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71" r:id="rId14"/>
    <p:sldId id="272" r:id="rId15"/>
    <p:sldId id="273" r:id="rId16"/>
    <p:sldId id="275" r:id="rId17"/>
    <p:sldId id="274" r:id="rId18"/>
    <p:sldId id="277" r:id="rId19"/>
    <p:sldId id="278" r:id="rId20"/>
    <p:sldId id="279" r:id="rId21"/>
    <p:sldId id="280" r:id="rId22"/>
    <p:sldId id="281" r:id="rId23"/>
    <p:sldId id="285" r:id="rId24"/>
    <p:sldId id="283" r:id="rId25"/>
    <p:sldId id="284" r:id="rId26"/>
    <p:sldId id="286" r:id="rId27"/>
    <p:sldId id="268" r:id="rId28"/>
    <p:sldId id="282" r:id="rId29"/>
    <p:sldId id="269"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407989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06664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303527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30566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4275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2F358-78FA-4DAC-8F3D-6ABD4B63EB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387712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12F358-78FA-4DAC-8F3D-6ABD4B63EB99}"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17828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12F358-78FA-4DAC-8F3D-6ABD4B63EB99}"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178332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2F358-78FA-4DAC-8F3D-6ABD4B63EB99}"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118545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12F358-78FA-4DAC-8F3D-6ABD4B63EB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13674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12F358-78FA-4DAC-8F3D-6ABD4B63EB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39399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2F358-78FA-4DAC-8F3D-6ABD4B63EB99}" type="datetimeFigureOut">
              <a:rPr lang="en-US" smtClean="0"/>
              <a:t>4/10/2021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83AA9-7CE7-47FC-884E-9849D78CD3FC}" type="slidenum">
              <a:rPr lang="en-US" smtClean="0"/>
              <a:t>‹#›</a:t>
            </a:fld>
            <a:endParaRPr lang="en-US"/>
          </a:p>
        </p:txBody>
      </p:sp>
    </p:spTree>
    <p:extLst>
      <p:ext uri="{BB962C8B-B14F-4D97-AF65-F5344CB8AC3E}">
        <p14:creationId xmlns:p14="http://schemas.microsoft.com/office/powerpoint/2010/main" val="397619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716" y="2325520"/>
            <a:ext cx="9144000" cy="2387600"/>
          </a:xfrm>
        </p:spPr>
        <p:txBody>
          <a:bodyPr>
            <a:normAutofit fontScale="90000"/>
          </a:bodyPr>
          <a:lstStyle/>
          <a:p>
            <a:r>
              <a:rPr lang="en-US" dirty="0" err="1"/>
              <a:t>Cải</a:t>
            </a:r>
            <a:r>
              <a:rPr lang="en-US" dirty="0"/>
              <a:t> </a:t>
            </a:r>
            <a:r>
              <a:rPr lang="en-US" dirty="0" err="1"/>
              <a:t>thiện</a:t>
            </a:r>
            <a:r>
              <a:rPr lang="en-US" dirty="0"/>
              <a:t> </a:t>
            </a:r>
            <a:r>
              <a:rPr lang="en-US" dirty="0" err="1"/>
              <a:t>dịch</a:t>
            </a:r>
            <a:r>
              <a:rPr lang="en-US" dirty="0"/>
              <a:t> </a:t>
            </a:r>
            <a:r>
              <a:rPr lang="en-US" dirty="0" err="1"/>
              <a:t>máy</a:t>
            </a:r>
            <a:r>
              <a:rPr lang="en-US" dirty="0"/>
              <a:t> </a:t>
            </a:r>
            <a:r>
              <a:rPr lang="en-US" dirty="0" err="1"/>
              <a:t>nơ-ron</a:t>
            </a:r>
            <a:r>
              <a:rPr lang="en-US" dirty="0"/>
              <a:t> </a:t>
            </a:r>
            <a:br>
              <a:rPr lang="en-US" dirty="0"/>
            </a:br>
            <a:r>
              <a:rPr lang="en-US" dirty="0" err="1"/>
              <a:t>Việt</a:t>
            </a:r>
            <a:r>
              <a:rPr lang="en-US" dirty="0"/>
              <a:t> – </a:t>
            </a:r>
            <a:r>
              <a:rPr lang="en-US"/>
              <a:t>Anh </a:t>
            </a:r>
            <a:r>
              <a:rPr lang="en-US" smtClean="0"/>
              <a:t/>
            </a:r>
            <a:br>
              <a:rPr lang="en-US" smtClean="0"/>
            </a:br>
            <a:r>
              <a:rPr lang="en-US" smtClean="0"/>
              <a:t>bằng gióng </a:t>
            </a:r>
            <a:r>
              <a:rPr lang="en-US" dirty="0" err="1"/>
              <a:t>hàng</a:t>
            </a:r>
            <a:r>
              <a:rPr lang="en-US" dirty="0"/>
              <a:t> </a:t>
            </a:r>
            <a:r>
              <a:rPr lang="en-US" dirty="0" err="1"/>
              <a:t>từ</a:t>
            </a:r>
            <a:r>
              <a:rPr lang="en-US" dirty="0"/>
              <a:t> </a:t>
            </a:r>
            <a:r>
              <a:rPr lang="en-US" dirty="0" err="1"/>
              <a:t>hướng</a:t>
            </a:r>
            <a:r>
              <a:rPr lang="en-US" dirty="0"/>
              <a:t> </a:t>
            </a:r>
            <a:r>
              <a:rPr lang="en-US" dirty="0" err="1"/>
              <a:t>dẫn</a:t>
            </a:r>
            <a:endParaRPr lang="en-US" dirty="0"/>
          </a:p>
        </p:txBody>
      </p:sp>
      <p:sp>
        <p:nvSpPr>
          <p:cNvPr id="3" name="Subtitle 2"/>
          <p:cNvSpPr>
            <a:spLocks noGrp="1"/>
          </p:cNvSpPr>
          <p:nvPr>
            <p:ph type="subTitle" idx="1"/>
          </p:nvPr>
        </p:nvSpPr>
        <p:spPr>
          <a:xfrm>
            <a:off x="1796716" y="4805195"/>
            <a:ext cx="9144000" cy="1655762"/>
          </a:xfrm>
        </p:spPr>
        <p:txBody>
          <a:bodyPr anchor="ctr"/>
          <a:lstStyle/>
          <a:p>
            <a:pPr algn="r"/>
            <a:r>
              <a:rPr lang="en-US" dirty="0" err="1"/>
              <a:t>Thầy</a:t>
            </a:r>
            <a:r>
              <a:rPr lang="en-US" dirty="0"/>
              <a:t> </a:t>
            </a:r>
            <a:r>
              <a:rPr lang="en-US" dirty="0" err="1"/>
              <a:t>hướng</a:t>
            </a:r>
            <a:r>
              <a:rPr lang="en-US" dirty="0"/>
              <a:t> </a:t>
            </a:r>
            <a:r>
              <a:rPr lang="en-US" dirty="0" err="1"/>
              <a:t>dẫn</a:t>
            </a:r>
            <a:r>
              <a:rPr lang="en-US" dirty="0"/>
              <a:t>: </a:t>
            </a:r>
            <a:r>
              <a:rPr lang="en-US" dirty="0" err="1"/>
              <a:t>TS.Nguyễn</a:t>
            </a:r>
            <a:r>
              <a:rPr lang="en-US" dirty="0"/>
              <a:t> </a:t>
            </a:r>
            <a:r>
              <a:rPr lang="en-US" dirty="0" err="1"/>
              <a:t>Chí</a:t>
            </a:r>
            <a:r>
              <a:rPr lang="en-US" dirty="0"/>
              <a:t> </a:t>
            </a:r>
            <a:r>
              <a:rPr lang="en-US" dirty="0" err="1"/>
              <a:t>Thiện</a:t>
            </a:r>
            <a:endParaRPr lang="en-US" dirty="0"/>
          </a:p>
          <a:p>
            <a:pPr algn="r"/>
            <a:r>
              <a:rPr lang="en-US" dirty="0" err="1"/>
              <a:t>Học</a:t>
            </a:r>
            <a:r>
              <a:rPr lang="en-US" dirty="0"/>
              <a:t> </a:t>
            </a:r>
            <a:r>
              <a:rPr lang="en-US" dirty="0" err="1"/>
              <a:t>viên</a:t>
            </a:r>
            <a:r>
              <a:rPr lang="en-US" dirty="0"/>
              <a:t>: </a:t>
            </a:r>
            <a:r>
              <a:rPr lang="en-US" dirty="0" err="1"/>
              <a:t>Nguyễn</a:t>
            </a:r>
            <a:r>
              <a:rPr lang="en-US" dirty="0"/>
              <a:t> Duy </a:t>
            </a:r>
            <a:r>
              <a:rPr lang="en-US" dirty="0" err="1"/>
              <a:t>Hàn</a:t>
            </a:r>
            <a:r>
              <a:rPr lang="en-US" dirty="0"/>
              <a:t> </a:t>
            </a:r>
            <a:r>
              <a:rPr lang="en-US" dirty="0" err="1"/>
              <a:t>Lâm</a:t>
            </a:r>
            <a:r>
              <a:rPr lang="en-US" dirty="0"/>
              <a:t> (MSHV: 196005004)</a:t>
            </a:r>
          </a:p>
        </p:txBody>
      </p:sp>
      <p:sp>
        <p:nvSpPr>
          <p:cNvPr id="4" name="Rectangle 1"/>
          <p:cNvSpPr>
            <a:spLocks noChangeArrowheads="1"/>
          </p:cNvSpPr>
          <p:nvPr/>
        </p:nvSpPr>
        <p:spPr bwMode="auto">
          <a:xfrm>
            <a:off x="3384884" y="278323"/>
            <a:ext cx="56428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TỔNG LIÊN ĐOÀN LAO ĐỘNG VIỆT NAM</a:t>
            </a:r>
            <a:r>
              <a:rPr kumimoji="0" lang="en-US" altLang="en-US" sz="2400" b="1" i="0" u="none" strike="noStrike" cap="none" normalizeH="0" baseline="0" dirty="0">
                <a:ln>
                  <a:noFill/>
                </a:ln>
                <a:solidFill>
                  <a:schemeClr val="tx1"/>
                </a:solidFill>
                <a:effectLst/>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Times New Roman" panose="02020603050405020304" pitchFamily="18" charset="0"/>
              </a:rPr>
              <a:t>TR</a:t>
            </a:r>
            <a:r>
              <a:rPr kumimoji="0" lang="vi-VN" altLang="en-US" sz="2400" b="1" i="0" u="none" strike="noStrike" cap="none" normalizeH="0" baseline="0" dirty="0">
                <a:ln>
                  <a:noFill/>
                </a:ln>
                <a:solidFill>
                  <a:schemeClr val="tx1"/>
                </a:solidFill>
                <a:effectLst/>
                <a:ea typeface="Times New Roman" panose="02020603050405020304" pitchFamily="18" charset="0"/>
              </a:rPr>
              <a:t>ƯỜNG ĐẠI HỌC TÔN ĐỨC THẮNG</a:t>
            </a:r>
            <a:r>
              <a:rPr kumimoji="0" lang="en-US" altLang="en-US" sz="2400" b="0" i="0" u="none" strike="noStrike" cap="none" normalizeH="0" baseline="0" dirty="0">
                <a:ln>
                  <a:noFill/>
                </a:ln>
                <a:solidFill>
                  <a:schemeClr val="tx1"/>
                </a:solidFill>
                <a:effectLst/>
              </a:rPr>
              <a:t> </a:t>
            </a:r>
          </a:p>
        </p:txBody>
      </p:sp>
      <p:sp>
        <p:nvSpPr>
          <p:cNvPr id="5" name="Rectangle 4"/>
          <p:cNvSpPr/>
          <p:nvPr/>
        </p:nvSpPr>
        <p:spPr>
          <a:xfrm>
            <a:off x="3610811" y="1863855"/>
            <a:ext cx="5191036" cy="461665"/>
          </a:xfrm>
          <a:prstGeom prst="rect">
            <a:avLst/>
          </a:prstGeom>
        </p:spPr>
        <p:txBody>
          <a:bodyPr wrap="none">
            <a:spAutoFit/>
          </a:bodyPr>
          <a:lstStyle/>
          <a:p>
            <a:r>
              <a:rPr lang="en-US" sz="2400" b="1" dirty="0">
                <a:latin typeface="Calibri (Body)"/>
                <a:ea typeface="Times New Roman" panose="02020603050405020304" pitchFamily="18" charset="0"/>
              </a:rPr>
              <a:t>ĐỀ CƯƠNG CHI TIẾT LUẬN VĂN THẠC SĨ</a:t>
            </a:r>
            <a:endParaRPr lang="en-US" sz="2400" dirty="0">
              <a:latin typeface="Calibri (Body)"/>
            </a:endParaRPr>
          </a:p>
        </p:txBody>
      </p:sp>
    </p:spTree>
    <p:extLst>
      <p:ext uri="{BB962C8B-B14F-4D97-AF65-F5344CB8AC3E}">
        <p14:creationId xmlns:p14="http://schemas.microsoft.com/office/powerpoint/2010/main" val="327839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EFAE-D8F8-423A-8550-7D3DA8A571CC}"/>
              </a:ext>
            </a:extLst>
          </p:cNvPr>
          <p:cNvSpPr>
            <a:spLocks noGrp="1"/>
          </p:cNvSpPr>
          <p:nvPr>
            <p:ph type="title"/>
          </p:nvPr>
        </p:nvSpPr>
        <p:spPr/>
        <p:txBody>
          <a:bodyPr/>
          <a:lstStyle/>
          <a:p>
            <a:r>
              <a:rPr lang="en-US" dirty="0"/>
              <a:t>4. </a:t>
            </a:r>
            <a:r>
              <a:rPr lang="en-US" dirty="0" err="1"/>
              <a:t>Phương</a:t>
            </a:r>
            <a:r>
              <a:rPr lang="en-US" dirty="0"/>
              <a:t> </a:t>
            </a:r>
            <a:r>
              <a:rPr lang="en-US" dirty="0" err="1"/>
              <a:t>pháp</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4B45652F-711B-4FB8-A83D-2AA809023C19}"/>
              </a:ext>
            </a:extLst>
          </p:cNvPr>
          <p:cNvSpPr>
            <a:spLocks noGrp="1"/>
          </p:cNvSpPr>
          <p:nvPr>
            <p:ph idx="1"/>
          </p:nvPr>
        </p:nvSpPr>
        <p:spPr/>
        <p:txBody>
          <a:bodyPr/>
          <a:lstStyle/>
          <a:p>
            <a:pPr marL="0" indent="0">
              <a:buNone/>
            </a:pP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lý</a:t>
            </a:r>
            <a:r>
              <a:rPr lang="en-US" dirty="0"/>
              <a:t> </a:t>
            </a:r>
            <a:r>
              <a:rPr lang="en-US" dirty="0" err="1"/>
              <a:t>thuyết</a:t>
            </a:r>
            <a:r>
              <a:rPr lang="en-US" dirty="0"/>
              <a:t>:</a:t>
            </a:r>
          </a:p>
          <a:p>
            <a:r>
              <a:rPr lang="en-US" dirty="0" err="1"/>
              <a:t>Nghiên</a:t>
            </a:r>
            <a:r>
              <a:rPr lang="en-US" dirty="0"/>
              <a:t> </a:t>
            </a:r>
            <a:r>
              <a:rPr lang="en-US" dirty="0" err="1"/>
              <a:t>cứu</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liên</a:t>
            </a:r>
            <a:r>
              <a:rPr lang="en-US" dirty="0"/>
              <a:t> </a:t>
            </a:r>
            <a:r>
              <a:rPr lang="en-US" dirty="0" err="1"/>
              <a:t>quan</a:t>
            </a:r>
            <a:r>
              <a:rPr lang="en-US" dirty="0"/>
              <a:t> </a:t>
            </a:r>
            <a:r>
              <a:rPr lang="en-US" dirty="0" err="1"/>
              <a:t>về</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và</a:t>
            </a:r>
            <a:r>
              <a:rPr lang="en-US" dirty="0"/>
              <a:t> </a:t>
            </a:r>
            <a:r>
              <a:rPr lang="en-US" dirty="0" err="1"/>
              <a:t>áp</a:t>
            </a:r>
            <a:r>
              <a:rPr lang="en-US" dirty="0"/>
              <a:t> </a:t>
            </a:r>
            <a:r>
              <a:rPr lang="en-US" dirty="0" err="1"/>
              <a:t>dụng</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a:t>
            </a:r>
          </a:p>
          <a:p>
            <a:pPr marL="0" indent="0">
              <a:buNone/>
            </a:pP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a:t>
            </a:r>
          </a:p>
          <a:p>
            <a:r>
              <a:rPr lang="en-US" dirty="0"/>
              <a:t>Thu </a:t>
            </a:r>
            <a:r>
              <a:rPr lang="en-US" dirty="0" err="1"/>
              <a:t>thập</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song </a:t>
            </a:r>
            <a:r>
              <a:rPr lang="en-US" dirty="0" err="1"/>
              <a:t>ngữ</a:t>
            </a:r>
            <a:r>
              <a:rPr lang="en-US" dirty="0"/>
              <a:t> </a:t>
            </a:r>
            <a:r>
              <a:rPr lang="en-US" dirty="0" err="1"/>
              <a:t>Việt</a:t>
            </a:r>
            <a:r>
              <a:rPr lang="en-US" dirty="0"/>
              <a:t>-Anh (The International Workshop on Spoken Language Translation 2015 (IWSLT 2015))</a:t>
            </a:r>
          </a:p>
          <a:p>
            <a:r>
              <a:rPr lang="en-US" dirty="0" err="1"/>
              <a:t>Tiến</a:t>
            </a:r>
            <a:r>
              <a:rPr lang="en-US" dirty="0"/>
              <a:t> </a:t>
            </a:r>
            <a:r>
              <a:rPr lang="en-US" dirty="0" err="1"/>
              <a:t>hành</a:t>
            </a:r>
            <a:r>
              <a:rPr lang="en-US" dirty="0"/>
              <a:t> </a:t>
            </a:r>
            <a:r>
              <a:rPr lang="en-US" dirty="0" err="1"/>
              <a:t>cài</a:t>
            </a:r>
            <a:r>
              <a:rPr lang="en-US" dirty="0"/>
              <a:t> </a:t>
            </a:r>
            <a:r>
              <a:rPr lang="en-US" dirty="0" err="1"/>
              <a:t>đặt</a:t>
            </a:r>
            <a:r>
              <a:rPr lang="en-US" dirty="0"/>
              <a:t>, </a:t>
            </a:r>
            <a:r>
              <a:rPr lang="en-US" dirty="0" err="1"/>
              <a:t>thực</a:t>
            </a:r>
            <a:r>
              <a:rPr lang="en-US" dirty="0"/>
              <a:t> </a:t>
            </a:r>
            <a:r>
              <a:rPr lang="en-US" dirty="0" err="1"/>
              <a:t>thi</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nghiên</a:t>
            </a:r>
            <a:r>
              <a:rPr lang="en-US" dirty="0"/>
              <a:t> </a:t>
            </a:r>
            <a:r>
              <a:rPr lang="en-US" dirty="0" err="1"/>
              <a:t>cứu</a:t>
            </a:r>
            <a:r>
              <a:rPr lang="en-US" dirty="0"/>
              <a:t> </a:t>
            </a:r>
            <a:r>
              <a:rPr lang="en-US" dirty="0" err="1"/>
              <a:t>lý</a:t>
            </a:r>
            <a:r>
              <a:rPr lang="en-US" dirty="0"/>
              <a:t> </a:t>
            </a:r>
            <a:r>
              <a:rPr lang="en-US" dirty="0" err="1"/>
              <a:t>thuyết</a:t>
            </a:r>
            <a:r>
              <a:rPr lang="en-US" dirty="0"/>
              <a:t> </a:t>
            </a:r>
            <a:r>
              <a:rPr lang="en-US" dirty="0" err="1"/>
              <a:t>vào</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được</a:t>
            </a:r>
            <a:r>
              <a:rPr lang="en-US" dirty="0"/>
              <a:t>.</a:t>
            </a:r>
          </a:p>
          <a:p>
            <a:r>
              <a:rPr lang="en-US" dirty="0"/>
              <a:t>Thu </a:t>
            </a:r>
            <a:r>
              <a:rPr lang="en-US" dirty="0" err="1"/>
              <a:t>thập</a:t>
            </a:r>
            <a:r>
              <a:rPr lang="en-US" dirty="0"/>
              <a:t> </a:t>
            </a:r>
            <a:r>
              <a:rPr lang="en-US" dirty="0" err="1"/>
              <a:t>kết</a:t>
            </a:r>
            <a:r>
              <a:rPr lang="en-US" dirty="0"/>
              <a:t> </a:t>
            </a:r>
            <a:r>
              <a:rPr lang="en-US" dirty="0" err="1"/>
              <a:t>quả</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giữa</a:t>
            </a:r>
            <a:r>
              <a:rPr lang="en-US" dirty="0"/>
              <a:t> </a:t>
            </a:r>
            <a:r>
              <a:rPr lang="en-US" dirty="0" err="1"/>
              <a:t>các</a:t>
            </a:r>
            <a:r>
              <a:rPr lang="en-US" dirty="0"/>
              <a:t> </a:t>
            </a:r>
            <a:r>
              <a:rPr lang="en-US" dirty="0" err="1"/>
              <a:t>phương</a:t>
            </a:r>
            <a:r>
              <a:rPr lang="en-US" dirty="0"/>
              <a:t> </a:t>
            </a:r>
            <a:r>
              <a:rPr lang="en-US" dirty="0" err="1"/>
              <a:t>pháp</a:t>
            </a:r>
            <a:r>
              <a:rPr lang="en-US" dirty="0"/>
              <a:t>.</a:t>
            </a:r>
          </a:p>
        </p:txBody>
      </p:sp>
    </p:spTree>
    <p:extLst>
      <p:ext uri="{BB962C8B-B14F-4D97-AF65-F5344CB8AC3E}">
        <p14:creationId xmlns:p14="http://schemas.microsoft.com/office/powerpoint/2010/main" val="34870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4A77-B02E-4854-97F9-5BA33F2BEA88}"/>
              </a:ext>
            </a:extLst>
          </p:cNvPr>
          <p:cNvSpPr>
            <a:spLocks noGrp="1"/>
          </p:cNvSpPr>
          <p:nvPr>
            <p:ph type="title"/>
          </p:nvPr>
        </p:nvSpPr>
        <p:spPr/>
        <p:txBody>
          <a:bodyPr/>
          <a:lstStyle/>
          <a:p>
            <a:r>
              <a:rPr lang="en-US" dirty="0"/>
              <a:t>5. </a:t>
            </a:r>
            <a:r>
              <a:rPr lang="en-US" dirty="0" err="1"/>
              <a:t>Phạm</a:t>
            </a:r>
            <a:r>
              <a:rPr lang="en-US" dirty="0"/>
              <a:t> vi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4946A4B5-8233-4990-B529-FDBB0E8ACDA6}"/>
              </a:ext>
            </a:extLst>
          </p:cNvPr>
          <p:cNvSpPr>
            <a:spLocks noGrp="1"/>
          </p:cNvSpPr>
          <p:nvPr>
            <p:ph idx="1"/>
          </p:nvPr>
        </p:nvSpPr>
        <p:spPr/>
        <p:txBody>
          <a:bodyPr/>
          <a:lstStyle/>
          <a:p>
            <a:r>
              <a:rPr lang="en-US" dirty="0" err="1"/>
              <a:t>Các</a:t>
            </a:r>
            <a:r>
              <a:rPr lang="en-US" dirty="0"/>
              <a:t> </a:t>
            </a: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a:t>
            </a:r>
          </a:p>
          <a:p>
            <a:r>
              <a:rPr lang="en-US" dirty="0" err="1"/>
              <a:t>Các</a:t>
            </a:r>
            <a:r>
              <a:rPr lang="en-US" dirty="0"/>
              <a:t> </a:t>
            </a:r>
            <a:r>
              <a:rPr lang="en-US" dirty="0" err="1"/>
              <a:t>kĩ</a:t>
            </a:r>
            <a:r>
              <a:rPr lang="en-US" dirty="0"/>
              <a:t> </a:t>
            </a:r>
            <a:r>
              <a:rPr lang="en-US" dirty="0" err="1"/>
              <a:t>thuật</a:t>
            </a:r>
            <a:r>
              <a:rPr lang="en-US" dirty="0"/>
              <a:t> </a:t>
            </a:r>
            <a:r>
              <a:rPr lang="en-US" dirty="0" err="1"/>
              <a:t>gióng</a:t>
            </a:r>
            <a:r>
              <a:rPr lang="en-US" dirty="0"/>
              <a:t> </a:t>
            </a:r>
            <a:r>
              <a:rPr lang="en-US" dirty="0" err="1"/>
              <a:t>hàng</a:t>
            </a:r>
            <a:r>
              <a:rPr lang="en-US" dirty="0"/>
              <a:t> </a:t>
            </a:r>
            <a:r>
              <a:rPr lang="en-US" dirty="0" err="1"/>
              <a:t>từ</a:t>
            </a:r>
            <a:r>
              <a:rPr lang="en-US" dirty="0"/>
              <a:t>.</a:t>
            </a:r>
          </a:p>
          <a:p>
            <a:r>
              <a:rPr lang="en-US" dirty="0" err="1"/>
              <a:t>Các</a:t>
            </a:r>
            <a:r>
              <a:rPr lang="en-US" dirty="0"/>
              <a:t> </a:t>
            </a:r>
            <a:r>
              <a:rPr lang="en-US" dirty="0" err="1"/>
              <a:t>kĩ</a:t>
            </a:r>
            <a:r>
              <a:rPr lang="en-US" dirty="0"/>
              <a:t> </a:t>
            </a:r>
            <a:r>
              <a:rPr lang="en-US" dirty="0" err="1"/>
              <a:t>thuật</a:t>
            </a:r>
            <a:r>
              <a:rPr lang="en-US" dirty="0"/>
              <a:t> </a:t>
            </a:r>
            <a:r>
              <a:rPr lang="en-US" dirty="0" err="1"/>
              <a:t>kết</a:t>
            </a:r>
            <a:r>
              <a:rPr lang="en-US" dirty="0"/>
              <a:t> </a:t>
            </a:r>
            <a:r>
              <a:rPr lang="en-US" dirty="0" err="1"/>
              <a:t>hợp</a:t>
            </a:r>
            <a:r>
              <a:rPr lang="en-US" dirty="0"/>
              <a:t> </a:t>
            </a:r>
            <a:r>
              <a:rPr lang="en-US" dirty="0" err="1"/>
              <a:t>và</a:t>
            </a:r>
            <a:r>
              <a:rPr lang="en-US" dirty="0"/>
              <a:t> </a:t>
            </a:r>
            <a:r>
              <a:rPr lang="en-US" dirty="0" err="1"/>
              <a:t>áp</a:t>
            </a:r>
            <a:r>
              <a:rPr lang="en-US" dirty="0"/>
              <a:t> </a:t>
            </a:r>
            <a:r>
              <a:rPr lang="en-US" dirty="0" err="1"/>
              <a:t>dụng</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 </a:t>
            </a:r>
            <a:r>
              <a:rPr lang="en-US" dirty="0" err="1"/>
              <a:t>nhằm</a:t>
            </a:r>
            <a:r>
              <a:rPr lang="en-US" dirty="0"/>
              <a:t> </a:t>
            </a:r>
            <a:r>
              <a:rPr lang="en-US" dirty="0" err="1"/>
              <a:t>cải</a:t>
            </a:r>
            <a:r>
              <a:rPr lang="en-US" dirty="0"/>
              <a:t> </a:t>
            </a:r>
            <a:r>
              <a:rPr lang="en-US" dirty="0" err="1"/>
              <a:t>thiện</a:t>
            </a:r>
            <a:r>
              <a:rPr lang="en-US" dirty="0"/>
              <a:t> </a:t>
            </a:r>
            <a:r>
              <a:rPr lang="en-US" dirty="0" err="1"/>
              <a:t>chất</a:t>
            </a:r>
            <a:r>
              <a:rPr lang="en-US" dirty="0"/>
              <a:t> </a:t>
            </a:r>
            <a:r>
              <a:rPr lang="en-US" dirty="0" err="1"/>
              <a:t>lượng</a:t>
            </a:r>
            <a:r>
              <a:rPr lang="en-US" dirty="0"/>
              <a:t> </a:t>
            </a:r>
            <a:r>
              <a:rPr lang="en-US" dirty="0" err="1"/>
              <a:t>dịch</a:t>
            </a:r>
            <a:r>
              <a:rPr lang="en-US" dirty="0"/>
              <a:t>.</a:t>
            </a:r>
          </a:p>
        </p:txBody>
      </p:sp>
    </p:spTree>
    <p:extLst>
      <p:ext uri="{BB962C8B-B14F-4D97-AF65-F5344CB8AC3E}">
        <p14:creationId xmlns:p14="http://schemas.microsoft.com/office/powerpoint/2010/main" val="77794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BCD8-7AB0-4EE3-90F9-CD4EE6ABE5A2}"/>
              </a:ext>
            </a:extLst>
          </p:cNvPr>
          <p:cNvSpPr>
            <a:spLocks noGrp="1"/>
          </p:cNvSpPr>
          <p:nvPr>
            <p:ph type="title"/>
          </p:nvPr>
        </p:nvSpPr>
        <p:spPr/>
        <p:txBody>
          <a:bodyPr/>
          <a:lstStyle/>
          <a:p>
            <a:r>
              <a:rPr lang="en-US" dirty="0"/>
              <a:t>6.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968BB368-5CC0-47A1-941F-C0D624F4FF18}"/>
              </a:ext>
            </a:extLst>
          </p:cNvPr>
          <p:cNvSpPr>
            <a:spLocks noGrp="1"/>
          </p:cNvSpPr>
          <p:nvPr>
            <p:ph idx="1"/>
          </p:nvPr>
        </p:nvSpPr>
        <p:spPr/>
        <p:txBody>
          <a:bodyPr/>
          <a:lstStyle/>
          <a:p>
            <a:pPr marL="0" indent="0">
              <a:buNone/>
            </a:pP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song </a:t>
            </a:r>
            <a:r>
              <a:rPr lang="en-US" dirty="0" err="1"/>
              <a:t>ngữ</a:t>
            </a:r>
            <a:r>
              <a:rPr lang="en-US" dirty="0"/>
              <a:t> </a:t>
            </a:r>
            <a:r>
              <a:rPr lang="en-US" dirty="0" err="1"/>
              <a:t>Việt</a:t>
            </a:r>
            <a:r>
              <a:rPr lang="en-US" dirty="0"/>
              <a:t>-Anh: The International Workshop on Spoken Language Translation 2015 (IWSLT 2015).</a:t>
            </a:r>
          </a:p>
          <a:p>
            <a:pPr marL="0" indent="0">
              <a:buNone/>
            </a:pP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 Transformer [</a:t>
            </a:r>
            <a:r>
              <a:rPr lang="en-US"/>
              <a:t>9</a:t>
            </a:r>
            <a:r>
              <a:rPr lang="en-US" smtClean="0"/>
              <a:t>].</a:t>
            </a:r>
            <a:endParaRPr lang="en-US" dirty="0"/>
          </a:p>
          <a:p>
            <a:pPr marL="0" indent="0">
              <a:buNone/>
            </a:pPr>
            <a:r>
              <a:rPr lang="en-US" dirty="0" err="1"/>
              <a:t>Kĩ</a:t>
            </a:r>
            <a:r>
              <a:rPr lang="en-US" dirty="0"/>
              <a:t> </a:t>
            </a:r>
            <a:r>
              <a:rPr lang="en-US" dirty="0" err="1"/>
              <a:t>thuật</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các</a:t>
            </a:r>
            <a:r>
              <a:rPr lang="en-US" dirty="0"/>
              <a:t> </a:t>
            </a:r>
            <a:r>
              <a:rPr lang="en-US" dirty="0" err="1"/>
              <a:t>mô</a:t>
            </a:r>
            <a:r>
              <a:rPr lang="en-US" dirty="0"/>
              <a:t> </a:t>
            </a:r>
            <a:r>
              <a:rPr lang="en-US" dirty="0" err="1"/>
              <a:t>hình</a:t>
            </a:r>
            <a:r>
              <a:rPr lang="en-US" dirty="0"/>
              <a:t> IBM [3], </a:t>
            </a:r>
            <a:r>
              <a:rPr lang="en-US" dirty="0" err="1"/>
              <a:t>mô</a:t>
            </a:r>
            <a:r>
              <a:rPr lang="en-US" dirty="0"/>
              <a:t> </a:t>
            </a:r>
            <a:r>
              <a:rPr lang="en-US" dirty="0" err="1"/>
              <a:t>hình</a:t>
            </a:r>
            <a:r>
              <a:rPr lang="en-US" dirty="0"/>
              <a:t> </a:t>
            </a:r>
            <a:r>
              <a:rPr lang="en-US" dirty="0" err="1"/>
              <a:t>gióng</a:t>
            </a:r>
            <a:r>
              <a:rPr lang="en-US" dirty="0"/>
              <a:t> </a:t>
            </a:r>
            <a:r>
              <a:rPr lang="en-US" dirty="0" err="1"/>
              <a:t>hàng</a:t>
            </a:r>
            <a:r>
              <a:rPr lang="en-US" dirty="0"/>
              <a:t> </a:t>
            </a:r>
            <a:r>
              <a:rPr lang="en-US" err="1"/>
              <a:t>từ</a:t>
            </a:r>
            <a:r>
              <a:rPr lang="en-US"/>
              <a:t> </a:t>
            </a:r>
            <a:r>
              <a:rPr lang="en-US" smtClean="0"/>
              <a:t>nhanh dựa </a:t>
            </a:r>
            <a:r>
              <a:rPr lang="en-US" dirty="0" err="1"/>
              <a:t>trên</a:t>
            </a:r>
            <a:r>
              <a:rPr lang="en-US" dirty="0"/>
              <a:t> </a:t>
            </a:r>
            <a:r>
              <a:rPr lang="en-US" dirty="0" err="1"/>
              <a:t>mô</a:t>
            </a:r>
            <a:r>
              <a:rPr lang="en-US" dirty="0"/>
              <a:t> </a:t>
            </a:r>
            <a:r>
              <a:rPr lang="en-US" dirty="0" err="1"/>
              <a:t>hình</a:t>
            </a:r>
            <a:r>
              <a:rPr lang="en-US" dirty="0"/>
              <a:t> IBM [</a:t>
            </a:r>
            <a:r>
              <a:rPr lang="en-US"/>
              <a:t>4</a:t>
            </a:r>
            <a:r>
              <a:rPr lang="en-US" smtClean="0"/>
              <a:t>].</a:t>
            </a:r>
            <a:endParaRPr lang="en-US" dirty="0"/>
          </a:p>
          <a:p>
            <a:pPr marL="0" indent="0">
              <a:buNone/>
            </a:pPr>
            <a:r>
              <a:rPr lang="en-US" dirty="0" err="1"/>
              <a:t>Kĩ</a:t>
            </a:r>
            <a:r>
              <a:rPr lang="en-US" dirty="0"/>
              <a:t> </a:t>
            </a:r>
            <a:r>
              <a:rPr lang="en-US" dirty="0" err="1"/>
              <a:t>thuật</a:t>
            </a:r>
            <a:r>
              <a:rPr lang="en-US" dirty="0"/>
              <a:t> </a:t>
            </a:r>
            <a:r>
              <a:rPr lang="en-US" dirty="0" err="1"/>
              <a:t>áp</a:t>
            </a:r>
            <a:r>
              <a:rPr lang="en-US" dirty="0"/>
              <a:t> </a:t>
            </a:r>
            <a:r>
              <a:rPr lang="en-US" dirty="0" err="1"/>
              <a:t>dụng</a:t>
            </a:r>
            <a:r>
              <a:rPr lang="en-US" dirty="0"/>
              <a:t> </a:t>
            </a:r>
            <a:r>
              <a:rPr lang="en-US" dirty="0" err="1"/>
              <a:t>gióng</a:t>
            </a:r>
            <a:r>
              <a:rPr lang="en-US" dirty="0"/>
              <a:t> </a:t>
            </a:r>
            <a:r>
              <a:rPr lang="en-US" dirty="0" err="1"/>
              <a:t>hàng</a:t>
            </a:r>
            <a:r>
              <a:rPr lang="en-US" dirty="0"/>
              <a:t> </a:t>
            </a:r>
            <a:r>
              <a:rPr lang="en-US" dirty="0" err="1"/>
              <a:t>từ</a:t>
            </a:r>
            <a:r>
              <a:rPr lang="en-US" dirty="0"/>
              <a:t>.</a:t>
            </a:r>
          </a:p>
        </p:txBody>
      </p:sp>
    </p:spTree>
    <p:extLst>
      <p:ext uri="{BB962C8B-B14F-4D97-AF65-F5344CB8AC3E}">
        <p14:creationId xmlns:p14="http://schemas.microsoft.com/office/powerpoint/2010/main" val="95999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dirty="0"/>
              <a:t>6.1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r>
            <a:br>
              <a:rPr lang="en-US" dirty="0"/>
            </a:br>
            <a:r>
              <a:rPr lang="en-US" dirty="0"/>
              <a:t>(</a:t>
            </a:r>
            <a:r>
              <a:rPr lang="en-US" dirty="0" err="1"/>
              <a:t>Dữ</a:t>
            </a:r>
            <a:r>
              <a:rPr lang="en-US" dirty="0"/>
              <a:t> </a:t>
            </a:r>
            <a:r>
              <a:rPr lang="en-US" dirty="0" err="1"/>
              <a:t>liệu</a:t>
            </a:r>
            <a:r>
              <a:rPr lang="en-US" dirty="0"/>
              <a:t>)</a:t>
            </a:r>
          </a:p>
        </p:txBody>
      </p:sp>
      <p:sp>
        <p:nvSpPr>
          <p:cNvPr id="3" name="Content Placeholder 2">
            <a:extLst>
              <a:ext uri="{FF2B5EF4-FFF2-40B4-BE49-F238E27FC236}">
                <a16:creationId xmlns:a16="http://schemas.microsoft.com/office/drawing/2014/main" id="{E86E8C35-4FF3-45EB-8427-81D9D4F83F35}"/>
              </a:ext>
            </a:extLst>
          </p:cNvPr>
          <p:cNvSpPr>
            <a:spLocks noGrp="1"/>
          </p:cNvSpPr>
          <p:nvPr>
            <p:ph idx="1"/>
          </p:nvPr>
        </p:nvSpPr>
        <p:spPr/>
        <p:txBody>
          <a:bodyPr/>
          <a:lstStyle/>
          <a:p>
            <a:pPr marL="0" indent="0">
              <a:buNone/>
            </a:pPr>
            <a:r>
              <a:rPr lang="en-US" dirty="0"/>
              <a:t>The International Workshop on Spoken Language Translation 2015 (IWSLT 2015):</a:t>
            </a:r>
          </a:p>
          <a:p>
            <a:r>
              <a:rPr lang="en-US" dirty="0" err="1"/>
              <a:t>Tập</a:t>
            </a:r>
            <a:r>
              <a:rPr lang="en-US" dirty="0"/>
              <a:t> </a:t>
            </a: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song </a:t>
            </a:r>
            <a:r>
              <a:rPr lang="en-US" dirty="0" err="1"/>
              <a:t>ngữ</a:t>
            </a:r>
            <a:r>
              <a:rPr lang="en-US" dirty="0"/>
              <a:t> </a:t>
            </a:r>
            <a:r>
              <a:rPr lang="en-US" dirty="0" err="1"/>
              <a:t>Việt</a:t>
            </a:r>
            <a:r>
              <a:rPr lang="en-US" dirty="0"/>
              <a:t>-Anh.</a:t>
            </a:r>
          </a:p>
          <a:p>
            <a:r>
              <a:rPr lang="en-US" dirty="0" err="1"/>
              <a:t>Gồm</a:t>
            </a:r>
            <a:r>
              <a:rPr lang="en-US" dirty="0"/>
              <a:t> 2 </a:t>
            </a:r>
            <a:r>
              <a:rPr lang="en-US" dirty="0" err="1"/>
              <a:t>bộ</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r>
              <a:rPr lang="en-US" dirty="0"/>
              <a:t> (train), </a:t>
            </a:r>
            <a:r>
              <a:rPr lang="en-US" dirty="0" err="1"/>
              <a:t>kiểm</a:t>
            </a:r>
            <a:r>
              <a:rPr lang="en-US" dirty="0"/>
              <a:t> </a:t>
            </a:r>
            <a:r>
              <a:rPr lang="en-US" dirty="0" err="1"/>
              <a:t>thử</a:t>
            </a:r>
            <a:r>
              <a:rPr lang="en-US" dirty="0"/>
              <a:t> (test – 2012, 2013).</a:t>
            </a:r>
          </a:p>
          <a:p>
            <a:r>
              <a:rPr lang="en-US" dirty="0" err="1"/>
              <a:t>Bộ</a:t>
            </a:r>
            <a:r>
              <a:rPr lang="en-US" dirty="0"/>
              <a:t> </a:t>
            </a:r>
            <a:r>
              <a:rPr lang="en-US" dirty="0" err="1"/>
              <a:t>huấn</a:t>
            </a:r>
            <a:r>
              <a:rPr lang="en-US" dirty="0"/>
              <a:t> </a:t>
            </a:r>
            <a:r>
              <a:rPr lang="en-US" dirty="0" err="1"/>
              <a:t>luyện</a:t>
            </a:r>
            <a:r>
              <a:rPr lang="en-US" dirty="0"/>
              <a:t>: </a:t>
            </a:r>
            <a:r>
              <a:rPr lang="en-US" dirty="0" err="1"/>
              <a:t>Hơn</a:t>
            </a:r>
            <a:r>
              <a:rPr lang="en-US" dirty="0"/>
              <a:t> 133 </a:t>
            </a:r>
            <a:r>
              <a:rPr lang="en-US" dirty="0" err="1"/>
              <a:t>ngàn</a:t>
            </a:r>
            <a:r>
              <a:rPr lang="en-US" dirty="0"/>
              <a:t> </a:t>
            </a:r>
            <a:r>
              <a:rPr lang="en-US" dirty="0" err="1"/>
              <a:t>cặp</a:t>
            </a:r>
            <a:r>
              <a:rPr lang="en-US" dirty="0"/>
              <a:t> </a:t>
            </a:r>
            <a:r>
              <a:rPr lang="en-US" dirty="0" err="1"/>
              <a:t>dữ</a:t>
            </a:r>
            <a:r>
              <a:rPr lang="en-US" dirty="0"/>
              <a:t> </a:t>
            </a:r>
            <a:r>
              <a:rPr lang="en-US" dirty="0" err="1"/>
              <a:t>liệu</a:t>
            </a:r>
            <a:r>
              <a:rPr lang="en-US" dirty="0"/>
              <a:t> song </a:t>
            </a:r>
            <a:r>
              <a:rPr lang="en-US" dirty="0" err="1"/>
              <a:t>ngữ</a:t>
            </a:r>
            <a:r>
              <a:rPr lang="en-US" dirty="0"/>
              <a:t> </a:t>
            </a:r>
            <a:r>
              <a:rPr lang="en-US" dirty="0" err="1"/>
              <a:t>Việt</a:t>
            </a:r>
            <a:r>
              <a:rPr lang="en-US" dirty="0"/>
              <a:t>-Anh.</a:t>
            </a:r>
          </a:p>
          <a:p>
            <a:r>
              <a:rPr lang="en-US" dirty="0" err="1"/>
              <a:t>Bộ</a:t>
            </a:r>
            <a:r>
              <a:rPr lang="en-US" dirty="0"/>
              <a:t> </a:t>
            </a:r>
            <a:r>
              <a:rPr lang="en-US" dirty="0" err="1"/>
              <a:t>kiểm</a:t>
            </a:r>
            <a:r>
              <a:rPr lang="en-US" dirty="0"/>
              <a:t> </a:t>
            </a:r>
            <a:r>
              <a:rPr lang="en-US" dirty="0" err="1"/>
              <a:t>thử</a:t>
            </a:r>
            <a:r>
              <a:rPr lang="en-US" dirty="0"/>
              <a:t>: </a:t>
            </a:r>
            <a:r>
              <a:rPr lang="en-US" dirty="0" err="1"/>
              <a:t>Hơn</a:t>
            </a:r>
            <a:r>
              <a:rPr lang="en-US" dirty="0"/>
              <a:t> 1200 </a:t>
            </a:r>
            <a:r>
              <a:rPr lang="en-US" dirty="0" err="1"/>
              <a:t>cặp</a:t>
            </a:r>
            <a:r>
              <a:rPr lang="en-US" dirty="0"/>
              <a:t> </a:t>
            </a:r>
            <a:r>
              <a:rPr lang="en-US" dirty="0" err="1"/>
              <a:t>dữ</a:t>
            </a:r>
            <a:r>
              <a:rPr lang="en-US" dirty="0"/>
              <a:t> </a:t>
            </a:r>
            <a:r>
              <a:rPr lang="en-US" dirty="0" err="1"/>
              <a:t>liệu</a:t>
            </a:r>
            <a:r>
              <a:rPr lang="en-US" dirty="0"/>
              <a:t> song </a:t>
            </a:r>
            <a:r>
              <a:rPr lang="en-US" dirty="0" err="1"/>
              <a:t>ngữ</a:t>
            </a:r>
            <a:r>
              <a:rPr lang="en-US" dirty="0"/>
              <a:t> </a:t>
            </a:r>
            <a:r>
              <a:rPr lang="en-US" dirty="0" err="1"/>
              <a:t>Việt</a:t>
            </a:r>
            <a:r>
              <a:rPr lang="en-US" dirty="0"/>
              <a:t>-Anh.</a:t>
            </a:r>
          </a:p>
          <a:p>
            <a:r>
              <a:rPr lang="en-US" dirty="0" err="1"/>
              <a:t>Tất</a:t>
            </a:r>
            <a:r>
              <a:rPr lang="en-US" dirty="0"/>
              <a:t> </a:t>
            </a:r>
            <a:r>
              <a:rPr lang="en-US" dirty="0" err="1"/>
              <a:t>cả</a:t>
            </a:r>
            <a:r>
              <a:rPr lang="en-US" dirty="0"/>
              <a:t> </a:t>
            </a:r>
            <a:r>
              <a:rPr lang="en-US" dirty="0" err="1"/>
              <a:t>đều</a:t>
            </a:r>
            <a:r>
              <a:rPr lang="en-US" dirty="0"/>
              <a:t> </a:t>
            </a:r>
            <a:r>
              <a:rPr lang="en-US" dirty="0" err="1"/>
              <a:t>là</a:t>
            </a:r>
            <a:r>
              <a:rPr lang="en-US" dirty="0"/>
              <a:t> </a:t>
            </a:r>
            <a:r>
              <a:rPr lang="en-US" dirty="0" err="1"/>
              <a:t>văn</a:t>
            </a:r>
            <a:r>
              <a:rPr lang="en-US" dirty="0"/>
              <a:t> </a:t>
            </a:r>
            <a:r>
              <a:rPr lang="en-US" dirty="0" err="1"/>
              <a:t>bản</a:t>
            </a:r>
            <a:r>
              <a:rPr lang="en-US" dirty="0"/>
              <a:t> </a:t>
            </a:r>
            <a:r>
              <a:rPr lang="en-US" dirty="0" err="1"/>
              <a:t>dữ</a:t>
            </a:r>
            <a:r>
              <a:rPr lang="en-US" dirty="0"/>
              <a:t> </a:t>
            </a:r>
            <a:r>
              <a:rPr lang="en-US" dirty="0" err="1"/>
              <a:t>liệu</a:t>
            </a:r>
            <a:r>
              <a:rPr lang="en-US" dirty="0"/>
              <a:t> </a:t>
            </a:r>
            <a:r>
              <a:rPr lang="en-US" dirty="0" err="1"/>
              <a:t>thô</a:t>
            </a:r>
            <a:r>
              <a:rPr lang="en-US" dirty="0"/>
              <a:t> </a:t>
            </a:r>
            <a:r>
              <a:rPr lang="en-US" dirty="0" err="1"/>
              <a:t>có</a:t>
            </a:r>
            <a:r>
              <a:rPr lang="en-US" dirty="0"/>
              <a:t> </a:t>
            </a:r>
            <a:r>
              <a:rPr lang="en-US" dirty="0" err="1"/>
              <a:t>chứa</a:t>
            </a:r>
            <a:r>
              <a:rPr lang="en-US" dirty="0"/>
              <a:t> </a:t>
            </a:r>
            <a:r>
              <a:rPr lang="en-US" dirty="0" err="1"/>
              <a:t>thực</a:t>
            </a:r>
            <a:r>
              <a:rPr lang="en-US" dirty="0"/>
              <a:t> </a:t>
            </a:r>
            <a:r>
              <a:rPr lang="en-US" dirty="0" err="1"/>
              <a:t>thể</a:t>
            </a:r>
            <a:r>
              <a:rPr lang="en-US" dirty="0"/>
              <a:t> html.</a:t>
            </a:r>
          </a:p>
        </p:txBody>
      </p:sp>
    </p:spTree>
    <p:extLst>
      <p:ext uri="{BB962C8B-B14F-4D97-AF65-F5344CB8AC3E}">
        <p14:creationId xmlns:p14="http://schemas.microsoft.com/office/powerpoint/2010/main" val="70095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6.2.1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dịch máy thống kê)</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838200" y="2109982"/>
                <a:ext cx="8923212" cy="523220"/>
              </a:xfrm>
              <a:prstGeom prst="rect">
                <a:avLst/>
              </a:prstGeom>
            </p:spPr>
            <p:txBody>
              <a:bodyPr wrap="none">
                <a:spAutoFit/>
              </a:bodyPr>
              <a:lstStyle/>
              <a:p>
                <a:r>
                  <a:rPr lang="en-US" sz="2800" smtClean="0">
                    <a:ea typeface="Times New Roman" panose="02020603050405020304" pitchFamily="18" charset="0"/>
                  </a:rPr>
                  <a:t>Cặp </a:t>
                </a:r>
                <a:r>
                  <a:rPr lang="en-US" sz="2800">
                    <a:ea typeface="Times New Roman" panose="02020603050405020304" pitchFamily="18" charset="0"/>
                  </a:rPr>
                  <a:t>câu song ngữ </a:t>
                </a:r>
                <a14:m>
                  <m:oMath xmlns:m="http://schemas.openxmlformats.org/officeDocument/2006/math">
                    <m:d>
                      <m:dPr>
                        <m:ctrlPr>
                          <a:rPr lang="en-US" sz="2800" i="1">
                            <a:effectLst/>
                          </a:rPr>
                        </m:ctrlPr>
                      </m:dPr>
                      <m:e>
                        <m:r>
                          <a:rPr lang="en-US" sz="2800" i="1">
                            <a:ea typeface="Times New Roman" panose="02020603050405020304" pitchFamily="18" charset="0"/>
                            <a:cs typeface="Times New Roman" panose="02020603050405020304" pitchFamily="18" charset="0"/>
                          </a:rPr>
                          <m:t>𝑆</m:t>
                        </m:r>
                        <m:r>
                          <a:rPr lang="en-US" sz="2800" i="1">
                            <a:ea typeface="Times New Roman" panose="02020603050405020304" pitchFamily="18" charset="0"/>
                            <a:cs typeface="Times New Roman" panose="02020603050405020304" pitchFamily="18" charset="0"/>
                          </a:rPr>
                          <m:t>,</m:t>
                        </m:r>
                        <m:r>
                          <a:rPr lang="en-US" sz="2800" i="1">
                            <a:ea typeface="Times New Roman" panose="02020603050405020304" pitchFamily="18" charset="0"/>
                            <a:cs typeface="Times New Roman" panose="02020603050405020304" pitchFamily="18" charset="0"/>
                          </a:rPr>
                          <m:t>𝑇</m:t>
                        </m:r>
                      </m:e>
                    </m:d>
                  </m:oMath>
                </a14:m>
                <a:r>
                  <a:rPr lang="en-US" sz="2800" smtClean="0"/>
                  <a:t>. Ví dụ: </a:t>
                </a:r>
                <a:r>
                  <a:rPr lang="en-US" sz="2800">
                    <a:ea typeface="Times New Roman" panose="02020603050405020304" pitchFamily="18" charset="0"/>
                  </a:rPr>
                  <a:t>(“Tôi đi ngủ”, “I go to </a:t>
                </a:r>
                <a:r>
                  <a:rPr lang="en-US" sz="2800">
                    <a:ea typeface="Times New Roman" panose="02020603050405020304" pitchFamily="18" charset="0"/>
                  </a:rPr>
                  <a:t>sleep</a:t>
                </a:r>
                <a:r>
                  <a:rPr lang="en-US" sz="2800" smtClean="0">
                    <a:ea typeface="Times New Roman" panose="02020603050405020304" pitchFamily="18" charset="0"/>
                  </a:rPr>
                  <a:t>”)</a:t>
                </a:r>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838200" y="2109982"/>
                <a:ext cx="8923212" cy="523220"/>
              </a:xfrm>
              <a:prstGeom prst="rect">
                <a:avLst/>
              </a:prstGeom>
              <a:blipFill>
                <a:blip r:embed="rId2"/>
                <a:stretch>
                  <a:fillRect l="-1435" t="-10465" r="-410"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047458" y="3156422"/>
                <a:ext cx="4097084" cy="9894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e>
                        <m:e>
                          <m:r>
                            <a:rPr lang="en-US" sz="2800" i="1">
                              <a:latin typeface="Cambria Math" panose="02040503050406030204" pitchFamily="18" charset="0"/>
                            </a:rPr>
                            <m:t>𝑇</m:t>
                          </m:r>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e>
                          </m:d>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𝑇</m:t>
                              </m:r>
                            </m:e>
                            <m:e>
                              <m:r>
                                <a:rPr lang="en-US" sz="2800" i="1">
                                  <a:latin typeface="Cambria Math" panose="02040503050406030204" pitchFamily="18" charset="0"/>
                                </a:rPr>
                                <m:t>𝑆</m:t>
                              </m:r>
                            </m:e>
                          </m:d>
                        </m:num>
                        <m:den>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𝑇</m:t>
                              </m:r>
                            </m:e>
                          </m:d>
                        </m:den>
                      </m:f>
                    </m:oMath>
                  </m:oMathPara>
                </a14:m>
                <a:endParaRPr lang="en-US" sz="2800"/>
              </a:p>
            </p:txBody>
          </p:sp>
        </mc:Choice>
        <mc:Fallback>
          <p:sp>
            <p:nvSpPr>
              <p:cNvPr id="5" name="Rectangle 4"/>
              <p:cNvSpPr>
                <a:spLocks noRot="1" noChangeAspect="1" noMove="1" noResize="1" noEditPoints="1" noAdjustHandles="1" noChangeArrowheads="1" noChangeShapeType="1" noTextEdit="1"/>
              </p:cNvSpPr>
              <p:nvPr/>
            </p:nvSpPr>
            <p:spPr>
              <a:xfrm>
                <a:off x="4047458" y="3156422"/>
                <a:ext cx="4097084" cy="989438"/>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838200" y="2633202"/>
            <a:ext cx="3374514" cy="523220"/>
          </a:xfrm>
          <a:prstGeom prst="rect">
            <a:avLst/>
          </a:prstGeom>
        </p:spPr>
        <p:txBody>
          <a:bodyPr wrap="none">
            <a:spAutoFit/>
          </a:bodyPr>
          <a:lstStyle/>
          <a:p>
            <a:r>
              <a:rPr lang="en-US" sz="2800" smtClean="0"/>
              <a:t>Xác suất của mô hình:</a:t>
            </a:r>
            <a:endParaRPr lang="en-US" sz="2800"/>
          </a:p>
        </p:txBody>
      </p:sp>
      <p:sp>
        <p:nvSpPr>
          <p:cNvPr id="7" name="Rectangle 6"/>
          <p:cNvSpPr/>
          <p:nvPr/>
        </p:nvSpPr>
        <p:spPr>
          <a:xfrm>
            <a:off x="838200" y="4145860"/>
            <a:ext cx="3464410" cy="523220"/>
          </a:xfrm>
          <a:prstGeom prst="rect">
            <a:avLst/>
          </a:prstGeom>
        </p:spPr>
        <p:txBody>
          <a:bodyPr wrap="none">
            <a:spAutoFit/>
          </a:bodyPr>
          <a:lstStyle/>
          <a:p>
            <a:r>
              <a:rPr lang="en-US" sz="2800" smtClean="0"/>
              <a:t>Mục tiêu của mô hình:</a:t>
            </a:r>
            <a:endParaRPr lang="en-US" sz="2800"/>
          </a:p>
        </p:txBody>
      </p:sp>
      <mc:AlternateContent xmlns:mc="http://schemas.openxmlformats.org/markup-compatibility/2006">
        <mc:Choice xmlns:a14="http://schemas.microsoft.com/office/drawing/2010/main" Requires="a14">
          <p:sp>
            <p:nvSpPr>
              <p:cNvPr id="8" name="Rectangle 7"/>
              <p:cNvSpPr/>
              <p:nvPr/>
            </p:nvSpPr>
            <p:spPr>
              <a:xfrm>
                <a:off x="2946420" y="4669080"/>
                <a:ext cx="6299160" cy="75661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800">
                              <a:latin typeface="Cambria Math" panose="02040503050406030204" pitchFamily="18" charset="0"/>
                            </a:rPr>
                          </m:ctrlPr>
                        </m:accPr>
                        <m:e>
                          <m:r>
                            <a:rPr lang="en-US" sz="2800" i="1">
                              <a:latin typeface="Cambria Math" panose="02040503050406030204" pitchFamily="18" charset="0"/>
                            </a:rPr>
                            <m:t>𝑆</m:t>
                          </m:r>
                        </m:e>
                      </m:acc>
                      <m:r>
                        <a:rPr lang="en-US" sz="2800" i="0">
                          <a:latin typeface="Cambria Math" panose="02040503050406030204" pitchFamily="18" charset="0"/>
                        </a:rPr>
                        <m:t>=</m:t>
                      </m:r>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i="0">
                                  <a:latin typeface="Cambria Math" panose="02040503050406030204" pitchFamily="18" charset="0"/>
                                </a:rPr>
                                <m:t>argmax</m:t>
                              </m:r>
                            </m:e>
                            <m:lim>
                              <m:r>
                                <a:rPr lang="en-US" sz="2800" i="1">
                                  <a:latin typeface="Cambria Math" panose="02040503050406030204" pitchFamily="18" charset="0"/>
                                </a:rPr>
                                <m:t>𝑆</m:t>
                              </m:r>
                            </m:lim>
                          </m:limLow>
                        </m:fName>
                        <m:e>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r>
                                <a:rPr lang="en-US" sz="2800" i="0">
                                  <a:latin typeface="Cambria Math" panose="02040503050406030204" pitchFamily="18" charset="0"/>
                                </a:rPr>
                                <m:t>,</m:t>
                              </m:r>
                              <m:r>
                                <a:rPr lang="en-US" sz="2800" i="1">
                                  <a:latin typeface="Cambria Math" panose="02040503050406030204" pitchFamily="18" charset="0"/>
                                </a:rPr>
                                <m:t>𝑇</m:t>
                              </m:r>
                            </m:e>
                          </m:d>
                        </m:e>
                      </m:func>
                      <m:r>
                        <a:rPr lang="en-US" sz="2800" i="0">
                          <a:latin typeface="Cambria Math" panose="02040503050406030204" pitchFamily="18" charset="0"/>
                        </a:rPr>
                        <m:t>=</m:t>
                      </m:r>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i="0">
                                  <a:latin typeface="Cambria Math" panose="02040503050406030204" pitchFamily="18" charset="0"/>
                                </a:rPr>
                                <m:t>argmax</m:t>
                              </m:r>
                            </m:e>
                            <m:lim>
                              <m:r>
                                <a:rPr lang="en-US" sz="2800" i="1">
                                  <a:latin typeface="Cambria Math" panose="02040503050406030204" pitchFamily="18" charset="0"/>
                                </a:rPr>
                                <m:t>𝑆</m:t>
                              </m:r>
                            </m:lim>
                          </m:limLow>
                        </m:fName>
                        <m:e>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e>
                            <m:e>
                              <m:r>
                                <a:rPr lang="en-US" sz="2800" i="1">
                                  <a:latin typeface="Cambria Math" panose="02040503050406030204" pitchFamily="18" charset="0"/>
                                </a:rPr>
                                <m:t>𝑇</m:t>
                              </m:r>
                            </m:e>
                          </m:d>
                        </m:e>
                      </m:func>
                    </m:oMath>
                  </m:oMathPara>
                </a14:m>
                <a:endParaRPr lang="en-US" sz="2800"/>
              </a:p>
            </p:txBody>
          </p:sp>
        </mc:Choice>
        <mc:Fallback>
          <p:sp>
            <p:nvSpPr>
              <p:cNvPr id="8" name="Rectangle 7"/>
              <p:cNvSpPr>
                <a:spLocks noRot="1" noChangeAspect="1" noMove="1" noResize="1" noEditPoints="1" noAdjustHandles="1" noChangeArrowheads="1" noChangeShapeType="1" noTextEdit="1"/>
              </p:cNvSpPr>
              <p:nvPr/>
            </p:nvSpPr>
            <p:spPr>
              <a:xfrm>
                <a:off x="2946420" y="4669080"/>
                <a:ext cx="6299160" cy="75661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138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6.2.2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r>
            <a:br>
              <a:rPr lang="en-US" dirty="0"/>
            </a:br>
            <a:r>
              <a:rPr lang="en-US" dirty="0"/>
              <a:t>(</a:t>
            </a:r>
            <a:r>
              <a:rPr lang="en-US" dirty="0" err="1"/>
              <a:t>Kĩ</a:t>
            </a:r>
            <a:r>
              <a:rPr lang="en-US" dirty="0"/>
              <a:t> </a:t>
            </a:r>
            <a:r>
              <a:rPr lang="en-US" dirty="0" err="1"/>
              <a:t>thuật</a:t>
            </a:r>
            <a:r>
              <a:rPr lang="en-US" dirty="0"/>
              <a:t> </a:t>
            </a:r>
            <a:r>
              <a:rPr lang="en-US" dirty="0" err="1"/>
              <a:t>gióng</a:t>
            </a:r>
            <a:r>
              <a:rPr lang="en-US" dirty="0"/>
              <a:t> </a:t>
            </a:r>
            <a:r>
              <a:rPr lang="en-US" dirty="0" err="1"/>
              <a:t>hàng</a:t>
            </a:r>
            <a:r>
              <a:rPr lang="en-US" dirty="0"/>
              <a:t> </a:t>
            </a:r>
            <a:r>
              <a:rPr lang="en-US" dirty="0" err="1"/>
              <a:t>từ</a:t>
            </a:r>
            <a:r>
              <a:rPr lang="en-US" dirty="0"/>
              <a:t>)</a:t>
            </a:r>
          </a:p>
        </p:txBody>
      </p:sp>
      <mc:AlternateContent xmlns:mc="http://schemas.openxmlformats.org/markup-compatibility/2006">
        <mc:Choice xmlns:a14="http://schemas.microsoft.com/office/drawing/2010/main" Requires="a14">
          <p:sp>
            <p:nvSpPr>
              <p:cNvPr id="3" name="Rectangle 2"/>
              <p:cNvSpPr/>
              <p:nvPr/>
            </p:nvSpPr>
            <p:spPr>
              <a:xfrm>
                <a:off x="838200" y="2109982"/>
                <a:ext cx="8923212" cy="523220"/>
              </a:xfrm>
              <a:prstGeom prst="rect">
                <a:avLst/>
              </a:prstGeom>
            </p:spPr>
            <p:txBody>
              <a:bodyPr wrap="none">
                <a:spAutoFit/>
              </a:bodyPr>
              <a:lstStyle/>
              <a:p>
                <a:r>
                  <a:rPr lang="en-US" sz="2800" smtClean="0">
                    <a:ea typeface="Times New Roman" panose="02020603050405020304" pitchFamily="18" charset="0"/>
                  </a:rPr>
                  <a:t>Cặp </a:t>
                </a:r>
                <a:r>
                  <a:rPr lang="en-US" sz="2800">
                    <a:ea typeface="Times New Roman" panose="02020603050405020304" pitchFamily="18" charset="0"/>
                  </a:rPr>
                  <a:t>câu song ngữ </a:t>
                </a:r>
                <a14:m>
                  <m:oMath xmlns:m="http://schemas.openxmlformats.org/officeDocument/2006/math">
                    <m:d>
                      <m:dPr>
                        <m:ctrlPr>
                          <a:rPr lang="en-US" sz="2800" i="1">
                            <a:effectLst/>
                          </a:rPr>
                        </m:ctrlPr>
                      </m:dPr>
                      <m:e>
                        <m:r>
                          <a:rPr lang="en-US" sz="2800" i="1">
                            <a:ea typeface="Times New Roman" panose="02020603050405020304" pitchFamily="18" charset="0"/>
                            <a:cs typeface="Times New Roman" panose="02020603050405020304" pitchFamily="18" charset="0"/>
                          </a:rPr>
                          <m:t>𝑆</m:t>
                        </m:r>
                        <m:r>
                          <a:rPr lang="en-US" sz="2800" i="1">
                            <a:ea typeface="Times New Roman" panose="02020603050405020304" pitchFamily="18" charset="0"/>
                            <a:cs typeface="Times New Roman" panose="02020603050405020304" pitchFamily="18" charset="0"/>
                          </a:rPr>
                          <m:t>,</m:t>
                        </m:r>
                        <m:r>
                          <a:rPr lang="en-US" sz="2800" i="1">
                            <a:ea typeface="Times New Roman" panose="02020603050405020304" pitchFamily="18" charset="0"/>
                            <a:cs typeface="Times New Roman" panose="02020603050405020304" pitchFamily="18" charset="0"/>
                          </a:rPr>
                          <m:t>𝑇</m:t>
                        </m:r>
                      </m:e>
                    </m:d>
                  </m:oMath>
                </a14:m>
                <a:r>
                  <a:rPr lang="en-US" sz="2800" smtClean="0"/>
                  <a:t>. Ví dụ: </a:t>
                </a:r>
                <a:r>
                  <a:rPr lang="en-US" sz="2800">
                    <a:ea typeface="Times New Roman" panose="02020603050405020304" pitchFamily="18" charset="0"/>
                  </a:rPr>
                  <a:t>(“Tôi đi ngủ”, “I go to </a:t>
                </a:r>
                <a:r>
                  <a:rPr lang="en-US" sz="2800">
                    <a:ea typeface="Times New Roman" panose="02020603050405020304" pitchFamily="18" charset="0"/>
                  </a:rPr>
                  <a:t>sleep</a:t>
                </a:r>
                <a:r>
                  <a:rPr lang="en-US" sz="2800" smtClean="0">
                    <a:ea typeface="Times New Roman" panose="02020603050405020304" pitchFamily="18" charset="0"/>
                  </a:rPr>
                  <a:t>”)</a:t>
                </a:r>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838200" y="2109982"/>
                <a:ext cx="8923212" cy="523220"/>
              </a:xfrm>
              <a:prstGeom prst="rect">
                <a:avLst/>
              </a:prstGeom>
              <a:blipFill>
                <a:blip r:embed="rId2"/>
                <a:stretch>
                  <a:fillRect l="-1435" t="-10465" r="-410" b="-3255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86062" y="3052496"/>
            <a:ext cx="6619875" cy="3209925"/>
          </a:xfrm>
          <a:prstGeom prst="rect">
            <a:avLst/>
          </a:prstGeom>
        </p:spPr>
      </p:pic>
    </p:spTree>
    <p:extLst>
      <p:ext uri="{BB962C8B-B14F-4D97-AF65-F5344CB8AC3E}">
        <p14:creationId xmlns:p14="http://schemas.microsoft.com/office/powerpoint/2010/main" val="108167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6.2.2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r>
            <a:br>
              <a:rPr lang="en-US" dirty="0"/>
            </a:br>
            <a:r>
              <a:rPr lang="en-US" dirty="0"/>
              <a:t>(</a:t>
            </a:r>
            <a:r>
              <a:rPr lang="en-US" dirty="0" err="1"/>
              <a:t>Kĩ</a:t>
            </a:r>
            <a:r>
              <a:rPr lang="en-US" dirty="0"/>
              <a:t> </a:t>
            </a:r>
            <a:r>
              <a:rPr lang="en-US" dirty="0" err="1"/>
              <a:t>thuật</a:t>
            </a:r>
            <a:r>
              <a:rPr lang="en-US" dirty="0"/>
              <a:t> </a:t>
            </a:r>
            <a:r>
              <a:rPr lang="en-US" dirty="0" err="1"/>
              <a:t>gióng</a:t>
            </a:r>
            <a:r>
              <a:rPr lang="en-US" dirty="0"/>
              <a:t> </a:t>
            </a:r>
            <a:r>
              <a:rPr lang="en-US" err="1"/>
              <a:t>hàng</a:t>
            </a:r>
            <a:r>
              <a:rPr lang="en-US"/>
              <a:t> </a:t>
            </a:r>
            <a:r>
              <a:rPr lang="en-US" smtClean="0"/>
              <a:t>từ - Xác suất dịch)</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3446844" y="2047876"/>
                <a:ext cx="5298310" cy="11378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𝑇</m:t>
                          </m:r>
                          <m:r>
                            <a:rPr lang="en-US" sz="2800" i="0">
                              <a:latin typeface="Cambria Math" panose="02040503050406030204" pitchFamily="18" charset="0"/>
                            </a:rPr>
                            <m:t>=</m:t>
                          </m:r>
                          <m:r>
                            <a:rPr lang="en-US" sz="2800" i="1">
                              <a:latin typeface="Cambria Math" panose="02040503050406030204" pitchFamily="18" charset="0"/>
                            </a:rPr>
                            <m:t>𝑡</m:t>
                          </m:r>
                        </m:e>
                        <m:e>
                          <m:r>
                            <a:rPr lang="en-US" sz="2800" i="1">
                              <a:latin typeface="Cambria Math" panose="02040503050406030204" pitchFamily="18" charset="0"/>
                            </a:rPr>
                            <m:t>𝑆</m:t>
                          </m:r>
                          <m:r>
                            <a:rPr lang="en-US" sz="2800" i="0">
                              <a:latin typeface="Cambria Math" panose="02040503050406030204" pitchFamily="18" charset="0"/>
                            </a:rPr>
                            <m:t>=</m:t>
                          </m:r>
                          <m:r>
                            <a:rPr lang="en-US" sz="2800" i="1">
                              <a:latin typeface="Cambria Math" panose="02040503050406030204" pitchFamily="18" charset="0"/>
                            </a:rPr>
                            <m:t>𝑠</m:t>
                          </m:r>
                        </m:e>
                      </m:d>
                      <m:r>
                        <a:rPr lang="en-US" sz="2800" i="0">
                          <a:latin typeface="Cambria Math" panose="02040503050406030204" pitchFamily="18" charset="0"/>
                        </a:rPr>
                        <m:t>=</m:t>
                      </m:r>
                      <m:nary>
                        <m:naryPr>
                          <m:chr m:val="∑"/>
                          <m:limLoc m:val="undOvr"/>
                          <m:supHide m:val="on"/>
                          <m:ctrlPr>
                            <a:rPr lang="en-US" sz="2800" i="1">
                              <a:latin typeface="Cambria Math" panose="02040503050406030204" pitchFamily="18" charset="0"/>
                            </a:rPr>
                          </m:ctrlPr>
                        </m:naryPr>
                        <m:sub>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𝑎</m:t>
                          </m:r>
                        </m:sub>
                        <m:sup/>
                        <m:e>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𝑎</m:t>
                              </m:r>
                            </m:e>
                            <m:e>
                              <m:r>
                                <a:rPr lang="en-US" sz="2800" i="1">
                                  <a:latin typeface="Cambria Math" panose="02040503050406030204" pitchFamily="18" charset="0"/>
                                </a:rPr>
                                <m:t>𝑠</m:t>
                              </m:r>
                            </m:e>
                          </m:d>
                        </m:e>
                      </m:nary>
                    </m:oMath>
                  </m:oMathPara>
                </a14:m>
                <a:endParaRPr lang="en-US" sz="2800"/>
              </a:p>
            </p:txBody>
          </p:sp>
        </mc:Choice>
        <mc:Fallback>
          <p:sp>
            <p:nvSpPr>
              <p:cNvPr id="5" name="Rectangle 4"/>
              <p:cNvSpPr>
                <a:spLocks noRot="1" noChangeAspect="1" noMove="1" noResize="1" noEditPoints="1" noAdjustHandles="1" noChangeArrowheads="1" noChangeShapeType="1" noTextEdit="1"/>
              </p:cNvSpPr>
              <p:nvPr/>
            </p:nvSpPr>
            <p:spPr>
              <a:xfrm>
                <a:off x="3446844" y="2047876"/>
                <a:ext cx="5298310" cy="11378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69969" y="3185752"/>
                <a:ext cx="11452059" cy="173829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a:latin typeface="Cambria Math" panose="02040503050406030204" pitchFamily="18" charset="0"/>
                            </a:rPr>
                            <m:t>,</m:t>
                          </m:r>
                          <m:r>
                            <a:rPr lang="en-US" sz="2800" i="1">
                              <a:latin typeface="Cambria Math" panose="02040503050406030204" pitchFamily="18" charset="0"/>
                            </a:rPr>
                            <m:t>𝑎</m:t>
                          </m:r>
                        </m:e>
                        <m:e>
                          <m:r>
                            <a:rPr lang="en-US" sz="2800" i="1">
                              <a:latin typeface="Cambria Math" panose="02040503050406030204" pitchFamily="18" charset="0"/>
                            </a:rPr>
                            <m:t>𝑠</m:t>
                          </m:r>
                        </m:e>
                      </m:d>
                      <m:r>
                        <a:rPr lang="en-US" sz="2800">
                          <a:latin typeface="Cambria Math" panose="02040503050406030204" pitchFamily="18" charset="0"/>
                        </a:rPr>
                        <m:t>=</m:t>
                      </m:r>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𝑚</m:t>
                          </m:r>
                        </m:e>
                        <m:e>
                          <m:r>
                            <a:rPr lang="en-US" sz="2800" i="1">
                              <a:latin typeface="Cambria Math" panose="02040503050406030204" pitchFamily="18" charset="0"/>
                            </a:rPr>
                            <m:t>𝑠</m:t>
                          </m:r>
                        </m:e>
                      </m:d>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a:latin typeface="Cambria Math" panose="02040503050406030204" pitchFamily="18" charset="0"/>
                            </a:rPr>
                            <m:t>=1</m:t>
                          </m:r>
                        </m:sub>
                        <m:sup>
                          <m:r>
                            <a:rPr lang="en-US" sz="2800" i="1">
                              <a:latin typeface="Cambria Math" panose="02040503050406030204" pitchFamily="18" charset="0"/>
                            </a:rPr>
                            <m:t>𝑚</m:t>
                          </m:r>
                        </m:sup>
                        <m:e>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a:latin typeface="Cambria Math" panose="02040503050406030204" pitchFamily="18" charset="0"/>
                                    </a:rPr>
                                    <m:t>1</m:t>
                                  </m:r>
                                </m:sub>
                                <m:sup>
                                  <m:r>
                                    <a:rPr lang="en-US" sz="2800" i="1">
                                      <a:latin typeface="Cambria Math" panose="02040503050406030204" pitchFamily="18" charset="0"/>
                                    </a:rPr>
                                    <m:t>𝑗</m:t>
                                  </m:r>
                                  <m:r>
                                    <a:rPr lang="en-US" sz="2800">
                                      <a:latin typeface="Cambria Math" panose="02040503050406030204" pitchFamily="18" charset="0"/>
                                    </a:rPr>
                                    <m:t>−1</m:t>
                                  </m:r>
                                </m:sup>
                              </m:sSubSup>
                              <m:r>
                                <a:rPr lang="en-US" sz="280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a:latin typeface="Cambria Math" panose="02040503050406030204" pitchFamily="18" charset="0"/>
                                    </a:rPr>
                                    <m:t>1</m:t>
                                  </m:r>
                                </m:sub>
                                <m:sup>
                                  <m:r>
                                    <a:rPr lang="en-US" sz="2800" i="1">
                                      <a:latin typeface="Cambria Math" panose="02040503050406030204" pitchFamily="18" charset="0"/>
                                    </a:rPr>
                                    <m:t>𝑗</m:t>
                                  </m:r>
                                  <m:r>
                                    <a:rPr lang="en-US" sz="2800">
                                      <a:latin typeface="Cambria Math" panose="02040503050406030204" pitchFamily="18" charset="0"/>
                                    </a:rPr>
                                    <m:t>−1</m:t>
                                  </m:r>
                                </m:sup>
                              </m:sSubSup>
                              <m:r>
                                <a:rPr lang="en-US" sz="2800">
                                  <a:latin typeface="Cambria Math" panose="02040503050406030204" pitchFamily="18" charset="0"/>
                                </a:rPr>
                                <m:t>,</m:t>
                              </m:r>
                              <m:r>
                                <a:rPr lang="en-US" sz="2800" i="1">
                                  <a:latin typeface="Cambria Math" panose="02040503050406030204" pitchFamily="18" charset="0"/>
                                </a:rPr>
                                <m:t>𝑚</m:t>
                              </m:r>
                              <m:r>
                                <a:rPr lang="en-US" sz="2800">
                                  <a:latin typeface="Cambria Math" panose="02040503050406030204" pitchFamily="18" charset="0"/>
                                </a:rPr>
                                <m:t>,</m:t>
                              </m:r>
                              <m:r>
                                <a:rPr lang="en-US" sz="2800" i="1">
                                  <a:latin typeface="Cambria Math" panose="02040503050406030204" pitchFamily="18" charset="0"/>
                                </a:rPr>
                                <m:t>𝑠</m:t>
                              </m:r>
                            </m:e>
                          </m:d>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a:latin typeface="Cambria Math" panose="02040503050406030204" pitchFamily="18" charset="0"/>
                                    </a:rPr>
                                    <m:t>1</m:t>
                                  </m:r>
                                </m:sub>
                                <m:sup>
                                  <m:r>
                                    <a:rPr lang="en-US" sz="2800" i="1">
                                      <a:latin typeface="Cambria Math" panose="02040503050406030204" pitchFamily="18" charset="0"/>
                                    </a:rPr>
                                    <m:t>𝑗</m:t>
                                  </m:r>
                                </m:sup>
                              </m:sSubSup>
                              <m:r>
                                <a:rPr lang="en-US" sz="280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a:latin typeface="Cambria Math" panose="02040503050406030204" pitchFamily="18" charset="0"/>
                                    </a:rPr>
                                    <m:t>1</m:t>
                                  </m:r>
                                </m:sub>
                                <m:sup>
                                  <m:r>
                                    <a:rPr lang="en-US" sz="2800" i="1">
                                      <a:latin typeface="Cambria Math" panose="02040503050406030204" pitchFamily="18" charset="0"/>
                                    </a:rPr>
                                    <m:t>𝑗</m:t>
                                  </m:r>
                                  <m:r>
                                    <a:rPr lang="en-US" sz="2800">
                                      <a:latin typeface="Cambria Math" panose="02040503050406030204" pitchFamily="18" charset="0"/>
                                    </a:rPr>
                                    <m:t>−1</m:t>
                                  </m:r>
                                </m:sup>
                              </m:sSubSup>
                              <m:r>
                                <a:rPr lang="en-US" sz="2800">
                                  <a:latin typeface="Cambria Math" panose="02040503050406030204" pitchFamily="18" charset="0"/>
                                </a:rPr>
                                <m:t>,</m:t>
                              </m:r>
                              <m:r>
                                <a:rPr lang="en-US" sz="2800" i="1">
                                  <a:latin typeface="Cambria Math" panose="02040503050406030204" pitchFamily="18" charset="0"/>
                                </a:rPr>
                                <m:t>𝑚</m:t>
                              </m:r>
                              <m:r>
                                <a:rPr lang="en-US" sz="2800">
                                  <a:latin typeface="Cambria Math" panose="02040503050406030204" pitchFamily="18" charset="0"/>
                                </a:rPr>
                                <m:t>,</m:t>
                              </m:r>
                              <m:r>
                                <a:rPr lang="en-US" sz="2800" i="1">
                                  <a:latin typeface="Cambria Math" panose="02040503050406030204" pitchFamily="18" charset="0"/>
                                </a:rPr>
                                <m:t>𝑠</m:t>
                              </m:r>
                            </m:e>
                          </m:d>
                        </m:e>
                      </m:nary>
                      <m:r>
                        <a:rPr lang="en-US" sz="2800" b="0" i="1" smtClean="0">
                          <a:latin typeface="Cambria Math" panose="02040503050406030204" pitchFamily="18" charset="0"/>
                        </a:rPr>
                        <m:t>     </m:t>
                      </m:r>
                      <m:r>
                        <a:rPr lang="en-US" sz="2800" i="1"/>
                        <m:t>(</m:t>
                      </m:r>
                      <m:r>
                        <a:rPr lang="en-US" sz="2800" i="1"/>
                        <m:t>𝐸𝑞</m:t>
                      </m:r>
                      <m:r>
                        <a:rPr lang="en-US" sz="2800" i="1"/>
                        <m:t>1)</m:t>
                      </m:r>
                    </m:oMath>
                  </m:oMathPara>
                </a14:m>
                <a:endParaRPr lang="en-US" sz="2800"/>
              </a:p>
            </p:txBody>
          </p:sp>
        </mc:Choice>
        <mc:Fallback>
          <p:sp>
            <p:nvSpPr>
              <p:cNvPr id="6" name="Rectangle 5"/>
              <p:cNvSpPr>
                <a:spLocks noRot="1" noChangeAspect="1" noMove="1" noResize="1" noEditPoints="1" noAdjustHandles="1" noChangeArrowheads="1" noChangeShapeType="1" noTextEdit="1"/>
              </p:cNvSpPr>
              <p:nvPr/>
            </p:nvSpPr>
            <p:spPr>
              <a:xfrm>
                <a:off x="369969" y="3185752"/>
                <a:ext cx="11452059" cy="17382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838200" y="4861372"/>
                <a:ext cx="10523622" cy="1255728"/>
              </a:xfrm>
              <a:prstGeom prst="rect">
                <a:avLst/>
              </a:prstGeom>
            </p:spPr>
            <p:txBody>
              <a:bodyPr wrap="square">
                <a:spAutoFit/>
              </a:bodyPr>
              <a:lstStyle/>
              <a:p>
                <a:pPr marL="457200" marR="0" lvl="0" indent="-457200">
                  <a:lnSpc>
                    <a:spcPct val="90000"/>
                  </a:lnSpc>
                  <a:spcBef>
                    <a:spcPts val="0"/>
                  </a:spcBef>
                  <a:spcAft>
                    <a:spcPts val="0"/>
                  </a:spcAft>
                  <a:buFont typeface="Arial" panose="020B0604020202020204" pitchFamily="34" charset="0"/>
                  <a:buChar char="•"/>
                </a:pPr>
                <a14:m>
                  <m:oMath xmlns:m="http://schemas.openxmlformats.org/officeDocument/2006/math">
                    <m:r>
                      <a:rPr lang="en-US" sz="2800" i="1">
                        <a:ea typeface="Times New Roman" panose="02020603050405020304" pitchFamily="18" charset="0"/>
                      </a:rPr>
                      <m:t>𝑆</m:t>
                    </m:r>
                    <m:r>
                      <a:rPr lang="en-US" sz="2800" i="1">
                        <a:ea typeface="Times New Roman" panose="02020603050405020304" pitchFamily="18" charset="0"/>
                      </a:rPr>
                      <m:t>,</m:t>
                    </m:r>
                    <m:r>
                      <a:rPr lang="en-US" sz="2800" i="1">
                        <a:ea typeface="Times New Roman" panose="02020603050405020304" pitchFamily="18" charset="0"/>
                      </a:rPr>
                      <m:t>𝑠</m:t>
                    </m:r>
                  </m:oMath>
                </a14:m>
                <a:r>
                  <a:rPr lang="en-US" sz="2800">
                    <a:ea typeface="Times New Roman" panose="02020603050405020304" pitchFamily="18" charset="0"/>
                  </a:rPr>
                  <a:t> là câu của ngôn </a:t>
                </a:r>
                <a:r>
                  <a:rPr lang="en-US" sz="2800">
                    <a:ea typeface="Times New Roman" panose="02020603050405020304" pitchFamily="18" charset="0"/>
                  </a:rPr>
                  <a:t>ngữ </a:t>
                </a:r>
                <a:r>
                  <a:rPr lang="en-US" sz="2800" smtClean="0">
                    <a:ea typeface="Times New Roman" panose="02020603050405020304" pitchFamily="18" charset="0"/>
                  </a:rPr>
                  <a:t>nguồn </a:t>
                </a:r>
                <a:r>
                  <a:rPr lang="en-US" sz="2800"/>
                  <a:t>có </a:t>
                </a:r>
                <a14:m>
                  <m:oMath xmlns:m="http://schemas.openxmlformats.org/officeDocument/2006/math">
                    <m:r>
                      <a:rPr lang="en-US" sz="2800" i="1"/>
                      <m:t>𝑛</m:t>
                    </m:r>
                  </m:oMath>
                </a14:m>
                <a:r>
                  <a:rPr lang="en-US" sz="2800"/>
                  <a:t> từ</a:t>
                </a:r>
                <a:r>
                  <a:rPr lang="en-US" sz="2800" smtClean="0">
                    <a:ea typeface="Times New Roman" panose="02020603050405020304" pitchFamily="18" charset="0"/>
                  </a:rPr>
                  <a:t>.</a:t>
                </a:r>
                <a:endParaRPr lang="en-US" sz="2800">
                  <a:ea typeface="Times New Roman" panose="02020603050405020304" pitchFamily="18" charset="0"/>
                </a:endParaRPr>
              </a:p>
              <a:p>
                <a:pPr marL="457200" marR="0" lvl="0" indent="-457200">
                  <a:lnSpc>
                    <a:spcPct val="90000"/>
                  </a:lnSpc>
                  <a:spcBef>
                    <a:spcPts val="0"/>
                  </a:spcBef>
                  <a:spcAft>
                    <a:spcPts val="0"/>
                  </a:spcAft>
                  <a:buFont typeface="Arial" panose="020B0604020202020204" pitchFamily="34" charset="0"/>
                  <a:buChar char="•"/>
                </a:pPr>
                <a14:m>
                  <m:oMath xmlns:m="http://schemas.openxmlformats.org/officeDocument/2006/math">
                    <m:r>
                      <a:rPr lang="en-US" sz="2800" i="1">
                        <a:ea typeface="Times New Roman" panose="02020603050405020304" pitchFamily="18" charset="0"/>
                      </a:rPr>
                      <m:t>𝑇</m:t>
                    </m:r>
                    <m:r>
                      <a:rPr lang="en-US" sz="2800" i="1">
                        <a:ea typeface="Times New Roman" panose="02020603050405020304" pitchFamily="18" charset="0"/>
                      </a:rPr>
                      <m:t>,</m:t>
                    </m:r>
                    <m:r>
                      <a:rPr lang="en-US" sz="2800" i="1">
                        <a:ea typeface="Times New Roman" panose="02020603050405020304" pitchFamily="18" charset="0"/>
                      </a:rPr>
                      <m:t>𝑡</m:t>
                    </m:r>
                  </m:oMath>
                </a14:m>
                <a:r>
                  <a:rPr lang="en-US" sz="2800">
                    <a:ea typeface="Times New Roman" panose="02020603050405020304" pitchFamily="18" charset="0"/>
                  </a:rPr>
                  <a:t> là câu của ngôn ngữ đích được dịch từ </a:t>
                </a:r>
                <a14:m>
                  <m:oMath xmlns:m="http://schemas.openxmlformats.org/officeDocument/2006/math">
                    <m:r>
                      <a:rPr lang="en-US" sz="2800" i="1">
                        <a:ea typeface="Times New Roman" panose="02020603050405020304" pitchFamily="18" charset="0"/>
                      </a:rPr>
                      <m:t>𝑆</m:t>
                    </m:r>
                  </m:oMath>
                </a14:m>
                <a:r>
                  <a:rPr lang="en-US" sz="2800">
                    <a:ea typeface="Times New Roman" panose="02020603050405020304" pitchFamily="18" charset="0"/>
                  </a:rPr>
                  <a:t> </a:t>
                </a:r>
                <a:r>
                  <a:rPr lang="en-US" sz="2800">
                    <a:ea typeface="Times New Roman" panose="02020603050405020304" pitchFamily="18" charset="0"/>
                  </a:rPr>
                  <a:t>tương </a:t>
                </a:r>
                <a:r>
                  <a:rPr lang="en-US" sz="2800" smtClean="0">
                    <a:ea typeface="Times New Roman" panose="02020603050405020304" pitchFamily="18" charset="0"/>
                  </a:rPr>
                  <a:t>ứng </a:t>
                </a:r>
                <a:r>
                  <a:rPr lang="en-US" sz="2800"/>
                  <a:t>có </a:t>
                </a:r>
                <a14:m>
                  <m:oMath xmlns:m="http://schemas.openxmlformats.org/officeDocument/2006/math">
                    <m:r>
                      <a:rPr lang="en-US" sz="2800" i="1"/>
                      <m:t>𝑚</m:t>
                    </m:r>
                  </m:oMath>
                </a14:m>
                <a:r>
                  <a:rPr lang="en-US" sz="2800"/>
                  <a:t> từ</a:t>
                </a:r>
                <a:r>
                  <a:rPr lang="en-US" sz="2800" smtClean="0">
                    <a:ea typeface="Times New Roman" panose="02020603050405020304" pitchFamily="18" charset="0"/>
                  </a:rPr>
                  <a:t>.</a:t>
                </a:r>
                <a:endParaRPr lang="en-US" sz="2800">
                  <a:ea typeface="Times New Roman" panose="02020603050405020304" pitchFamily="18" charset="0"/>
                </a:endParaRPr>
              </a:p>
              <a:p>
                <a:pPr marL="457200" indent="-457200">
                  <a:lnSpc>
                    <a:spcPct val="90000"/>
                  </a:lnSpc>
                  <a:buFont typeface="Arial" panose="020B0604020202020204" pitchFamily="34" charset="0"/>
                  <a:buChar char="•"/>
                </a:pPr>
                <a14:m>
                  <m:oMath xmlns:m="http://schemas.openxmlformats.org/officeDocument/2006/math">
                    <m:r>
                      <a:rPr lang="en-US" sz="2800" i="1">
                        <a:effectLst/>
                        <a:ea typeface="Times New Roman" panose="02020603050405020304" pitchFamily="18" charset="0"/>
                        <a:cs typeface="Times New Roman" panose="02020603050405020304" pitchFamily="18" charset="0"/>
                      </a:rPr>
                      <m:t>𝐴</m:t>
                    </m:r>
                    <m:r>
                      <a:rPr lang="en-US" sz="2800" i="1">
                        <a:effectLst/>
                        <a:ea typeface="Times New Roman" panose="02020603050405020304" pitchFamily="18" charset="0"/>
                        <a:cs typeface="Times New Roman" panose="02020603050405020304" pitchFamily="18" charset="0"/>
                      </a:rPr>
                      <m:t>,</m:t>
                    </m:r>
                    <m:r>
                      <a:rPr lang="en-US" sz="2800" i="1">
                        <a:effectLst/>
                        <a:ea typeface="Times New Roman" panose="02020603050405020304" pitchFamily="18" charset="0"/>
                        <a:cs typeface="Times New Roman" panose="02020603050405020304" pitchFamily="18" charset="0"/>
                      </a:rPr>
                      <m:t>𝑎</m:t>
                    </m:r>
                  </m:oMath>
                </a14:m>
                <a:r>
                  <a:rPr lang="en-US" sz="2800">
                    <a:effectLst/>
                    <a:ea typeface="Times New Roman" panose="02020603050405020304" pitchFamily="18" charset="0"/>
                  </a:rPr>
                  <a:t> là biến ngẫu nhiên đại diện cho việc gióng hàng từ giữa </a:t>
                </a:r>
                <a14:m>
                  <m:oMath xmlns:m="http://schemas.openxmlformats.org/officeDocument/2006/math">
                    <m:r>
                      <a:rPr lang="en-US" sz="2800" i="1">
                        <a:effectLst/>
                        <a:ea typeface="Times New Roman" panose="02020603050405020304" pitchFamily="18" charset="0"/>
                        <a:cs typeface="Times New Roman" panose="02020603050405020304" pitchFamily="18" charset="0"/>
                      </a:rPr>
                      <m:t>𝑆</m:t>
                    </m:r>
                  </m:oMath>
                </a14:m>
                <a:r>
                  <a:rPr lang="en-US" sz="2800">
                    <a:effectLst/>
                    <a:ea typeface="Times New Roman" panose="02020603050405020304" pitchFamily="18" charset="0"/>
                  </a:rPr>
                  <a:t> và </a:t>
                </a:r>
                <a14:m>
                  <m:oMath xmlns:m="http://schemas.openxmlformats.org/officeDocument/2006/math">
                    <m:r>
                      <a:rPr lang="en-US" sz="2800" i="1">
                        <a:effectLst/>
                        <a:ea typeface="Times New Roman" panose="02020603050405020304" pitchFamily="18" charset="0"/>
                        <a:cs typeface="Times New Roman" panose="02020603050405020304" pitchFamily="18" charset="0"/>
                      </a:rPr>
                      <m:t>𝑇</m:t>
                    </m:r>
                  </m:oMath>
                </a14:m>
                <a:r>
                  <a:rPr lang="en-US" sz="2800">
                    <a:effectLst/>
                    <a:ea typeface="Times New Roman" panose="02020603050405020304" pitchFamily="18" charset="0"/>
                  </a:rPr>
                  <a:t>.</a:t>
                </a:r>
                <a:endParaRPr lang="en-US" sz="2800"/>
              </a:p>
            </p:txBody>
          </p:sp>
        </mc:Choice>
        <mc:Fallback>
          <p:sp>
            <p:nvSpPr>
              <p:cNvPr id="7" name="Rectangle 6"/>
              <p:cNvSpPr>
                <a:spLocks noRot="1" noChangeAspect="1" noMove="1" noResize="1" noEditPoints="1" noAdjustHandles="1" noChangeArrowheads="1" noChangeShapeType="1" noTextEdit="1"/>
              </p:cNvSpPr>
              <p:nvPr/>
            </p:nvSpPr>
            <p:spPr>
              <a:xfrm>
                <a:off x="838200" y="4861372"/>
                <a:ext cx="10523622" cy="1255728"/>
              </a:xfrm>
              <a:prstGeom prst="rect">
                <a:avLst/>
              </a:prstGeom>
              <a:blipFill>
                <a:blip r:embed="rId4"/>
                <a:stretch>
                  <a:fillRect t="-7767" b="-13107"/>
                </a:stretch>
              </a:blipFill>
            </p:spPr>
            <p:txBody>
              <a:bodyPr/>
              <a:lstStyle/>
              <a:p>
                <a:r>
                  <a:rPr lang="en-US">
                    <a:noFill/>
                  </a:rPr>
                  <a:t> </a:t>
                </a:r>
              </a:p>
            </p:txBody>
          </p:sp>
        </mc:Fallback>
      </mc:AlternateContent>
    </p:spTree>
    <p:extLst>
      <p:ext uri="{BB962C8B-B14F-4D97-AF65-F5344CB8AC3E}">
        <p14:creationId xmlns:p14="http://schemas.microsoft.com/office/powerpoint/2010/main" val="171893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1 của IBM)</a:t>
            </a:r>
            <a:endParaRPr lang="en-US" dirty="0"/>
          </a:p>
        </p:txBody>
      </p:sp>
      <p:sp>
        <p:nvSpPr>
          <p:cNvPr id="3" name="Rectangle 2"/>
          <p:cNvSpPr/>
          <p:nvPr/>
        </p:nvSpPr>
        <p:spPr>
          <a:xfrm>
            <a:off x="838200" y="2344941"/>
            <a:ext cx="7158883" cy="523220"/>
          </a:xfrm>
          <a:prstGeom prst="rect">
            <a:avLst/>
          </a:prstGeom>
        </p:spPr>
        <p:txBody>
          <a:bodyPr wrap="none">
            <a:spAutoFit/>
          </a:bodyPr>
          <a:lstStyle/>
          <a:p>
            <a:r>
              <a:rPr lang="en-US" sz="2800" smtClean="0"/>
              <a:t>Xác suất của các cặp gióng hàng từ là như nhau:</a:t>
            </a:r>
            <a:endParaRPr lang="en-US" sz="2800"/>
          </a:p>
        </p:txBody>
      </p:sp>
      <mc:AlternateContent xmlns:mc="http://schemas.openxmlformats.org/markup-compatibility/2006">
        <mc:Choice xmlns:a14="http://schemas.microsoft.com/office/drawing/2010/main" Requires="a14">
          <p:sp>
            <p:nvSpPr>
              <p:cNvPr id="5" name="Rectangle 4"/>
              <p:cNvSpPr/>
              <p:nvPr/>
            </p:nvSpPr>
            <p:spPr>
              <a:xfrm>
                <a:off x="3615994" y="2868161"/>
                <a:ext cx="4960012" cy="9089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𝑠</m:t>
                          </m:r>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𝑛</m:t>
                          </m:r>
                          <m:r>
                            <a:rPr lang="en-US" sz="2800" i="0">
                              <a:latin typeface="Cambria Math" panose="02040503050406030204" pitchFamily="18" charset="0"/>
                            </a:rPr>
                            <m:t>+1</m:t>
                          </m:r>
                        </m:den>
                      </m:f>
                    </m:oMath>
                  </m:oMathPara>
                </a14:m>
                <a:endParaRPr lang="en-US" sz="2800"/>
              </a:p>
            </p:txBody>
          </p:sp>
        </mc:Choice>
        <mc:Fallback>
          <p:sp>
            <p:nvSpPr>
              <p:cNvPr id="5" name="Rectangle 4"/>
              <p:cNvSpPr>
                <a:spLocks noRot="1" noChangeAspect="1" noMove="1" noResize="1" noEditPoints="1" noAdjustHandles="1" noChangeArrowheads="1" noChangeShapeType="1" noTextEdit="1"/>
              </p:cNvSpPr>
              <p:nvPr/>
            </p:nvSpPr>
            <p:spPr>
              <a:xfrm>
                <a:off x="3615994" y="2868161"/>
                <a:ext cx="4960012" cy="9089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838200" y="1821721"/>
                <a:ext cx="9756774" cy="523220"/>
              </a:xfrm>
              <a:prstGeom prst="rect">
                <a:avLst/>
              </a:prstGeom>
            </p:spPr>
            <p:txBody>
              <a:bodyPr wrap="none">
                <a:spAutoFit/>
              </a:bodyPr>
              <a:lstStyle/>
              <a:p>
                <a:r>
                  <a:rPr lang="en-US" sz="2800" smtClean="0">
                    <a:ea typeface="Times New Roman" panose="02020603050405020304" pitchFamily="18" charset="0"/>
                  </a:rPr>
                  <a:t>Giả </a:t>
                </a:r>
                <a:r>
                  <a:rPr lang="en-US" sz="2800">
                    <a:ea typeface="Times New Roman" panose="02020603050405020304" pitchFamily="18" charset="0"/>
                  </a:rPr>
                  <a:t>định rằng</a:t>
                </a:r>
                <a:r>
                  <a:rPr lang="en-US" sz="2800" smtClean="0">
                    <a:ea typeface="Times New Roman" panose="02020603050405020304" pitchFamily="18" charset="0"/>
                  </a:rPr>
                  <a:t> </a:t>
                </a:r>
                <a14:m>
                  <m:oMath xmlns:m="http://schemas.openxmlformats.org/officeDocument/2006/math">
                    <m:r>
                      <a:rPr lang="en-US" sz="2800" i="1"/>
                      <m:t>𝜖</m:t>
                    </m:r>
                    <m:r>
                      <a:rPr lang="en-US" sz="2800" i="1"/>
                      <m:t>≡</m:t>
                    </m:r>
                    <m:r>
                      <a:rPr lang="en-US" sz="2800" i="1">
                        <a:ea typeface="Times New Roman" panose="02020603050405020304" pitchFamily="18" charset="0"/>
                        <a:cs typeface="Times New Roman" panose="02020603050405020304" pitchFamily="18" charset="0"/>
                      </a:rPr>
                      <m:t>𝑃𝑟</m:t>
                    </m:r>
                    <m:d>
                      <m:dPr>
                        <m:ctrlPr>
                          <a:rPr lang="en-US" sz="2800" i="1">
                            <a:effectLst/>
                          </a:rPr>
                        </m:ctrlPr>
                      </m:dPr>
                      <m:e>
                        <m:r>
                          <a:rPr lang="en-US" sz="2800" i="1">
                            <a:ea typeface="Times New Roman" panose="02020603050405020304" pitchFamily="18" charset="0"/>
                            <a:cs typeface="Times New Roman" panose="02020603050405020304" pitchFamily="18" charset="0"/>
                          </a:rPr>
                          <m:t>𝑚</m:t>
                        </m:r>
                      </m:e>
                      <m:e>
                        <m:r>
                          <a:rPr lang="en-US" sz="2800" i="1">
                            <a:ea typeface="Times New Roman" panose="02020603050405020304" pitchFamily="18" charset="0"/>
                            <a:cs typeface="Times New Roman" panose="02020603050405020304" pitchFamily="18" charset="0"/>
                          </a:rPr>
                          <m:t>𝑠</m:t>
                        </m:r>
                      </m:e>
                    </m:d>
                  </m:oMath>
                </a14:m>
                <a:r>
                  <a:rPr lang="en-US" sz="2800">
                    <a:ea typeface="Times New Roman" panose="02020603050405020304" pitchFamily="18" charset="0"/>
                  </a:rPr>
                  <a:t> trong (Eq1), </a:t>
                </a:r>
                <a14:m>
                  <m:oMath xmlns:m="http://schemas.openxmlformats.org/officeDocument/2006/math">
                    <m:r>
                      <a:rPr lang="en-US" sz="2800" i="1">
                        <a:ea typeface="Times New Roman" panose="02020603050405020304" pitchFamily="18" charset="0"/>
                        <a:cs typeface="Times New Roman" panose="02020603050405020304" pitchFamily="18" charset="0"/>
                      </a:rPr>
                      <m:t>𝑚</m:t>
                    </m:r>
                  </m:oMath>
                </a14:m>
                <a:r>
                  <a:rPr lang="en-US" sz="2800">
                    <a:ea typeface="Times New Roman" panose="02020603050405020304" pitchFamily="18" charset="0"/>
                  </a:rPr>
                  <a:t> và </a:t>
                </a:r>
                <a14:m>
                  <m:oMath xmlns:m="http://schemas.openxmlformats.org/officeDocument/2006/math">
                    <m:r>
                      <a:rPr lang="en-US" sz="2800" i="1">
                        <a:ea typeface="Times New Roman" panose="02020603050405020304" pitchFamily="18" charset="0"/>
                        <a:cs typeface="Times New Roman" panose="02020603050405020304" pitchFamily="18" charset="0"/>
                      </a:rPr>
                      <m:t>𝑠</m:t>
                    </m:r>
                  </m:oMath>
                </a14:m>
                <a:r>
                  <a:rPr lang="en-US" sz="2800">
                    <a:ea typeface="Times New Roman" panose="02020603050405020304" pitchFamily="18" charset="0"/>
                  </a:rPr>
                  <a:t> là độc lập với nhau</a:t>
                </a:r>
                <a:endParaRPr lang="en-US" sz="2800"/>
              </a:p>
            </p:txBody>
          </p:sp>
        </mc:Choice>
        <mc:Fallback>
          <p:sp>
            <p:nvSpPr>
              <p:cNvPr id="6" name="Rectangle 5"/>
              <p:cNvSpPr>
                <a:spLocks noRot="1" noChangeAspect="1" noMove="1" noResize="1" noEditPoints="1" noAdjustHandles="1" noChangeArrowheads="1" noChangeShapeType="1" noTextEdit="1"/>
              </p:cNvSpPr>
              <p:nvPr/>
            </p:nvSpPr>
            <p:spPr>
              <a:xfrm>
                <a:off x="838200" y="1821721"/>
                <a:ext cx="9756774" cy="523220"/>
              </a:xfrm>
              <a:prstGeom prst="rect">
                <a:avLst/>
              </a:prstGeom>
              <a:blipFill>
                <a:blip r:embed="rId3"/>
                <a:stretch>
                  <a:fillRect l="-1313" t="-11628" r="-1000" b="-32558"/>
                </a:stretch>
              </a:blipFill>
            </p:spPr>
            <p:txBody>
              <a:bodyPr/>
              <a:lstStyle/>
              <a:p>
                <a:r>
                  <a:rPr lang="en-US">
                    <a:noFill/>
                  </a:rPr>
                  <a:t> </a:t>
                </a:r>
              </a:p>
            </p:txBody>
          </p:sp>
        </mc:Fallback>
      </mc:AlternateContent>
      <p:sp>
        <p:nvSpPr>
          <p:cNvPr id="7" name="Rectangle 6"/>
          <p:cNvSpPr/>
          <p:nvPr/>
        </p:nvSpPr>
        <p:spPr>
          <a:xfrm>
            <a:off x="838200" y="3777128"/>
            <a:ext cx="2185085" cy="523220"/>
          </a:xfrm>
          <a:prstGeom prst="rect">
            <a:avLst/>
          </a:prstGeom>
        </p:spPr>
        <p:txBody>
          <a:bodyPr wrap="none">
            <a:spAutoFit/>
          </a:bodyPr>
          <a:lstStyle/>
          <a:p>
            <a:r>
              <a:rPr lang="en-US" sz="2800" smtClean="0"/>
              <a:t>Xác suất dịch:</a:t>
            </a:r>
            <a:endParaRPr lang="en-US" sz="2800"/>
          </a:p>
        </p:txBody>
      </p:sp>
      <mc:AlternateContent xmlns:mc="http://schemas.openxmlformats.org/markup-compatibility/2006">
        <mc:Choice xmlns:a14="http://schemas.microsoft.com/office/drawing/2010/main" Requires="a14">
          <p:sp>
            <p:nvSpPr>
              <p:cNvPr id="8" name="Rectangle 7"/>
              <p:cNvSpPr/>
              <p:nvPr/>
            </p:nvSpPr>
            <p:spPr>
              <a:xfrm>
                <a:off x="1031856" y="4300348"/>
                <a:ext cx="10128285" cy="13234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𝑎</m:t>
                          </m:r>
                        </m:e>
                        <m:e>
                          <m:r>
                            <a:rPr lang="en-US" sz="2800" i="1">
                              <a:latin typeface="Cambria Math" panose="02040503050406030204" pitchFamily="18" charset="0"/>
                            </a:rPr>
                            <m:t>𝑠</m:t>
                          </m:r>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𝜖</m:t>
                          </m:r>
                        </m:num>
                        <m:den>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0">
                                      <a:latin typeface="Cambria Math" panose="02040503050406030204" pitchFamily="18" charset="0"/>
                                    </a:rPr>
                                    <m:t>+1</m:t>
                                  </m:r>
                                </m:e>
                              </m:d>
                            </m:e>
                            <m:sup>
                              <m:r>
                                <a:rPr lang="en-US" sz="2800" i="1">
                                  <a:latin typeface="Cambria Math" panose="02040503050406030204" pitchFamily="18" charset="0"/>
                                </a:rPr>
                                <m:t>𝑚</m:t>
                              </m:r>
                            </m:sup>
                          </m:sSup>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0">
                              <a:latin typeface="Cambria Math" panose="02040503050406030204" pitchFamily="18" charset="0"/>
                            </a:rPr>
                            <m:t>=1</m:t>
                          </m:r>
                        </m:sub>
                        <m:sup>
                          <m:r>
                            <a:rPr lang="en-US" sz="2800" i="1">
                              <a:latin typeface="Cambria Math" panose="02040503050406030204" pitchFamily="18" charset="0"/>
                            </a:rPr>
                            <m:t>𝑚</m:t>
                          </m:r>
                        </m:sup>
                        <m:e>
                          <m:r>
                            <a:rPr lang="en-US" sz="2800" i="1">
                              <a:latin typeface="Cambria Math" panose="02040503050406030204" pitchFamily="18" charset="0"/>
                            </a:rPr>
                            <m:t>𝑡𝑟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sub>
                              </m:sSub>
                            </m:e>
                          </m:d>
                        </m:e>
                      </m:nary>
                      <m:r>
                        <a:rPr lang="en-US" sz="2800" b="0" i="1" smtClean="0">
                          <a:latin typeface="Cambria Math" panose="02040503050406030204" pitchFamily="18" charset="0"/>
                        </a:rPr>
                        <m:t>=</m:t>
                      </m:r>
                      <m:f>
                        <m:fPr>
                          <m:ctrlPr>
                            <a:rPr lang="en-US" sz="2800" i="1"/>
                          </m:ctrlPr>
                        </m:fPr>
                        <m:num>
                          <m:r>
                            <a:rPr lang="en-US" sz="2800" i="1"/>
                            <m:t>𝜖</m:t>
                          </m:r>
                        </m:num>
                        <m:den>
                          <m:sSup>
                            <m:sSupPr>
                              <m:ctrlPr>
                                <a:rPr lang="en-US" sz="2800" i="1"/>
                              </m:ctrlPr>
                            </m:sSupPr>
                            <m:e>
                              <m:d>
                                <m:dPr>
                                  <m:ctrlPr>
                                    <a:rPr lang="en-US" sz="2800" i="1"/>
                                  </m:ctrlPr>
                                </m:dPr>
                                <m:e>
                                  <m:r>
                                    <a:rPr lang="en-US" sz="2800" i="1"/>
                                    <m:t>𝑛</m:t>
                                  </m:r>
                                  <m:r>
                                    <a:rPr lang="en-US" sz="2800" i="1"/>
                                    <m:t>+1</m:t>
                                  </m:r>
                                </m:e>
                              </m:d>
                            </m:e>
                            <m:sup>
                              <m:r>
                                <a:rPr lang="en-US" sz="2800" i="1"/>
                                <m:t>𝑚</m:t>
                              </m:r>
                            </m:sup>
                          </m:sSup>
                        </m:den>
                      </m:f>
                      <m:nary>
                        <m:naryPr>
                          <m:chr m:val="∏"/>
                          <m:limLoc m:val="undOvr"/>
                          <m:ctrlPr>
                            <a:rPr lang="en-US" sz="2800" i="1"/>
                          </m:ctrlPr>
                        </m:naryPr>
                        <m:sub>
                          <m:r>
                            <a:rPr lang="en-US" sz="2800" i="1"/>
                            <m:t>𝑗</m:t>
                          </m:r>
                          <m:r>
                            <a:rPr lang="en-US" sz="2800" i="1"/>
                            <m:t>=1</m:t>
                          </m:r>
                        </m:sub>
                        <m:sup>
                          <m:r>
                            <a:rPr lang="en-US" sz="2800" i="1"/>
                            <m:t>𝑚</m:t>
                          </m:r>
                        </m:sup>
                        <m:e>
                          <m:nary>
                            <m:naryPr>
                              <m:chr m:val="∑"/>
                              <m:limLoc m:val="undOvr"/>
                              <m:ctrlPr>
                                <a:rPr lang="en-US" sz="2800" i="1"/>
                              </m:ctrlPr>
                            </m:naryPr>
                            <m:sub>
                              <m:r>
                                <a:rPr lang="en-US" sz="2800" i="1"/>
                                <m:t>𝑖</m:t>
                              </m:r>
                              <m:r>
                                <a:rPr lang="en-US" sz="2800" i="1"/>
                                <m:t>=0</m:t>
                              </m:r>
                            </m:sub>
                            <m:sup>
                              <m:r>
                                <a:rPr lang="en-US" sz="2800" i="1"/>
                                <m:t>𝑛</m:t>
                              </m:r>
                            </m:sup>
                            <m:e>
                              <m:r>
                                <a:rPr lang="en-US" sz="2800" i="1"/>
                                <m:t>𝑡𝑟</m:t>
                              </m:r>
                              <m:d>
                                <m:dPr>
                                  <m:ctrlPr>
                                    <a:rPr lang="en-US" sz="2800" i="1"/>
                                  </m:ctrlPr>
                                </m:dPr>
                                <m:e>
                                  <m:sSub>
                                    <m:sSubPr>
                                      <m:ctrlPr>
                                        <a:rPr lang="en-US" sz="2800" i="1"/>
                                      </m:ctrlPr>
                                    </m:sSubPr>
                                    <m:e>
                                      <m:r>
                                        <a:rPr lang="en-US" sz="2800" i="1"/>
                                        <m:t>𝑡</m:t>
                                      </m:r>
                                    </m:e>
                                    <m:sub>
                                      <m:r>
                                        <a:rPr lang="en-US" sz="2800" i="1"/>
                                        <m:t>𝑗</m:t>
                                      </m:r>
                                    </m:sub>
                                  </m:sSub>
                                </m:e>
                                <m:e>
                                  <m:sSub>
                                    <m:sSubPr>
                                      <m:ctrlPr>
                                        <a:rPr lang="en-US" sz="2800" i="1"/>
                                      </m:ctrlPr>
                                    </m:sSubPr>
                                    <m:e>
                                      <m:r>
                                        <a:rPr lang="en-US" sz="2800" i="1"/>
                                        <m:t>𝑠</m:t>
                                      </m:r>
                                    </m:e>
                                    <m:sub>
                                      <m:r>
                                        <a:rPr lang="en-US" sz="2800" i="1"/>
                                        <m:t>𝑖</m:t>
                                      </m:r>
                                    </m:sub>
                                  </m:sSub>
                                </m:e>
                              </m:d>
                            </m:e>
                          </m:nary>
                        </m:e>
                      </m:nary>
                    </m:oMath>
                  </m:oMathPara>
                </a14:m>
                <a:endParaRPr lang="en-US" sz="2800"/>
              </a:p>
            </p:txBody>
          </p:sp>
        </mc:Choice>
        <mc:Fallback>
          <p:sp>
            <p:nvSpPr>
              <p:cNvPr id="8" name="Rectangle 7"/>
              <p:cNvSpPr>
                <a:spLocks noRot="1" noChangeAspect="1" noMove="1" noResize="1" noEditPoints="1" noAdjustHandles="1" noChangeArrowheads="1" noChangeShapeType="1" noTextEdit="1"/>
              </p:cNvSpPr>
              <p:nvPr/>
            </p:nvSpPr>
            <p:spPr>
              <a:xfrm>
                <a:off x="1031856" y="4300348"/>
                <a:ext cx="10128285" cy="1323439"/>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838200" y="5865790"/>
            <a:ext cx="759503" cy="523220"/>
          </a:xfrm>
          <a:prstGeom prst="rect">
            <a:avLst/>
          </a:prstGeom>
        </p:spPr>
        <p:txBody>
          <a:bodyPr wrap="none">
            <a:spAutoFit/>
          </a:bodyPr>
          <a:lstStyle/>
          <a:p>
            <a:r>
              <a:rPr lang="en-US" sz="2800" smtClean="0"/>
              <a:t>Với:</a:t>
            </a:r>
            <a:endParaRPr lang="en-US" sz="2800"/>
          </a:p>
        </p:txBody>
      </p:sp>
      <mc:AlternateContent xmlns:mc="http://schemas.openxmlformats.org/markup-compatibility/2006">
        <mc:Choice xmlns:a14="http://schemas.microsoft.com/office/drawing/2010/main" Requires="a14">
          <p:sp>
            <p:nvSpPr>
              <p:cNvPr id="10" name="Rectangle 9"/>
              <p:cNvSpPr/>
              <p:nvPr/>
            </p:nvSpPr>
            <p:spPr>
              <a:xfrm>
                <a:off x="3467812" y="5761531"/>
                <a:ext cx="5256375" cy="73718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sub>
                          </m:sSub>
                        </m:e>
                      </m:d>
                      <m:r>
                        <a:rPr lang="en-US" sz="2800" i="0">
                          <a:latin typeface="Cambria Math" panose="02040503050406030204" pitchFamily="18" charset="0"/>
                        </a:rPr>
                        <m:t>=</m:t>
                      </m:r>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0">
                                  <a:latin typeface="Cambria Math" panose="02040503050406030204" pitchFamily="18" charset="0"/>
                                </a:rPr>
                                <m:t>1</m:t>
                              </m:r>
                            </m:sub>
                            <m:sup>
                              <m:r>
                                <a:rPr lang="en-US" sz="2800" i="1">
                                  <a:latin typeface="Cambria Math" panose="02040503050406030204" pitchFamily="18" charset="0"/>
                                </a:rPr>
                                <m:t>𝑗</m:t>
                              </m:r>
                            </m:sup>
                          </m:sSubSup>
                          <m:r>
                            <a:rPr lang="en-US" sz="2800" i="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𝑠</m:t>
                          </m:r>
                        </m:e>
                      </m:d>
                    </m:oMath>
                  </m:oMathPara>
                </a14:m>
                <a:endParaRPr lang="en-US" sz="2800"/>
              </a:p>
            </p:txBody>
          </p:sp>
        </mc:Choice>
        <mc:Fallback>
          <p:sp>
            <p:nvSpPr>
              <p:cNvPr id="10" name="Rectangle 9"/>
              <p:cNvSpPr>
                <a:spLocks noRot="1" noChangeAspect="1" noMove="1" noResize="1" noEditPoints="1" noAdjustHandles="1" noChangeArrowheads="1" noChangeShapeType="1" noTextEdit="1"/>
              </p:cNvSpPr>
              <p:nvPr/>
            </p:nvSpPr>
            <p:spPr>
              <a:xfrm>
                <a:off x="3467812" y="5761531"/>
                <a:ext cx="5256375" cy="73718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2174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1 của IBM)</a:t>
            </a:r>
            <a:endParaRPr lang="en-US" dirty="0"/>
          </a:p>
        </p:txBody>
      </p:sp>
      <p:sp>
        <p:nvSpPr>
          <p:cNvPr id="6" name="Rectangle 5"/>
          <p:cNvSpPr/>
          <p:nvPr/>
        </p:nvSpPr>
        <p:spPr>
          <a:xfrm>
            <a:off x="838200" y="2078270"/>
            <a:ext cx="3234475" cy="523220"/>
          </a:xfrm>
          <a:prstGeom prst="rect">
            <a:avLst/>
          </a:prstGeom>
        </p:spPr>
        <p:txBody>
          <a:bodyPr wrap="none">
            <a:spAutoFit/>
          </a:bodyPr>
          <a:lstStyle/>
          <a:p>
            <a:r>
              <a:rPr lang="en-US" sz="2800">
                <a:ea typeface="Times New Roman" panose="02020603050405020304" pitchFamily="18" charset="0"/>
              </a:rPr>
              <a:t>K</a:t>
            </a:r>
            <a:r>
              <a:rPr lang="en-US" sz="2800" smtClean="0">
                <a:ea typeface="Times New Roman" panose="02020603050405020304" pitchFamily="18" charset="0"/>
              </a:rPr>
              <a:t>ỳ vọng s gióng với t:</a:t>
            </a:r>
            <a:endParaRPr lang="en-US" sz="2800"/>
          </a:p>
        </p:txBody>
      </p:sp>
      <mc:AlternateContent xmlns:mc="http://schemas.openxmlformats.org/markup-compatibility/2006">
        <mc:Choice xmlns:a14="http://schemas.microsoft.com/office/drawing/2010/main" Requires="a14">
          <p:sp>
            <p:nvSpPr>
              <p:cNvPr id="7" name="Rectangle 6"/>
              <p:cNvSpPr/>
              <p:nvPr/>
            </p:nvSpPr>
            <p:spPr>
              <a:xfrm>
                <a:off x="1561553" y="2601490"/>
                <a:ext cx="9068893" cy="13173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𝑐</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r>
                            <a:rPr lang="en-US" sz="2800" i="0">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0">
                                  <a:latin typeface="Cambria Math" panose="02040503050406030204" pitchFamily="18" charset="0"/>
                                </a:rPr>
                                <m:t>,</m:t>
                              </m:r>
                              <m:r>
                                <a:rPr lang="en-US" sz="2800" i="1">
                                  <a:latin typeface="Cambria Math" panose="02040503050406030204" pitchFamily="18" charset="0"/>
                                </a:rPr>
                                <m:t>𝑡</m:t>
                              </m:r>
                            </m:e>
                          </m:d>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num>
                        <m:den>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=0</m:t>
                              </m:r>
                            </m:sub>
                            <m:sup>
                              <m:r>
                                <a:rPr lang="en-US" sz="2800" i="1">
                                  <a:latin typeface="Cambria Math" panose="02040503050406030204" pitchFamily="18" charset="0"/>
                                </a:rPr>
                                <m:t>𝑛</m:t>
                              </m:r>
                            </m:sup>
                            <m:e>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e>
                              </m:d>
                            </m:e>
                          </m:nary>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0">
                              <a:latin typeface="Cambria Math" panose="02040503050406030204" pitchFamily="18" charset="0"/>
                            </a:rPr>
                            <m:t>=1</m:t>
                          </m:r>
                        </m:sub>
                        <m:sup>
                          <m:r>
                            <a:rPr lang="en-US" sz="2800" i="1">
                              <a:latin typeface="Cambria Math" panose="02040503050406030204" pitchFamily="18" charset="0"/>
                            </a:rPr>
                            <m:t>𝑚</m:t>
                          </m:r>
                        </m:sup>
                        <m:e>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d>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=0</m:t>
                              </m:r>
                            </m:sub>
                            <m:sup>
                              <m:r>
                                <a:rPr lang="en-US" sz="2800" i="1">
                                  <a:latin typeface="Cambria Math" panose="02040503050406030204" pitchFamily="18" charset="0"/>
                                </a:rPr>
                                <m:t>𝑛</m:t>
                              </m:r>
                            </m:sup>
                            <m:e>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e>
                              </m:d>
                            </m:e>
                          </m:nary>
                        </m:e>
                      </m:nary>
                      <m:r>
                        <a:rPr lang="en-US" sz="2800" b="0" i="1" smtClean="0">
                          <a:latin typeface="Cambria Math" panose="02040503050406030204" pitchFamily="18" charset="0"/>
                        </a:rPr>
                        <m:t>    </m:t>
                      </m:r>
                      <m:r>
                        <a:rPr lang="en-US" sz="2800" i="1">
                          <a:latin typeface="Cambria Math" panose="02040503050406030204" pitchFamily="18" charset="0"/>
                        </a:rPr>
                        <m:t>(</m:t>
                      </m:r>
                      <m:r>
                        <a:rPr lang="en-US" sz="2800" i="1">
                          <a:latin typeface="Cambria Math" panose="02040503050406030204" pitchFamily="18" charset="0"/>
                        </a:rPr>
                        <m:t>𝐸𝑞</m:t>
                      </m:r>
                      <m:r>
                        <a:rPr lang="en-US" sz="2800" b="0" i="1" smtClean="0">
                          <a:latin typeface="Cambria Math" panose="02040503050406030204" pitchFamily="18" charset="0"/>
                        </a:rPr>
                        <m:t>2</m:t>
                      </m:r>
                      <m:r>
                        <a:rPr lang="en-US" sz="2800" i="1">
                          <a:latin typeface="Cambria Math" panose="02040503050406030204" pitchFamily="18" charset="0"/>
                        </a:rPr>
                        <m:t>)</m:t>
                      </m:r>
                    </m:oMath>
                  </m:oMathPara>
                </a14:m>
                <a:endParaRPr lang="en-US" sz="2800"/>
              </a:p>
            </p:txBody>
          </p:sp>
        </mc:Choice>
        <mc:Fallback>
          <p:sp>
            <p:nvSpPr>
              <p:cNvPr id="7" name="Rectangle 6"/>
              <p:cNvSpPr>
                <a:spLocks noRot="1" noChangeAspect="1" noMove="1" noResize="1" noEditPoints="1" noAdjustHandles="1" noChangeArrowheads="1" noChangeShapeType="1" noTextEdit="1"/>
              </p:cNvSpPr>
              <p:nvPr/>
            </p:nvSpPr>
            <p:spPr>
              <a:xfrm>
                <a:off x="1561553" y="2601490"/>
                <a:ext cx="9068893" cy="13173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4239626" y="4656027"/>
                <a:ext cx="3712748" cy="10534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Times New Roman" panose="02020603050405020304" pitchFamily="18" charset="0"/>
                          <a:cs typeface="Times New Roman" panose="020206030504050203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ea typeface="Times New Roman" panose="02020603050405020304" pitchFamily="18" charset="0"/>
                              <a:cs typeface="Times New Roman" panose="02020603050405020304" pitchFamily="18" charset="0"/>
                            </a:rPr>
                            <m:t>𝑥</m:t>
                          </m:r>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d>
                      <m:r>
                        <a:rPr lang="en-US" sz="28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800" i="1">
                              <a:latin typeface="Cambria Math" panose="02040503050406030204" pitchFamily="18" charset="0"/>
                            </a:rPr>
                          </m:ctrlPr>
                        </m:dPr>
                        <m:e>
                          <m:eqArr>
                            <m:eqArrPr>
                              <m:ctrlPr>
                                <a:rPr lang="en-US" sz="2800" i="1">
                                  <a:latin typeface="Cambria Math" panose="02040503050406030204" pitchFamily="18" charset="0"/>
                                </a:rPr>
                              </m:ctrlPr>
                            </m:eqArrPr>
                            <m:e>
                              <m:r>
                                <a:rPr lang="en-US" sz="2800" i="1">
                                  <a:latin typeface="Cambria Math" panose="02040503050406030204" pitchFamily="18" charset="0"/>
                                  <a:ea typeface="Times New Roman" panose="02020603050405020304" pitchFamily="18" charset="0"/>
                                  <a:cs typeface="Times New Roman" panose="02020603050405020304" pitchFamily="18" charset="0"/>
                                </a:rPr>
                                <m:t>0 </m:t>
                              </m:r>
                              <m:r>
                                <a:rPr lang="en-US" sz="2800" i="1">
                                  <a:latin typeface="Cambria Math" panose="02040503050406030204" pitchFamily="18" charset="0"/>
                                  <a:ea typeface="Times New Roman" panose="02020603050405020304" pitchFamily="18" charset="0"/>
                                  <a:cs typeface="Times New Roman" panose="02020603050405020304" pitchFamily="18" charset="0"/>
                                </a:rPr>
                                <m:t>𝑘h𝑖</m:t>
                              </m:r>
                              <m:r>
                                <a:rPr lang="en-US" sz="2800" i="1">
                                  <a:latin typeface="Cambria Math" panose="02040503050406030204" pitchFamily="18" charset="0"/>
                                  <a:ea typeface="Times New Roman" panose="02020603050405020304" pitchFamily="18" charset="0"/>
                                  <a:cs typeface="Times New Roman" panose="02020603050405020304" pitchFamily="18" charset="0"/>
                                </a:rPr>
                                <m:t> </m:t>
                              </m:r>
                              <m:r>
                                <a:rPr lang="en-US" sz="2800" i="1">
                                  <a:latin typeface="Cambria Math" panose="02040503050406030204" pitchFamily="18" charset="0"/>
                                  <a:ea typeface="Times New Roman" panose="02020603050405020304" pitchFamily="18" charset="0"/>
                                  <a:cs typeface="Times New Roman" panose="02020603050405020304" pitchFamily="18" charset="0"/>
                                </a:rPr>
                                <m:t>𝑥</m:t>
                              </m:r>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e>
                              <m:r>
                                <a:rPr lang="en-US" sz="2800" i="1">
                                  <a:latin typeface="Cambria Math" panose="02040503050406030204" pitchFamily="18" charset="0"/>
                                  <a:ea typeface="Times New Roman" panose="02020603050405020304" pitchFamily="18" charset="0"/>
                                  <a:cs typeface="Times New Roman" panose="02020603050405020304" pitchFamily="18" charset="0"/>
                                </a:rPr>
                                <m:t>1 </m:t>
                              </m:r>
                              <m:r>
                                <a:rPr lang="en-US" sz="2800" i="1">
                                  <a:latin typeface="Cambria Math" panose="02040503050406030204" pitchFamily="18" charset="0"/>
                                  <a:ea typeface="Times New Roman" panose="02020603050405020304" pitchFamily="18" charset="0"/>
                                  <a:cs typeface="Times New Roman" panose="02020603050405020304" pitchFamily="18" charset="0"/>
                                </a:rPr>
                                <m:t>𝑘h𝑖</m:t>
                              </m:r>
                              <m:r>
                                <a:rPr lang="en-US" sz="2800" i="1">
                                  <a:latin typeface="Cambria Math" panose="02040503050406030204" pitchFamily="18" charset="0"/>
                                  <a:ea typeface="Times New Roman" panose="02020603050405020304" pitchFamily="18" charset="0"/>
                                  <a:cs typeface="Times New Roman" panose="02020603050405020304" pitchFamily="18" charset="0"/>
                                </a:rPr>
                                <m:t> </m:t>
                              </m:r>
                              <m:r>
                                <a:rPr lang="en-US" sz="2800" i="1">
                                  <a:latin typeface="Cambria Math" panose="02040503050406030204" pitchFamily="18" charset="0"/>
                                  <a:ea typeface="Times New Roman" panose="02020603050405020304" pitchFamily="18" charset="0"/>
                                  <a:cs typeface="Times New Roman" panose="02020603050405020304" pitchFamily="18" charset="0"/>
                                </a:rPr>
                                <m:t>𝑥</m:t>
                              </m:r>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eqArr>
                        </m:e>
                      </m:d>
                    </m:oMath>
                  </m:oMathPara>
                </a14:m>
                <a:endParaRPr lang="en-US" sz="2800"/>
              </a:p>
            </p:txBody>
          </p:sp>
        </mc:Choice>
        <mc:Fallback>
          <p:sp>
            <p:nvSpPr>
              <p:cNvPr id="10" name="Rectangle 9"/>
              <p:cNvSpPr>
                <a:spLocks noRot="1" noChangeAspect="1" noMove="1" noResize="1" noEditPoints="1" noAdjustHandles="1" noChangeArrowheads="1" noChangeShapeType="1" noTextEdit="1"/>
              </p:cNvSpPr>
              <p:nvPr/>
            </p:nvSpPr>
            <p:spPr>
              <a:xfrm>
                <a:off x="4239626" y="4656027"/>
                <a:ext cx="3712748" cy="10534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837977" y="3918838"/>
                <a:ext cx="7458067" cy="737189"/>
              </a:xfrm>
              <a:prstGeom prst="rect">
                <a:avLst/>
              </a:prstGeom>
            </p:spPr>
            <p:txBody>
              <a:bodyPr wrap="none">
                <a:spAutoFit/>
              </a:bodyPr>
              <a:lstStyle/>
              <a:p>
                <a:r>
                  <a:rPr lang="en-US" sz="2800">
                    <a:ea typeface="Times New Roman" panose="02020603050405020304" pitchFamily="18" charset="0"/>
                  </a:rPr>
                  <a:t>Với </a:t>
                </a:r>
                <a14:m>
                  <m:oMath xmlns:m="http://schemas.openxmlformats.org/officeDocument/2006/math">
                    <m:r>
                      <a:rPr lang="en-US" sz="2800" i="1">
                        <a:ea typeface="Times New Roman" panose="02020603050405020304" pitchFamily="18" charset="0"/>
                        <a:cs typeface="Times New Roman" panose="02020603050405020304" pitchFamily="18" charset="0"/>
                      </a:rPr>
                      <m:t>𝛿</m:t>
                    </m:r>
                    <m:d>
                      <m:dPr>
                        <m:ctrlPr>
                          <a:rPr lang="en-US" sz="2800" i="1">
                            <a:effectLst/>
                          </a:rPr>
                        </m:ctrlPr>
                      </m:dPr>
                      <m:e>
                        <m:r>
                          <a:rPr lang="en-US" sz="2800" i="1">
                            <a:ea typeface="Times New Roman" panose="02020603050405020304" pitchFamily="18" charset="0"/>
                            <a:cs typeface="Times New Roman" panose="02020603050405020304" pitchFamily="18" charset="0"/>
                          </a:rPr>
                          <m:t>𝑡</m:t>
                        </m:r>
                        <m:r>
                          <a:rPr lang="en-US" sz="2800" i="1">
                            <a:ea typeface="Times New Roman" panose="02020603050405020304" pitchFamily="18" charset="0"/>
                            <a:cs typeface="Times New Roman" panose="02020603050405020304" pitchFamily="18" charset="0"/>
                          </a:rPr>
                          <m:t>,</m:t>
                        </m:r>
                        <m:sSub>
                          <m:sSubPr>
                            <m:ctrlPr>
                              <a:rPr lang="en-US" sz="2800" i="1">
                                <a:effectLst/>
                              </a:rPr>
                            </m:ctrlPr>
                          </m:sSubPr>
                          <m:e>
                            <m:r>
                              <a:rPr lang="en-US" sz="2800" i="1">
                                <a:ea typeface="Times New Roman" panose="02020603050405020304" pitchFamily="18" charset="0"/>
                                <a:cs typeface="Times New Roman" panose="02020603050405020304" pitchFamily="18" charset="0"/>
                              </a:rPr>
                              <m:t>𝑡</m:t>
                            </m:r>
                          </m:e>
                          <m:sub>
                            <m:r>
                              <a:rPr lang="en-US" sz="2800" i="1">
                                <a:ea typeface="Times New Roman" panose="02020603050405020304" pitchFamily="18" charset="0"/>
                                <a:cs typeface="Times New Roman" panose="02020603050405020304" pitchFamily="18" charset="0"/>
                              </a:rPr>
                              <m:t>𝑗</m:t>
                            </m:r>
                          </m:sub>
                        </m:sSub>
                      </m:e>
                    </m:d>
                  </m:oMath>
                </a14:m>
                <a:r>
                  <a:rPr lang="en-US" sz="2800">
                    <a:ea typeface="Times New Roman" panose="02020603050405020304" pitchFamily="18" charset="0"/>
                  </a:rPr>
                  <a:t> và </a:t>
                </a:r>
                <a14:m>
                  <m:oMath xmlns:m="http://schemas.openxmlformats.org/officeDocument/2006/math">
                    <m:r>
                      <a:rPr lang="en-US" sz="2800" i="1">
                        <a:ea typeface="Times New Roman" panose="02020603050405020304" pitchFamily="18" charset="0"/>
                        <a:cs typeface="Times New Roman" panose="02020603050405020304" pitchFamily="18" charset="0"/>
                      </a:rPr>
                      <m:t>𝛿</m:t>
                    </m:r>
                    <m:d>
                      <m:dPr>
                        <m:ctrlPr>
                          <a:rPr lang="en-US" sz="2800" i="1">
                            <a:effectLst/>
                          </a:rPr>
                        </m:ctrlPr>
                      </m:dPr>
                      <m:e>
                        <m:r>
                          <a:rPr lang="en-US" sz="2800" i="1">
                            <a:ea typeface="Times New Roman" panose="02020603050405020304" pitchFamily="18" charset="0"/>
                            <a:cs typeface="Times New Roman" panose="02020603050405020304" pitchFamily="18" charset="0"/>
                          </a:rPr>
                          <m:t>𝑠</m:t>
                        </m:r>
                        <m:r>
                          <a:rPr lang="en-US" sz="2800" i="1">
                            <a:ea typeface="Times New Roman" panose="02020603050405020304" pitchFamily="18" charset="0"/>
                            <a:cs typeface="Times New Roman" panose="02020603050405020304" pitchFamily="18" charset="0"/>
                          </a:rPr>
                          <m:t>,</m:t>
                        </m:r>
                        <m:sSub>
                          <m:sSubPr>
                            <m:ctrlPr>
                              <a:rPr lang="en-US" sz="2800" i="1">
                                <a:effectLst/>
                              </a:rPr>
                            </m:ctrlPr>
                          </m:sSubPr>
                          <m:e>
                            <m:r>
                              <a:rPr lang="en-US" sz="2800" i="1">
                                <a:ea typeface="Times New Roman" panose="02020603050405020304" pitchFamily="18" charset="0"/>
                                <a:cs typeface="Times New Roman" panose="02020603050405020304" pitchFamily="18" charset="0"/>
                              </a:rPr>
                              <m:t>𝑠</m:t>
                            </m:r>
                          </m:e>
                          <m:sub>
                            <m:sSub>
                              <m:sSubPr>
                                <m:ctrlPr>
                                  <a:rPr lang="en-US" sz="2800" i="1">
                                    <a:effectLst/>
                                  </a:rPr>
                                </m:ctrlPr>
                              </m:sSubPr>
                              <m:e>
                                <m:r>
                                  <a:rPr lang="en-US" sz="2800" i="1">
                                    <a:ea typeface="Times New Roman" panose="02020603050405020304" pitchFamily="18" charset="0"/>
                                    <a:cs typeface="Times New Roman" panose="02020603050405020304" pitchFamily="18" charset="0"/>
                                  </a:rPr>
                                  <m:t>𝑎</m:t>
                                </m:r>
                              </m:e>
                              <m:sub>
                                <m:r>
                                  <a:rPr lang="en-US" sz="2800" i="1">
                                    <a:ea typeface="Times New Roman" panose="02020603050405020304" pitchFamily="18" charset="0"/>
                                    <a:cs typeface="Times New Roman" panose="02020603050405020304" pitchFamily="18" charset="0"/>
                                  </a:rPr>
                                  <m:t>𝑗</m:t>
                                </m:r>
                              </m:sub>
                            </m:sSub>
                          </m:sub>
                        </m:sSub>
                      </m:e>
                    </m:d>
                  </m:oMath>
                </a14:m>
                <a:r>
                  <a:rPr lang="en-US" sz="2800">
                    <a:ea typeface="Times New Roman" panose="02020603050405020304" pitchFamily="18" charset="0"/>
                  </a:rPr>
                  <a:t> là hàm Kronecker </a:t>
                </a:r>
                <a14:m>
                  <m:oMath xmlns:m="http://schemas.openxmlformats.org/officeDocument/2006/math">
                    <m:r>
                      <a:rPr lang="en-US" sz="2800" i="1">
                        <a:ea typeface="Times New Roman" panose="02020603050405020304" pitchFamily="18" charset="0"/>
                        <a:cs typeface="Times New Roman" panose="02020603050405020304" pitchFamily="18" charset="0"/>
                      </a:rPr>
                      <m:t>𝛿</m:t>
                    </m:r>
                    <m:d>
                      <m:dPr>
                        <m:ctrlPr>
                          <a:rPr lang="en-US" sz="2800" i="1">
                            <a:effectLst/>
                          </a:rPr>
                        </m:ctrlPr>
                      </m:dPr>
                      <m:e>
                        <m:r>
                          <a:rPr lang="en-US" sz="2800" i="1">
                            <a:ea typeface="Times New Roman" panose="02020603050405020304" pitchFamily="18" charset="0"/>
                            <a:cs typeface="Times New Roman" panose="02020603050405020304" pitchFamily="18" charset="0"/>
                          </a:rPr>
                          <m:t>𝑥</m:t>
                        </m:r>
                        <m:r>
                          <a:rPr lang="en-US" sz="2800" i="1">
                            <a:ea typeface="Times New Roman" panose="02020603050405020304" pitchFamily="18" charset="0"/>
                            <a:cs typeface="Times New Roman" panose="02020603050405020304" pitchFamily="18" charset="0"/>
                          </a:rPr>
                          <m:t>,</m:t>
                        </m:r>
                        <m:r>
                          <a:rPr lang="en-US" sz="2800" i="1">
                            <a:ea typeface="Times New Roman" panose="02020603050405020304" pitchFamily="18" charset="0"/>
                            <a:cs typeface="Times New Roman" panose="02020603050405020304" pitchFamily="18" charset="0"/>
                          </a:rPr>
                          <m:t>𝑦</m:t>
                        </m:r>
                      </m:e>
                    </m:d>
                  </m:oMath>
                </a14:m>
                <a:r>
                  <a:rPr lang="en-US" sz="2800">
                    <a:ea typeface="Times New Roman" panose="02020603050405020304" pitchFamily="18" charset="0"/>
                  </a:rPr>
                  <a:t>:</a:t>
                </a:r>
                <a:endParaRPr lang="en-US" sz="2800"/>
              </a:p>
            </p:txBody>
          </p:sp>
        </mc:Choice>
        <mc:Fallback>
          <p:sp>
            <p:nvSpPr>
              <p:cNvPr id="13" name="Rectangle 12"/>
              <p:cNvSpPr>
                <a:spLocks noRot="1" noChangeAspect="1" noMove="1" noResize="1" noEditPoints="1" noAdjustHandles="1" noChangeArrowheads="1" noChangeShapeType="1" noTextEdit="1"/>
              </p:cNvSpPr>
              <p:nvPr/>
            </p:nvSpPr>
            <p:spPr>
              <a:xfrm>
                <a:off x="837977" y="3918838"/>
                <a:ext cx="7458067" cy="737189"/>
              </a:xfrm>
              <a:prstGeom prst="rect">
                <a:avLst/>
              </a:prstGeom>
              <a:blipFill>
                <a:blip r:embed="rId4"/>
                <a:stretch>
                  <a:fillRect l="-1634" r="-735" b="-9091"/>
                </a:stretch>
              </a:blipFill>
            </p:spPr>
            <p:txBody>
              <a:bodyPr/>
              <a:lstStyle/>
              <a:p>
                <a:r>
                  <a:rPr lang="en-US">
                    <a:noFill/>
                  </a:rPr>
                  <a:t> </a:t>
                </a:r>
              </a:p>
            </p:txBody>
          </p:sp>
        </mc:Fallback>
      </mc:AlternateContent>
    </p:spTree>
    <p:extLst>
      <p:ext uri="{BB962C8B-B14F-4D97-AF65-F5344CB8AC3E}">
        <p14:creationId xmlns:p14="http://schemas.microsoft.com/office/powerpoint/2010/main" val="77784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1 của IBM)</a:t>
            </a:r>
            <a:endParaRPr lang="en-US" dirty="0"/>
          </a:p>
        </p:txBody>
      </p:sp>
      <mc:AlternateContent xmlns:mc="http://schemas.openxmlformats.org/markup-compatibility/2006">
        <mc:Choice xmlns:a14="http://schemas.microsoft.com/office/drawing/2010/main" Requires="a14">
          <p:sp>
            <p:nvSpPr>
              <p:cNvPr id="13" name="Rectangle 12"/>
              <p:cNvSpPr/>
              <p:nvPr/>
            </p:nvSpPr>
            <p:spPr>
              <a:xfrm>
                <a:off x="838200" y="1690688"/>
                <a:ext cx="5231304" cy="523220"/>
              </a:xfrm>
              <a:prstGeom prst="rect">
                <a:avLst/>
              </a:prstGeom>
            </p:spPr>
            <p:txBody>
              <a:bodyPr wrap="none">
                <a:spAutoFit/>
              </a:bodyPr>
              <a:lstStyle/>
              <a:p>
                <a:r>
                  <a:rPr lang="en-US" sz="2800" smtClean="0">
                    <a:ea typeface="Times New Roman" panose="02020603050405020304" pitchFamily="18" charset="0"/>
                  </a:rPr>
                  <a:t>Bước 1: Khởi tạo 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endParaRPr lang="en-US" sz="2800"/>
              </a:p>
            </p:txBody>
          </p:sp>
        </mc:Choice>
        <mc:Fallback>
          <p:sp>
            <p:nvSpPr>
              <p:cNvPr id="13" name="Rectangle 12"/>
              <p:cNvSpPr>
                <a:spLocks noRot="1" noChangeAspect="1" noMove="1" noResize="1" noEditPoints="1" noAdjustHandles="1" noChangeArrowheads="1" noChangeShapeType="1" noTextEdit="1"/>
              </p:cNvSpPr>
              <p:nvPr/>
            </p:nvSpPr>
            <p:spPr>
              <a:xfrm>
                <a:off x="838200" y="1690688"/>
                <a:ext cx="5231304" cy="523220"/>
              </a:xfrm>
              <a:prstGeom prst="rect">
                <a:avLst/>
              </a:prstGeom>
              <a:blipFill>
                <a:blip r:embed="rId2"/>
                <a:stretch>
                  <a:fillRect l="-2448"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838200" y="2213908"/>
                <a:ext cx="11581440" cy="954107"/>
              </a:xfrm>
              <a:prstGeom prst="rect">
                <a:avLst/>
              </a:prstGeom>
            </p:spPr>
            <p:txBody>
              <a:bodyPr wrap="none">
                <a:spAutoFit/>
              </a:bodyPr>
              <a:lstStyle/>
              <a:p>
                <a:r>
                  <a:rPr lang="en-US" sz="2800" smtClean="0"/>
                  <a:t>Bước 2: Ứng với mỗi cặp câu song ngữ </a:t>
                </a:r>
                <a14:m>
                  <m:oMath xmlns:m="http://schemas.openxmlformats.org/officeDocument/2006/math">
                    <m:d>
                      <m:dPr>
                        <m:ctrlPr>
                          <a:rPr lang="en-US" sz="2800" i="1"/>
                        </m:ctrlPr>
                      </m:dPr>
                      <m:e>
                        <m:sSub>
                          <m:sSubPr>
                            <m:ctrlPr>
                              <a:rPr lang="en-US" sz="2800" i="1"/>
                            </m:ctrlPr>
                          </m:sSubPr>
                          <m:e>
                            <m:r>
                              <a:rPr lang="en-US" sz="2800" i="1"/>
                              <m:t>𝑠</m:t>
                            </m:r>
                          </m:e>
                          <m:sub>
                            <m:r>
                              <a:rPr lang="en-US" sz="2800" i="1"/>
                              <m:t>𝑡𝑖𝑚𝑒</m:t>
                            </m:r>
                          </m:sub>
                        </m:sSub>
                        <m:r>
                          <a:rPr lang="en-US" sz="2800" i="1"/>
                          <m:t>,</m:t>
                        </m:r>
                        <m:sSub>
                          <m:sSubPr>
                            <m:ctrlPr>
                              <a:rPr lang="en-US" sz="2800" i="1"/>
                            </m:ctrlPr>
                          </m:sSubPr>
                          <m:e>
                            <m:r>
                              <a:rPr lang="en-US" sz="2800" i="1"/>
                              <m:t>𝑡</m:t>
                            </m:r>
                          </m:e>
                          <m:sub>
                            <m:r>
                              <a:rPr lang="en-US" sz="2800" i="1"/>
                              <m:t>𝑡𝑖𝑚𝑒</m:t>
                            </m:r>
                          </m:sub>
                        </m:sSub>
                      </m:e>
                    </m:d>
                    <m:r>
                      <a:rPr lang="en-US" sz="2800" i="1"/>
                      <m:t>,1≤</m:t>
                    </m:r>
                    <m:r>
                      <a:rPr lang="en-US" sz="2800" i="1"/>
                      <m:t>𝑡𝑖𝑚𝑒</m:t>
                    </m:r>
                    <m:r>
                      <a:rPr lang="en-US" sz="2800" i="1"/>
                      <m:t>≤</m:t>
                    </m:r>
                    <m:r>
                      <a:rPr lang="en-US" sz="2800" i="1"/>
                      <m:t>𝑡𝑜𝑡𝑎𝑙𝑡𝑖𝑚𝑒𝑠</m:t>
                    </m:r>
                  </m:oMath>
                </a14:m>
                <a:r>
                  <a:rPr lang="en-US" sz="2800" smtClean="0"/>
                  <a:t>, </a:t>
                </a:r>
              </a:p>
              <a:p>
                <a:r>
                  <a:rPr lang="en-US" sz="2800" smtClean="0"/>
                  <a:t>ta tính (Eq2). </a:t>
                </a:r>
                <a:endParaRPr lang="en-US" sz="2800"/>
              </a:p>
            </p:txBody>
          </p:sp>
        </mc:Choice>
        <mc:Fallback>
          <p:sp>
            <p:nvSpPr>
              <p:cNvPr id="14" name="Rectangle 13"/>
              <p:cNvSpPr>
                <a:spLocks noRot="1" noChangeAspect="1" noMove="1" noResize="1" noEditPoints="1" noAdjustHandles="1" noChangeArrowheads="1" noChangeShapeType="1" noTextEdit="1"/>
              </p:cNvSpPr>
              <p:nvPr/>
            </p:nvSpPr>
            <p:spPr>
              <a:xfrm>
                <a:off x="838200" y="2213908"/>
                <a:ext cx="11581440" cy="954107"/>
              </a:xfrm>
              <a:prstGeom prst="rect">
                <a:avLst/>
              </a:prstGeom>
              <a:blipFill>
                <a:blip r:embed="rId3"/>
                <a:stretch>
                  <a:fillRect l="-1106" t="-5732" r="-158" b="-17197"/>
                </a:stretch>
              </a:blipFill>
            </p:spPr>
            <p:txBody>
              <a:bodyPr/>
              <a:lstStyle/>
              <a:p>
                <a:r>
                  <a:rPr lang="en-US">
                    <a:noFill/>
                  </a:rPr>
                  <a:t> </a:t>
                </a:r>
              </a:p>
            </p:txBody>
          </p:sp>
        </mc:Fallback>
      </mc:AlternateContent>
      <p:sp>
        <p:nvSpPr>
          <p:cNvPr id="15" name="Rectangle 14"/>
          <p:cNvSpPr/>
          <p:nvPr/>
        </p:nvSpPr>
        <p:spPr>
          <a:xfrm>
            <a:off x="838199" y="3168015"/>
            <a:ext cx="2212465" cy="523220"/>
          </a:xfrm>
          <a:prstGeom prst="rect">
            <a:avLst/>
          </a:prstGeom>
        </p:spPr>
        <p:txBody>
          <a:bodyPr wrap="none">
            <a:spAutoFit/>
          </a:bodyPr>
          <a:lstStyle/>
          <a:p>
            <a:r>
              <a:rPr lang="en-US" sz="2800" smtClean="0"/>
              <a:t>Bước 3: Tính: </a:t>
            </a:r>
            <a:endParaRPr lang="en-US" sz="2800"/>
          </a:p>
        </p:txBody>
      </p:sp>
      <mc:AlternateContent xmlns:mc="http://schemas.openxmlformats.org/markup-compatibility/2006">
        <mc:Choice xmlns:a14="http://schemas.microsoft.com/office/drawing/2010/main" Requires="a14">
          <p:sp>
            <p:nvSpPr>
              <p:cNvPr id="16" name="Rectangle 15"/>
              <p:cNvSpPr/>
              <p:nvPr/>
            </p:nvSpPr>
            <p:spPr>
              <a:xfrm>
                <a:off x="4114503" y="3691235"/>
                <a:ext cx="4272067"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r>
                        <a:rPr lang="en-US" sz="2000" i="0">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𝑡</m:t>
                          </m:r>
                        </m:sub>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e>
                      </m:nary>
                    </m:oMath>
                  </m:oMathPara>
                </a14:m>
                <a:endParaRPr lang="en-US" sz="2000"/>
              </a:p>
            </p:txBody>
          </p:sp>
        </mc:Choice>
        <mc:Fallback>
          <p:sp>
            <p:nvSpPr>
              <p:cNvPr id="16" name="Rectangle 15"/>
              <p:cNvSpPr>
                <a:spLocks noRot="1" noChangeAspect="1" noMove="1" noResize="1" noEditPoints="1" noAdjustHandles="1" noChangeArrowheads="1" noChangeShapeType="1" noTextEdit="1"/>
              </p:cNvSpPr>
              <p:nvPr/>
            </p:nvSpPr>
            <p:spPr>
              <a:xfrm>
                <a:off x="4114503" y="3691235"/>
                <a:ext cx="4272067" cy="9685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838199" y="4659770"/>
                <a:ext cx="5150705" cy="523220"/>
              </a:xfrm>
              <a:prstGeom prst="rect">
                <a:avLst/>
              </a:prstGeom>
            </p:spPr>
            <p:txBody>
              <a:bodyPr wrap="none">
                <a:spAutoFit/>
              </a:bodyPr>
              <a:lstStyle/>
              <a:p>
                <a:r>
                  <a:rPr lang="en-US" sz="2800" smtClean="0">
                    <a:ea typeface="Times New Roman" panose="02020603050405020304" pitchFamily="18" charset="0"/>
                  </a:rPr>
                  <a:t>Bước 4: Tính lại </a:t>
                </a:r>
                <a:r>
                  <a:rPr lang="en-US" sz="2800">
                    <a:ea typeface="Times New Roman" panose="02020603050405020304" pitchFamily="18" charset="0"/>
                  </a:rPr>
                  <a:t>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a:t>
                </a:r>
                <a:endParaRPr lang="en-US" sz="2800"/>
              </a:p>
            </p:txBody>
          </p:sp>
        </mc:Choice>
        <mc:Fallback>
          <p:sp>
            <p:nvSpPr>
              <p:cNvPr id="17" name="Rectangle 16"/>
              <p:cNvSpPr>
                <a:spLocks noRot="1" noChangeAspect="1" noMove="1" noResize="1" noEditPoints="1" noAdjustHandles="1" noChangeArrowheads="1" noChangeShapeType="1" noTextEdit="1"/>
              </p:cNvSpPr>
              <p:nvPr/>
            </p:nvSpPr>
            <p:spPr>
              <a:xfrm>
                <a:off x="838199" y="4659770"/>
                <a:ext cx="5150705" cy="523220"/>
              </a:xfrm>
              <a:prstGeom prst="rect">
                <a:avLst/>
              </a:prstGeom>
              <a:blipFill>
                <a:blip r:embed="rId5"/>
                <a:stretch>
                  <a:fillRect l="-2367" t="-10465" r="-1538"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08359" y="5182990"/>
                <a:ext cx="4775282"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𝑡𝑟</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e>
                      </m:d>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𝑡𝑜𝑡𝑎𝑙𝑡𝑖𝑚𝑒𝑠</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oMath>
                  </m:oMathPara>
                </a14:m>
                <a:endParaRPr lang="en-US" sz="2000"/>
              </a:p>
            </p:txBody>
          </p:sp>
        </mc:Choice>
        <mc:Fallback>
          <p:sp>
            <p:nvSpPr>
              <p:cNvPr id="18" name="Rectangle 17"/>
              <p:cNvSpPr>
                <a:spLocks noRot="1" noChangeAspect="1" noMove="1" noResize="1" noEditPoints="1" noAdjustHandles="1" noChangeArrowheads="1" noChangeShapeType="1" noTextEdit="1"/>
              </p:cNvSpPr>
              <p:nvPr/>
            </p:nvSpPr>
            <p:spPr>
              <a:xfrm>
                <a:off x="3708359" y="5182990"/>
                <a:ext cx="4775282" cy="96853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838198" y="6151525"/>
                <a:ext cx="11408444" cy="523220"/>
              </a:xfrm>
              <a:prstGeom prst="rect">
                <a:avLst/>
              </a:prstGeom>
            </p:spPr>
            <p:txBody>
              <a:bodyPr wrap="none">
                <a:spAutoFit/>
              </a:bodyPr>
              <a:lstStyle/>
              <a:p>
                <a:r>
                  <a:rPr lang="en-US" sz="2800" smtClean="0">
                    <a:ea typeface="Times New Roman" panose="02020603050405020304" pitchFamily="18" charset="0"/>
                  </a:rPr>
                  <a:t>Bước 5: Lặp lại từ bước 2 - bước 4 cho đến khi đạt </a:t>
                </a:r>
                <a:r>
                  <a:rPr lang="en-US" sz="2800">
                    <a:ea typeface="Times New Roman" panose="02020603050405020304" pitchFamily="18" charset="0"/>
                  </a:rPr>
                  <a:t>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 </a:t>
                </a:r>
                <a:r>
                  <a:rPr lang="en-US" sz="2800" smtClean="0"/>
                  <a:t>mong muốn.</a:t>
                </a:r>
                <a:endParaRPr lang="en-US" sz="2800"/>
              </a:p>
            </p:txBody>
          </p:sp>
        </mc:Choice>
        <mc:Fallback>
          <p:sp>
            <p:nvSpPr>
              <p:cNvPr id="9" name="Rectangle 8"/>
              <p:cNvSpPr>
                <a:spLocks noRot="1" noChangeAspect="1" noMove="1" noResize="1" noEditPoints="1" noAdjustHandles="1" noChangeArrowheads="1" noChangeShapeType="1" noTextEdit="1"/>
              </p:cNvSpPr>
              <p:nvPr/>
            </p:nvSpPr>
            <p:spPr>
              <a:xfrm>
                <a:off x="838198" y="6151525"/>
                <a:ext cx="11408444" cy="523220"/>
              </a:xfrm>
              <a:prstGeom prst="rect">
                <a:avLst/>
              </a:prstGeom>
              <a:blipFill>
                <a:blip r:embed="rId7"/>
                <a:stretch>
                  <a:fillRect l="-1068" t="-10465" r="-801" b="-32558"/>
                </a:stretch>
              </a:blipFill>
            </p:spPr>
            <p:txBody>
              <a:bodyPr/>
              <a:lstStyle/>
              <a:p>
                <a:r>
                  <a:rPr lang="en-US">
                    <a:noFill/>
                  </a:rPr>
                  <a:t> </a:t>
                </a:r>
              </a:p>
            </p:txBody>
          </p:sp>
        </mc:Fallback>
      </mc:AlternateContent>
    </p:spTree>
    <p:extLst>
      <p:ext uri="{BB962C8B-B14F-4D97-AF65-F5344CB8AC3E}">
        <p14:creationId xmlns:p14="http://schemas.microsoft.com/office/powerpoint/2010/main" val="414056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3" name="Content Placeholder 2"/>
          <p:cNvSpPr>
            <a:spLocks noGrp="1"/>
          </p:cNvSpPr>
          <p:nvPr>
            <p:ph idx="1"/>
          </p:nvPr>
        </p:nvSpPr>
        <p:spPr/>
        <p:txBody>
          <a:bodyPr>
            <a:normAutofit lnSpcReduction="10000"/>
          </a:bodyPr>
          <a:lstStyle/>
          <a:p>
            <a:pPr lvl="0" algn="just" hangingPunct="0"/>
            <a:r>
              <a:rPr lang="en-US" dirty="0" err="1">
                <a:latin typeface="Calibri (Body)"/>
              </a:rPr>
              <a:t>Namit</a:t>
            </a:r>
            <a:r>
              <a:rPr lang="en-US" dirty="0">
                <a:latin typeface="Calibri (Body)"/>
              </a:rPr>
              <a:t> Bhatia, 1992, The Oxford Companion to the English Language, </a:t>
            </a:r>
            <a:r>
              <a:rPr lang="en-US" dirty="0" err="1">
                <a:latin typeface="Calibri (Body)"/>
              </a:rPr>
              <a:t>trang</a:t>
            </a:r>
            <a:r>
              <a:rPr lang="en-US" dirty="0">
                <a:latin typeface="Calibri (Body)"/>
              </a:rPr>
              <a:t> (pp.) 1051 – 1054. [1]</a:t>
            </a:r>
          </a:p>
          <a:p>
            <a:pPr lvl="0" algn="just" hangingPunct="0"/>
            <a:r>
              <a:rPr lang="vi-VN" dirty="0">
                <a:latin typeface="Calibri (Body)"/>
              </a:rPr>
              <a:t>Peter F. Brown, John Cocke, Stephen A. Della Pietra, Vincent J. Della Pietra, Fredrick Jelinek, John D. Lafferty, Robert L. Mercer</a:t>
            </a:r>
            <a:r>
              <a:rPr lang="en-US" dirty="0">
                <a:latin typeface="Calibri (Body)"/>
              </a:rPr>
              <a:t>,</a:t>
            </a:r>
            <a:r>
              <a:rPr lang="vi-VN" dirty="0">
                <a:latin typeface="Calibri (Body)"/>
              </a:rPr>
              <a:t> Paul S. Roossin</a:t>
            </a:r>
            <a:r>
              <a:rPr lang="en-US" dirty="0">
                <a:latin typeface="Calibri (Body)"/>
              </a:rPr>
              <a:t>, 1990, A STATISTICAL APPROACH TO MACHINE TRANSLATION. [2]</a:t>
            </a:r>
          </a:p>
          <a:p>
            <a:pPr lvl="0" algn="just" hangingPunct="0"/>
            <a:r>
              <a:rPr lang="vi-VN" dirty="0">
                <a:latin typeface="Calibri (Body)"/>
              </a:rPr>
              <a:t>Peter F. Brown</a:t>
            </a:r>
            <a:r>
              <a:rPr lang="en-US" dirty="0">
                <a:latin typeface="Calibri (Body)"/>
              </a:rPr>
              <a:t>, </a:t>
            </a:r>
            <a:r>
              <a:rPr lang="vi-VN" dirty="0">
                <a:latin typeface="Calibri (Body)"/>
              </a:rPr>
              <a:t>Vincent J. Della Pietra</a:t>
            </a:r>
            <a:r>
              <a:rPr lang="en-US" dirty="0">
                <a:latin typeface="Calibri (Body)"/>
              </a:rPr>
              <a:t>, </a:t>
            </a:r>
            <a:r>
              <a:rPr lang="vi-VN" dirty="0">
                <a:latin typeface="Calibri (Body)"/>
              </a:rPr>
              <a:t>Stephen A. Della Pietra</a:t>
            </a:r>
            <a:r>
              <a:rPr lang="en-US" dirty="0">
                <a:latin typeface="Calibri (Body)"/>
              </a:rPr>
              <a:t>, Robert L. Mercer, 1993, The Mathematics of Statistical Machine Translation: Parameter Estimation. [3]</a:t>
            </a:r>
          </a:p>
          <a:p>
            <a:pPr algn="just"/>
            <a:r>
              <a:rPr lang="en-US" dirty="0">
                <a:latin typeface="Calibri (Body)"/>
              </a:rPr>
              <a:t>Chris Dyer, Victor </a:t>
            </a:r>
            <a:r>
              <a:rPr lang="en-US" dirty="0" err="1">
                <a:latin typeface="Calibri (Body)"/>
              </a:rPr>
              <a:t>Chahuneau</a:t>
            </a:r>
            <a:r>
              <a:rPr lang="en-US" dirty="0">
                <a:latin typeface="Calibri (Body)"/>
              </a:rPr>
              <a:t>, Noah A. Smith, 2013, A Simple, Fast, and Effective Reparameterization of IBM Model 2. [4]</a:t>
            </a:r>
          </a:p>
        </p:txBody>
      </p:sp>
    </p:spTree>
    <p:extLst>
      <p:ext uri="{BB962C8B-B14F-4D97-AF65-F5344CB8AC3E}">
        <p14:creationId xmlns:p14="http://schemas.microsoft.com/office/powerpoint/2010/main" val="586950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2 của IBM)</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2747198" y="2492667"/>
                <a:ext cx="6697603" cy="6354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𝑎𝑙𝑖𝑔𝑛</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r>
                            <a:rPr lang="en-US" sz="2800" i="1">
                              <a:latin typeface="Cambria Math" panose="02040503050406030204" pitchFamily="18" charset="0"/>
                            </a:rPr>
                            <m:t>𝑗</m:t>
                          </m:r>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r>
                        <a:rPr lang="en-US" sz="2800" i="0">
                          <a:latin typeface="Cambria Math" panose="02040503050406030204" pitchFamily="18" charset="0"/>
                        </a:rPr>
                        <m:t>≡</m:t>
                      </m:r>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oMath>
                  </m:oMathPara>
                </a14:m>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2747198" y="2492667"/>
                <a:ext cx="6697603" cy="635495"/>
              </a:xfrm>
              <a:prstGeom prst="rect">
                <a:avLst/>
              </a:prstGeom>
              <a:blipFill>
                <a:blip r:embed="rId2"/>
                <a:stretch>
                  <a:fillRect/>
                </a:stretch>
              </a:blipFill>
            </p:spPr>
            <p:txBody>
              <a:bodyPr/>
              <a:lstStyle/>
              <a:p>
                <a:r>
                  <a:rPr lang="en-US">
                    <a:noFill/>
                  </a:rPr>
                  <a:t> </a:t>
                </a:r>
              </a:p>
            </p:txBody>
          </p:sp>
        </mc:Fallback>
      </mc:AlternateContent>
      <p:sp>
        <p:nvSpPr>
          <p:cNvPr id="10" name="Rectangle 9"/>
          <p:cNvSpPr/>
          <p:nvPr/>
        </p:nvSpPr>
        <p:spPr>
          <a:xfrm>
            <a:off x="838200" y="1969447"/>
            <a:ext cx="5410840" cy="523220"/>
          </a:xfrm>
          <a:prstGeom prst="rect">
            <a:avLst/>
          </a:prstGeom>
        </p:spPr>
        <p:txBody>
          <a:bodyPr wrap="none">
            <a:spAutoFit/>
          </a:bodyPr>
          <a:lstStyle/>
          <a:p>
            <a:r>
              <a:rPr lang="en-US" sz="2800" smtClean="0"/>
              <a:t>Xác suất của các cặp gióng hàng từ:</a:t>
            </a:r>
            <a:endParaRPr lang="en-US" sz="2800"/>
          </a:p>
        </p:txBody>
      </p:sp>
    </p:spTree>
    <p:extLst>
      <p:ext uri="{BB962C8B-B14F-4D97-AF65-F5344CB8AC3E}">
        <p14:creationId xmlns:p14="http://schemas.microsoft.com/office/powerpoint/2010/main" val="1489286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2 của IBM)</a:t>
            </a:r>
            <a:endParaRPr lang="en-US" dirty="0"/>
          </a:p>
        </p:txBody>
      </p:sp>
      <p:sp>
        <p:nvSpPr>
          <p:cNvPr id="6" name="Rectangle 5"/>
          <p:cNvSpPr/>
          <p:nvPr/>
        </p:nvSpPr>
        <p:spPr>
          <a:xfrm>
            <a:off x="838200" y="2078270"/>
            <a:ext cx="3234475" cy="523220"/>
          </a:xfrm>
          <a:prstGeom prst="rect">
            <a:avLst/>
          </a:prstGeom>
        </p:spPr>
        <p:txBody>
          <a:bodyPr wrap="none">
            <a:spAutoFit/>
          </a:bodyPr>
          <a:lstStyle/>
          <a:p>
            <a:r>
              <a:rPr lang="en-US" sz="2800">
                <a:ea typeface="Times New Roman" panose="02020603050405020304" pitchFamily="18" charset="0"/>
              </a:rPr>
              <a:t>K</a:t>
            </a:r>
            <a:r>
              <a:rPr lang="en-US" sz="2800" smtClean="0">
                <a:ea typeface="Times New Roman" panose="02020603050405020304" pitchFamily="18" charset="0"/>
              </a:rPr>
              <a:t>ỳ vọng s gióng với t:</a:t>
            </a:r>
            <a:endParaRPr lang="en-US" sz="2800"/>
          </a:p>
        </p:txBody>
      </p:sp>
      <mc:AlternateContent xmlns:mc="http://schemas.openxmlformats.org/markup-compatibility/2006">
        <mc:Choice xmlns:a14="http://schemas.microsoft.com/office/drawing/2010/main" Requires="a14">
          <p:sp>
            <p:nvSpPr>
              <p:cNvPr id="7" name="Rectangle 6"/>
              <p:cNvSpPr/>
              <p:nvPr/>
            </p:nvSpPr>
            <p:spPr>
              <a:xfrm>
                <a:off x="1511795" y="2863100"/>
                <a:ext cx="9168407" cy="11592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m:t>𝑐</m:t>
                      </m:r>
                      <m:d>
                        <m:dPr>
                          <m:ctrlPr>
                            <a:rPr lang="en-US" sz="2800" i="1"/>
                          </m:ctrlPr>
                        </m:dPr>
                        <m:e>
                          <m:r>
                            <a:rPr lang="en-US" sz="2800" i="1"/>
                            <m:t>𝑖</m:t>
                          </m:r>
                        </m:e>
                        <m:e>
                          <m:r>
                            <a:rPr lang="en-US" sz="2800" i="1"/>
                            <m:t>𝑗</m:t>
                          </m:r>
                          <m:r>
                            <a:rPr lang="en-US" sz="2800" i="1"/>
                            <m:t>,</m:t>
                          </m:r>
                          <m:r>
                            <a:rPr lang="en-US" sz="2800" i="1"/>
                            <m:t>𝑚</m:t>
                          </m:r>
                          <m:r>
                            <a:rPr lang="en-US" sz="2800" i="1"/>
                            <m:t>,</m:t>
                          </m:r>
                          <m:r>
                            <a:rPr lang="en-US" sz="2800" b="0" i="1" smtClean="0">
                              <a:latin typeface="Cambria Math" panose="02040503050406030204" pitchFamily="18" charset="0"/>
                            </a:rPr>
                            <m:t>𝑛</m:t>
                          </m:r>
                          <m:r>
                            <a:rPr lang="en-US" sz="2800" i="1"/>
                            <m:t>,</m:t>
                          </m:r>
                          <m:d>
                            <m:dPr>
                              <m:ctrlPr>
                                <a:rPr lang="en-US" sz="2800" i="1"/>
                              </m:ctrlPr>
                            </m:dPr>
                            <m:e>
                              <m:r>
                                <a:rPr lang="en-US" sz="2800" i="1"/>
                                <m:t>𝑠</m:t>
                              </m:r>
                              <m:r>
                                <a:rPr lang="en-US" sz="2800" i="1"/>
                                <m:t>,</m:t>
                              </m:r>
                              <m:r>
                                <a:rPr lang="en-US" sz="2800" i="1"/>
                                <m:t>𝑡</m:t>
                              </m:r>
                            </m:e>
                          </m:d>
                        </m:e>
                      </m:d>
                      <m:r>
                        <a:rPr lang="en-US" sz="2800" i="1"/>
                        <m:t>=</m:t>
                      </m:r>
                      <m:f>
                        <m:fPr>
                          <m:ctrlPr>
                            <a:rPr lang="en-US" sz="2800" i="1"/>
                          </m:ctrlPr>
                        </m:fPr>
                        <m:num>
                          <m:r>
                            <a:rPr lang="en-US" sz="2800" i="1"/>
                            <m:t>𝑡𝑟</m:t>
                          </m:r>
                          <m:d>
                            <m:dPr>
                              <m:ctrlPr>
                                <a:rPr lang="en-US" sz="2800" i="1"/>
                              </m:ctrlPr>
                            </m:dPr>
                            <m:e>
                              <m:sSub>
                                <m:sSubPr>
                                  <m:ctrlPr>
                                    <a:rPr lang="en-US" sz="2800" i="1"/>
                                  </m:ctrlPr>
                                </m:sSubPr>
                                <m:e>
                                  <m:r>
                                    <a:rPr lang="en-US" sz="2800" i="1"/>
                                    <m:t>𝑡</m:t>
                                  </m:r>
                                </m:e>
                                <m:sub>
                                  <m:r>
                                    <a:rPr lang="en-US" sz="2800" i="1"/>
                                    <m:t>𝑗</m:t>
                                  </m:r>
                                </m:sub>
                              </m:sSub>
                            </m:e>
                            <m:e>
                              <m:sSub>
                                <m:sSubPr>
                                  <m:ctrlPr>
                                    <a:rPr lang="en-US" sz="2800" i="1"/>
                                  </m:ctrlPr>
                                </m:sSubPr>
                                <m:e>
                                  <m:r>
                                    <a:rPr lang="en-US" sz="2800" i="1"/>
                                    <m:t>𝑠</m:t>
                                  </m:r>
                                </m:e>
                                <m:sub>
                                  <m:r>
                                    <a:rPr lang="en-US" sz="2800" i="1"/>
                                    <m:t>𝑗</m:t>
                                  </m:r>
                                </m:sub>
                              </m:sSub>
                            </m:e>
                          </m:d>
                          <m:r>
                            <a:rPr lang="en-US" sz="2800" i="1"/>
                            <m:t>𝑎𝑙𝑖𝑔𝑛</m:t>
                          </m:r>
                          <m:d>
                            <m:dPr>
                              <m:ctrlPr>
                                <a:rPr lang="en-US" sz="2800" i="1"/>
                              </m:ctrlPr>
                            </m:dPr>
                            <m:e>
                              <m:r>
                                <a:rPr lang="en-US" sz="2800" i="1"/>
                                <m:t>𝑖</m:t>
                              </m:r>
                            </m:e>
                            <m:e>
                              <m:r>
                                <a:rPr lang="en-US" sz="2800" i="1"/>
                                <m:t>𝑗</m:t>
                              </m:r>
                              <m:r>
                                <a:rPr lang="en-US" sz="2800" i="1"/>
                                <m:t>,</m:t>
                              </m:r>
                              <m:r>
                                <a:rPr lang="en-US" sz="2800" i="1"/>
                                <m:t>𝑚</m:t>
                              </m:r>
                              <m:r>
                                <a:rPr lang="en-US" sz="2800" i="1"/>
                                <m:t>,</m:t>
                              </m:r>
                              <m:r>
                                <a:rPr lang="en-US" sz="2800" i="1"/>
                                <m:t>𝑛</m:t>
                              </m:r>
                            </m:e>
                          </m:d>
                        </m:num>
                        <m:den>
                          <m:nary>
                            <m:naryPr>
                              <m:chr m:val="∑"/>
                              <m:limLoc m:val="undOvr"/>
                              <m:ctrlPr>
                                <a:rPr lang="en-US" sz="2800" i="1"/>
                              </m:ctrlPr>
                            </m:naryPr>
                            <m:sub>
                              <m:r>
                                <a:rPr lang="en-US" sz="2800" i="1"/>
                                <m:t>𝑘</m:t>
                              </m:r>
                              <m:r>
                                <a:rPr lang="en-US" sz="2800" i="1"/>
                                <m:t>=0</m:t>
                              </m:r>
                            </m:sub>
                            <m:sup>
                              <m:r>
                                <a:rPr lang="en-US" sz="2800" i="1"/>
                                <m:t>𝑛</m:t>
                              </m:r>
                            </m:sup>
                            <m:e>
                              <m:r>
                                <a:rPr lang="en-US" sz="2800" i="1"/>
                                <m:t>𝑡𝑟</m:t>
                              </m:r>
                              <m:d>
                                <m:dPr>
                                  <m:ctrlPr>
                                    <a:rPr lang="en-US" sz="2800" i="1"/>
                                  </m:ctrlPr>
                                </m:dPr>
                                <m:e>
                                  <m:sSub>
                                    <m:sSubPr>
                                      <m:ctrlPr>
                                        <a:rPr lang="en-US" sz="2800" i="1"/>
                                      </m:ctrlPr>
                                    </m:sSubPr>
                                    <m:e>
                                      <m:r>
                                        <a:rPr lang="en-US" sz="2800" i="1"/>
                                        <m:t>𝑡</m:t>
                                      </m:r>
                                    </m:e>
                                    <m:sub>
                                      <m:r>
                                        <a:rPr lang="en-US" sz="2800" i="1"/>
                                        <m:t>𝑗</m:t>
                                      </m:r>
                                    </m:sub>
                                  </m:sSub>
                                </m:e>
                                <m:e>
                                  <m:sSub>
                                    <m:sSubPr>
                                      <m:ctrlPr>
                                        <a:rPr lang="en-US" sz="2800" i="1"/>
                                      </m:ctrlPr>
                                    </m:sSubPr>
                                    <m:e>
                                      <m:r>
                                        <a:rPr lang="en-US" sz="2800" i="1"/>
                                        <m:t>𝑠</m:t>
                                      </m:r>
                                    </m:e>
                                    <m:sub>
                                      <m:r>
                                        <a:rPr lang="en-US" sz="2800" i="1"/>
                                        <m:t>𝑘</m:t>
                                      </m:r>
                                    </m:sub>
                                  </m:sSub>
                                </m:e>
                              </m:d>
                              <m:r>
                                <a:rPr lang="en-US" sz="2800" i="1"/>
                                <m:t>𝑎𝑙𝑖𝑔𝑛</m:t>
                              </m:r>
                              <m:d>
                                <m:dPr>
                                  <m:ctrlPr>
                                    <a:rPr lang="en-US" sz="2800" i="1"/>
                                  </m:ctrlPr>
                                </m:dPr>
                                <m:e>
                                  <m:r>
                                    <a:rPr lang="en-US" sz="2800" i="1"/>
                                    <m:t>𝑘</m:t>
                                  </m:r>
                                </m:e>
                                <m:e>
                                  <m:r>
                                    <a:rPr lang="en-US" sz="2800" i="1"/>
                                    <m:t>𝑗</m:t>
                                  </m:r>
                                  <m:r>
                                    <a:rPr lang="en-US" sz="2800" i="1"/>
                                    <m:t>,</m:t>
                                  </m:r>
                                  <m:r>
                                    <a:rPr lang="en-US" sz="2800" i="1"/>
                                    <m:t>𝑚</m:t>
                                  </m:r>
                                  <m:r>
                                    <a:rPr lang="en-US" sz="2800" i="1"/>
                                    <m:t>,</m:t>
                                  </m:r>
                                  <m:r>
                                    <a:rPr lang="en-US" sz="2800" i="1"/>
                                    <m:t>𝑛</m:t>
                                  </m:r>
                                </m:e>
                              </m:d>
                            </m:e>
                          </m:nary>
                        </m:den>
                      </m:f>
                      <m:r>
                        <a:rPr lang="en-US" sz="2800" b="0" i="1" smtClean="0">
                          <a:latin typeface="Cambria Math" panose="02040503050406030204" pitchFamily="18" charset="0"/>
                        </a:rPr>
                        <m:t>     (</m:t>
                      </m:r>
                      <m:r>
                        <a:rPr lang="en-US" sz="2800" b="0" i="1" smtClean="0">
                          <a:latin typeface="Cambria Math" panose="02040503050406030204" pitchFamily="18" charset="0"/>
                        </a:rPr>
                        <m:t>𝐸𝑞</m:t>
                      </m:r>
                      <m:r>
                        <a:rPr lang="en-US" sz="2800" b="0" i="1" smtClean="0">
                          <a:latin typeface="Cambria Math" panose="02040503050406030204" pitchFamily="18" charset="0"/>
                        </a:rPr>
                        <m:t>3)</m:t>
                      </m:r>
                    </m:oMath>
                  </m:oMathPara>
                </a14:m>
                <a:endParaRPr lang="en-US" sz="2800"/>
              </a:p>
            </p:txBody>
          </p:sp>
        </mc:Choice>
        <mc:Fallback>
          <p:sp>
            <p:nvSpPr>
              <p:cNvPr id="7" name="Rectangle 6"/>
              <p:cNvSpPr>
                <a:spLocks noRot="1" noChangeAspect="1" noMove="1" noResize="1" noEditPoints="1" noAdjustHandles="1" noChangeArrowheads="1" noChangeShapeType="1" noTextEdit="1"/>
              </p:cNvSpPr>
              <p:nvPr/>
            </p:nvSpPr>
            <p:spPr>
              <a:xfrm>
                <a:off x="1511795" y="2863100"/>
                <a:ext cx="9168407" cy="115929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545431" y="4284002"/>
                <a:ext cx="11101137" cy="131734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r>
                            <a:rPr lang="en-US" sz="2800" i="0">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𝑡𝑖𝑚𝑒</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𝑡𝑖𝑚𝑒</m:t>
                                  </m:r>
                                </m:sub>
                              </m:sSub>
                            </m:e>
                          </m:d>
                        </m:e>
                      </m:d>
                      <m:r>
                        <a:rPr lang="en-US" sz="2800" i="0">
                          <a:latin typeface="Cambria Math" panose="02040503050406030204" pitchFamily="18" charset="0"/>
                        </a:rPr>
                        <m:t>=</m:t>
                      </m:r>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0">
                              <a:latin typeface="Cambria Math" panose="02040503050406030204" pitchFamily="18" charset="0"/>
                            </a:rPr>
                            <m:t>=1</m:t>
                          </m:r>
                        </m:sub>
                        <m:sup>
                          <m:r>
                            <a:rPr lang="en-US" sz="2800" i="1">
                              <a:latin typeface="Cambria Math" panose="02040503050406030204" pitchFamily="18" charset="0"/>
                            </a:rPr>
                            <m:t>𝑚</m:t>
                          </m:r>
                        </m:sup>
                        <m:e>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=0</m:t>
                              </m:r>
                            </m:sub>
                            <m:sup>
                              <m:r>
                                <a:rPr lang="en-US" sz="2800" i="1">
                                  <a:latin typeface="Cambria Math" panose="02040503050406030204" pitchFamily="18" charset="0"/>
                                </a:rPr>
                                <m:t>𝑛</m:t>
                              </m:r>
                            </m:sup>
                            <m:e>
                              <m:f>
                                <m:fPr>
                                  <m:ctrlPr>
                                    <a:rPr lang="en-US" sz="2800" i="1">
                                      <a:latin typeface="Cambria Math" panose="02040503050406030204" pitchFamily="18" charset="0"/>
                                    </a:rPr>
                                  </m:ctrlPr>
                                </m:fPr>
                                <m:num>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r>
                                    <a:rPr lang="en-US" sz="2800" i="1">
                                      <a:latin typeface="Cambria Math" panose="02040503050406030204" pitchFamily="18" charset="0"/>
                                    </a:rPr>
                                    <m:t>𝑎𝑙𝑖𝑔𝑛</m:t>
                                  </m:r>
                                  <m:d>
                                    <m:dPr>
                                      <m:ctrlPr>
                                        <a:rPr lang="en-US" sz="2800" i="1">
                                          <a:latin typeface="Cambria Math" panose="02040503050406030204" pitchFamily="18" charset="0"/>
                                        </a:rPr>
                                      </m:ctrlPr>
                                    </m:dPr>
                                    <m:e>
                                      <m:r>
                                        <a:rPr lang="en-US" sz="2800" i="1">
                                          <a:latin typeface="Cambria Math" panose="02040503050406030204" pitchFamily="18" charset="0"/>
                                        </a:rPr>
                                        <m:t>𝑖</m:t>
                                      </m:r>
                                    </m:e>
                                    <m:e>
                                      <m:r>
                                        <a:rPr lang="en-US" sz="2800" i="1">
                                          <a:latin typeface="Cambria Math" panose="02040503050406030204" pitchFamily="18" charset="0"/>
                                        </a:rPr>
                                        <m:t>𝑗</m:t>
                                      </m:r>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d>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e>
                                  </m:d>
                                </m:num>
                                <m:den>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𝑘</m:t>
                                      </m:r>
                                      <m:r>
                                        <a:rPr lang="en-US" sz="2800" i="0">
                                          <a:latin typeface="Cambria Math" panose="02040503050406030204" pitchFamily="18" charset="0"/>
                                        </a:rPr>
                                        <m:t>=0</m:t>
                                      </m:r>
                                    </m:sub>
                                    <m:sup>
                                      <m:r>
                                        <a:rPr lang="en-US" sz="2800" i="1">
                                          <a:latin typeface="Cambria Math" panose="02040503050406030204" pitchFamily="18" charset="0"/>
                                        </a:rPr>
                                        <m:t>𝑛</m:t>
                                      </m:r>
                                    </m:sup>
                                    <m:e>
                                      <m:r>
                                        <a:rPr lang="en-US" sz="2800" i="1">
                                          <a:latin typeface="Cambria Math" panose="02040503050406030204" pitchFamily="18" charset="0"/>
                                        </a:rPr>
                                        <m:t>𝑡𝑟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𝑘</m:t>
                                              </m:r>
                                            </m:sub>
                                          </m:sSub>
                                        </m:e>
                                      </m:d>
                                      <m:r>
                                        <a:rPr lang="en-US" sz="2800" i="1">
                                          <a:latin typeface="Cambria Math" panose="02040503050406030204" pitchFamily="18" charset="0"/>
                                        </a:rPr>
                                        <m:t>𝑎𝑙𝑖𝑔𝑛</m:t>
                                      </m:r>
                                      <m:d>
                                        <m:dPr>
                                          <m:ctrlPr>
                                            <a:rPr lang="en-US" sz="2800" i="1">
                                              <a:latin typeface="Cambria Math" panose="02040503050406030204" pitchFamily="18" charset="0"/>
                                            </a:rPr>
                                          </m:ctrlPr>
                                        </m:dPr>
                                        <m:e>
                                          <m:r>
                                            <a:rPr lang="en-US" sz="2800" i="1">
                                              <a:latin typeface="Cambria Math" panose="02040503050406030204" pitchFamily="18" charset="0"/>
                                            </a:rPr>
                                            <m:t>𝑘</m:t>
                                          </m:r>
                                        </m:e>
                                        <m:e>
                                          <m:r>
                                            <a:rPr lang="en-US" sz="2800" i="1">
                                              <a:latin typeface="Cambria Math" panose="02040503050406030204" pitchFamily="18" charset="0"/>
                                            </a:rPr>
                                            <m:t>𝑗</m:t>
                                          </m:r>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e>
                                  </m:nary>
                                </m:den>
                              </m:f>
                            </m:e>
                          </m:nary>
                        </m:e>
                      </m:nary>
                    </m:oMath>
                  </m:oMathPara>
                </a14:m>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545431" y="4284002"/>
                <a:ext cx="11101137" cy="131734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55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2 của IBM)</a:t>
            </a:r>
            <a:endParaRPr lang="en-US" dirty="0"/>
          </a:p>
        </p:txBody>
      </p:sp>
      <mc:AlternateContent xmlns:mc="http://schemas.openxmlformats.org/markup-compatibility/2006">
        <mc:Choice xmlns:a14="http://schemas.microsoft.com/office/drawing/2010/main" Requires="a14">
          <p:sp>
            <p:nvSpPr>
              <p:cNvPr id="13" name="Rectangle 12"/>
              <p:cNvSpPr/>
              <p:nvPr/>
            </p:nvSpPr>
            <p:spPr>
              <a:xfrm>
                <a:off x="838200" y="1690688"/>
                <a:ext cx="5231304" cy="523220"/>
              </a:xfrm>
              <a:prstGeom prst="rect">
                <a:avLst/>
              </a:prstGeom>
            </p:spPr>
            <p:txBody>
              <a:bodyPr wrap="none">
                <a:spAutoFit/>
              </a:bodyPr>
              <a:lstStyle/>
              <a:p>
                <a:r>
                  <a:rPr lang="en-US" sz="2800" smtClean="0">
                    <a:ea typeface="Times New Roman" panose="02020603050405020304" pitchFamily="18" charset="0"/>
                  </a:rPr>
                  <a:t>Bước 1: Khởi tạo 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endParaRPr lang="en-US" sz="2800"/>
              </a:p>
            </p:txBody>
          </p:sp>
        </mc:Choice>
        <mc:Fallback>
          <p:sp>
            <p:nvSpPr>
              <p:cNvPr id="13" name="Rectangle 12"/>
              <p:cNvSpPr>
                <a:spLocks noRot="1" noChangeAspect="1" noMove="1" noResize="1" noEditPoints="1" noAdjustHandles="1" noChangeArrowheads="1" noChangeShapeType="1" noTextEdit="1"/>
              </p:cNvSpPr>
              <p:nvPr/>
            </p:nvSpPr>
            <p:spPr>
              <a:xfrm>
                <a:off x="838200" y="1690688"/>
                <a:ext cx="5231304" cy="523220"/>
              </a:xfrm>
              <a:prstGeom prst="rect">
                <a:avLst/>
              </a:prstGeom>
              <a:blipFill>
                <a:blip r:embed="rId2"/>
                <a:stretch>
                  <a:fillRect l="-2448"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838200" y="2213908"/>
                <a:ext cx="11581440" cy="954107"/>
              </a:xfrm>
              <a:prstGeom prst="rect">
                <a:avLst/>
              </a:prstGeom>
            </p:spPr>
            <p:txBody>
              <a:bodyPr wrap="none">
                <a:spAutoFit/>
              </a:bodyPr>
              <a:lstStyle/>
              <a:p>
                <a:r>
                  <a:rPr lang="en-US" sz="2800" smtClean="0"/>
                  <a:t>Bước 2: Ứng với mỗi cặp câu song ngữ </a:t>
                </a:r>
                <a14:m>
                  <m:oMath xmlns:m="http://schemas.openxmlformats.org/officeDocument/2006/math">
                    <m:d>
                      <m:dPr>
                        <m:ctrlPr>
                          <a:rPr lang="en-US" sz="2800" i="1"/>
                        </m:ctrlPr>
                      </m:dPr>
                      <m:e>
                        <m:sSub>
                          <m:sSubPr>
                            <m:ctrlPr>
                              <a:rPr lang="en-US" sz="2800" i="1"/>
                            </m:ctrlPr>
                          </m:sSubPr>
                          <m:e>
                            <m:r>
                              <a:rPr lang="en-US" sz="2800" i="1"/>
                              <m:t>𝑠</m:t>
                            </m:r>
                          </m:e>
                          <m:sub>
                            <m:r>
                              <a:rPr lang="en-US" sz="2800" i="1"/>
                              <m:t>𝑡𝑖𝑚𝑒</m:t>
                            </m:r>
                          </m:sub>
                        </m:sSub>
                        <m:r>
                          <a:rPr lang="en-US" sz="2800" i="1"/>
                          <m:t>,</m:t>
                        </m:r>
                        <m:sSub>
                          <m:sSubPr>
                            <m:ctrlPr>
                              <a:rPr lang="en-US" sz="2800" i="1"/>
                            </m:ctrlPr>
                          </m:sSubPr>
                          <m:e>
                            <m:r>
                              <a:rPr lang="en-US" sz="2800" i="1"/>
                              <m:t>𝑡</m:t>
                            </m:r>
                          </m:e>
                          <m:sub>
                            <m:r>
                              <a:rPr lang="en-US" sz="2800" i="1"/>
                              <m:t>𝑡𝑖𝑚𝑒</m:t>
                            </m:r>
                          </m:sub>
                        </m:sSub>
                      </m:e>
                    </m:d>
                    <m:r>
                      <a:rPr lang="en-US" sz="2800" i="1"/>
                      <m:t>,1≤</m:t>
                    </m:r>
                    <m:r>
                      <a:rPr lang="en-US" sz="2800" i="1"/>
                      <m:t>𝑡𝑖𝑚𝑒</m:t>
                    </m:r>
                    <m:r>
                      <a:rPr lang="en-US" sz="2800" i="1"/>
                      <m:t>≤</m:t>
                    </m:r>
                    <m:r>
                      <a:rPr lang="en-US" sz="2800" i="1"/>
                      <m:t>𝑡𝑜𝑡𝑎𝑙𝑡𝑖𝑚𝑒𝑠</m:t>
                    </m:r>
                  </m:oMath>
                </a14:m>
                <a:r>
                  <a:rPr lang="en-US" sz="2800" smtClean="0"/>
                  <a:t>, </a:t>
                </a:r>
              </a:p>
              <a:p>
                <a:r>
                  <a:rPr lang="en-US" sz="2800" smtClean="0"/>
                  <a:t>ta tính (Eq3). </a:t>
                </a:r>
                <a:endParaRPr lang="en-US" sz="2800"/>
              </a:p>
            </p:txBody>
          </p:sp>
        </mc:Choice>
        <mc:Fallback>
          <p:sp>
            <p:nvSpPr>
              <p:cNvPr id="14" name="Rectangle 13"/>
              <p:cNvSpPr>
                <a:spLocks noRot="1" noChangeAspect="1" noMove="1" noResize="1" noEditPoints="1" noAdjustHandles="1" noChangeArrowheads="1" noChangeShapeType="1" noTextEdit="1"/>
              </p:cNvSpPr>
              <p:nvPr/>
            </p:nvSpPr>
            <p:spPr>
              <a:xfrm>
                <a:off x="838200" y="2213908"/>
                <a:ext cx="11581440" cy="954107"/>
              </a:xfrm>
              <a:prstGeom prst="rect">
                <a:avLst/>
              </a:prstGeom>
              <a:blipFill>
                <a:blip r:embed="rId3"/>
                <a:stretch>
                  <a:fillRect l="-1106" t="-5732" r="-158" b="-17197"/>
                </a:stretch>
              </a:blipFill>
            </p:spPr>
            <p:txBody>
              <a:bodyPr/>
              <a:lstStyle/>
              <a:p>
                <a:r>
                  <a:rPr lang="en-US">
                    <a:noFill/>
                  </a:rPr>
                  <a:t> </a:t>
                </a:r>
              </a:p>
            </p:txBody>
          </p:sp>
        </mc:Fallback>
      </mc:AlternateContent>
      <p:sp>
        <p:nvSpPr>
          <p:cNvPr id="15" name="Rectangle 14"/>
          <p:cNvSpPr/>
          <p:nvPr/>
        </p:nvSpPr>
        <p:spPr>
          <a:xfrm>
            <a:off x="838199" y="3168015"/>
            <a:ext cx="2212465" cy="523220"/>
          </a:xfrm>
          <a:prstGeom prst="rect">
            <a:avLst/>
          </a:prstGeom>
        </p:spPr>
        <p:txBody>
          <a:bodyPr wrap="none">
            <a:spAutoFit/>
          </a:bodyPr>
          <a:lstStyle/>
          <a:p>
            <a:r>
              <a:rPr lang="en-US" sz="2800" smtClean="0"/>
              <a:t>Bước 3: Tính: </a:t>
            </a:r>
            <a:endParaRPr lang="en-US" sz="2800"/>
          </a:p>
        </p:txBody>
      </p:sp>
      <mc:AlternateContent xmlns:mc="http://schemas.openxmlformats.org/markup-compatibility/2006">
        <mc:Choice xmlns:a14="http://schemas.microsoft.com/office/drawing/2010/main" Requires="a14">
          <p:sp>
            <p:nvSpPr>
              <p:cNvPr id="16" name="Rectangle 15"/>
              <p:cNvSpPr/>
              <p:nvPr/>
            </p:nvSpPr>
            <p:spPr>
              <a:xfrm>
                <a:off x="4114503" y="3691235"/>
                <a:ext cx="4272067"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r>
                        <a:rPr lang="en-US" sz="2000" i="0">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𝑡</m:t>
                          </m:r>
                        </m:sub>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e>
                      </m:nary>
                    </m:oMath>
                  </m:oMathPara>
                </a14:m>
                <a:endParaRPr lang="en-US" sz="2000"/>
              </a:p>
            </p:txBody>
          </p:sp>
        </mc:Choice>
        <mc:Fallback>
          <p:sp>
            <p:nvSpPr>
              <p:cNvPr id="16" name="Rectangle 15"/>
              <p:cNvSpPr>
                <a:spLocks noRot="1" noChangeAspect="1" noMove="1" noResize="1" noEditPoints="1" noAdjustHandles="1" noChangeArrowheads="1" noChangeShapeType="1" noTextEdit="1"/>
              </p:cNvSpPr>
              <p:nvPr/>
            </p:nvSpPr>
            <p:spPr>
              <a:xfrm>
                <a:off x="4114503" y="3691235"/>
                <a:ext cx="4272067" cy="9685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838199" y="4659770"/>
                <a:ext cx="5150705" cy="523220"/>
              </a:xfrm>
              <a:prstGeom prst="rect">
                <a:avLst/>
              </a:prstGeom>
            </p:spPr>
            <p:txBody>
              <a:bodyPr wrap="none">
                <a:spAutoFit/>
              </a:bodyPr>
              <a:lstStyle/>
              <a:p>
                <a:r>
                  <a:rPr lang="en-US" sz="2800" smtClean="0">
                    <a:ea typeface="Times New Roman" panose="02020603050405020304" pitchFamily="18" charset="0"/>
                  </a:rPr>
                  <a:t>Bước 4: Tính lại </a:t>
                </a:r>
                <a:r>
                  <a:rPr lang="en-US" sz="2800">
                    <a:ea typeface="Times New Roman" panose="02020603050405020304" pitchFamily="18" charset="0"/>
                  </a:rPr>
                  <a:t>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a:t>
                </a:r>
                <a:endParaRPr lang="en-US" sz="2800"/>
              </a:p>
            </p:txBody>
          </p:sp>
        </mc:Choice>
        <mc:Fallback>
          <p:sp>
            <p:nvSpPr>
              <p:cNvPr id="17" name="Rectangle 16"/>
              <p:cNvSpPr>
                <a:spLocks noRot="1" noChangeAspect="1" noMove="1" noResize="1" noEditPoints="1" noAdjustHandles="1" noChangeArrowheads="1" noChangeShapeType="1" noTextEdit="1"/>
              </p:cNvSpPr>
              <p:nvPr/>
            </p:nvSpPr>
            <p:spPr>
              <a:xfrm>
                <a:off x="838199" y="4659770"/>
                <a:ext cx="5150705" cy="523220"/>
              </a:xfrm>
              <a:prstGeom prst="rect">
                <a:avLst/>
              </a:prstGeom>
              <a:blipFill>
                <a:blip r:embed="rId5"/>
                <a:stretch>
                  <a:fillRect l="-2367" t="-10465" r="-1538"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08359" y="5182990"/>
                <a:ext cx="4775282"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𝑡𝑟</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e>
                      </m:d>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𝑡𝑜𝑡𝑎𝑙𝑡𝑖𝑚𝑒𝑠</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oMath>
                  </m:oMathPara>
                </a14:m>
                <a:endParaRPr lang="en-US" sz="2000"/>
              </a:p>
            </p:txBody>
          </p:sp>
        </mc:Choice>
        <mc:Fallback>
          <p:sp>
            <p:nvSpPr>
              <p:cNvPr id="18" name="Rectangle 17"/>
              <p:cNvSpPr>
                <a:spLocks noRot="1" noChangeAspect="1" noMove="1" noResize="1" noEditPoints="1" noAdjustHandles="1" noChangeArrowheads="1" noChangeShapeType="1" noTextEdit="1"/>
              </p:cNvSpPr>
              <p:nvPr/>
            </p:nvSpPr>
            <p:spPr>
              <a:xfrm>
                <a:off x="3708359" y="5182990"/>
                <a:ext cx="4775282" cy="96853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838198" y="6151525"/>
                <a:ext cx="11408444" cy="523220"/>
              </a:xfrm>
              <a:prstGeom prst="rect">
                <a:avLst/>
              </a:prstGeom>
            </p:spPr>
            <p:txBody>
              <a:bodyPr wrap="none">
                <a:spAutoFit/>
              </a:bodyPr>
              <a:lstStyle/>
              <a:p>
                <a:r>
                  <a:rPr lang="en-US" sz="2800" smtClean="0">
                    <a:ea typeface="Times New Roman" panose="02020603050405020304" pitchFamily="18" charset="0"/>
                  </a:rPr>
                  <a:t>Bước 5: Lặp lại từ bước 2 - bước 4 cho đến khi đạt </a:t>
                </a:r>
                <a:r>
                  <a:rPr lang="en-US" sz="2800">
                    <a:ea typeface="Times New Roman" panose="02020603050405020304" pitchFamily="18" charset="0"/>
                  </a:rPr>
                  <a:t>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 </a:t>
                </a:r>
                <a:r>
                  <a:rPr lang="en-US" sz="2800" smtClean="0"/>
                  <a:t>mong muốn.</a:t>
                </a:r>
                <a:endParaRPr lang="en-US" sz="2800"/>
              </a:p>
            </p:txBody>
          </p:sp>
        </mc:Choice>
        <mc:Fallback>
          <p:sp>
            <p:nvSpPr>
              <p:cNvPr id="9" name="Rectangle 8"/>
              <p:cNvSpPr>
                <a:spLocks noRot="1" noChangeAspect="1" noMove="1" noResize="1" noEditPoints="1" noAdjustHandles="1" noChangeArrowheads="1" noChangeShapeType="1" noTextEdit="1"/>
              </p:cNvSpPr>
              <p:nvPr/>
            </p:nvSpPr>
            <p:spPr>
              <a:xfrm>
                <a:off x="838198" y="6151525"/>
                <a:ext cx="11408444" cy="523220"/>
              </a:xfrm>
              <a:prstGeom prst="rect">
                <a:avLst/>
              </a:prstGeom>
              <a:blipFill>
                <a:blip r:embed="rId7"/>
                <a:stretch>
                  <a:fillRect l="-1068" t="-10465" r="-801" b="-32558"/>
                </a:stretch>
              </a:blipFill>
            </p:spPr>
            <p:txBody>
              <a:bodyPr/>
              <a:lstStyle/>
              <a:p>
                <a:r>
                  <a:rPr lang="en-US">
                    <a:noFill/>
                  </a:rPr>
                  <a:t> </a:t>
                </a:r>
              </a:p>
            </p:txBody>
          </p:sp>
        </mc:Fallback>
      </mc:AlternateContent>
    </p:spTree>
    <p:extLst>
      <p:ext uri="{BB962C8B-B14F-4D97-AF65-F5344CB8AC3E}">
        <p14:creationId xmlns:p14="http://schemas.microsoft.com/office/powerpoint/2010/main" val="58185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6.2.4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gióng hàng từ nhanh)</a:t>
            </a:r>
            <a:endParaRPr lang="en-US" dirty="0"/>
          </a:p>
        </p:txBody>
      </p:sp>
      <p:sp>
        <p:nvSpPr>
          <p:cNvPr id="13" name="Rectangle 12"/>
          <p:cNvSpPr/>
          <p:nvPr/>
        </p:nvSpPr>
        <p:spPr>
          <a:xfrm>
            <a:off x="838200" y="2091741"/>
            <a:ext cx="10515600" cy="1815882"/>
          </a:xfrm>
          <a:prstGeom prst="rect">
            <a:avLst/>
          </a:prstGeom>
        </p:spPr>
        <p:txBody>
          <a:bodyPr wrap="square">
            <a:spAutoFit/>
          </a:bodyPr>
          <a:lstStyle/>
          <a:p>
            <a:pPr marL="457200" indent="-457200">
              <a:buFont typeface="Arial" panose="020B0604020202020204" pitchFamily="34" charset="0"/>
              <a:buChar char="•"/>
            </a:pPr>
            <a:r>
              <a:rPr lang="en-US" sz="2800" smtClean="0">
                <a:ea typeface="Times New Roman" panose="02020603050405020304" pitchFamily="18" charset="0"/>
              </a:rPr>
              <a:t>Sử dụng các chiến lược phân bố, kĩ thuật tính toán để tăng tốc độ tính toán các phép suy luận.</a:t>
            </a:r>
            <a:endParaRPr lang="en-US" sz="2800" smtClean="0"/>
          </a:p>
          <a:p>
            <a:pPr marL="457200" indent="-457200">
              <a:buFont typeface="Arial" panose="020B0604020202020204" pitchFamily="34" charset="0"/>
              <a:buChar char="•"/>
            </a:pPr>
            <a:r>
              <a:rPr lang="en-US" sz="2800" smtClean="0">
                <a:ea typeface="Times New Roman" panose="02020603050405020304" pitchFamily="18" charset="0"/>
              </a:rPr>
              <a:t>Sử dụng giải thuật tối đa hóa kì vọng (Expectation-Maximization, EM) để tối ưu hóa các giá trị likelihood.</a:t>
            </a:r>
          </a:p>
        </p:txBody>
      </p:sp>
    </p:spTree>
    <p:extLst>
      <p:ext uri="{BB962C8B-B14F-4D97-AF65-F5344CB8AC3E}">
        <p14:creationId xmlns:p14="http://schemas.microsoft.com/office/powerpoint/2010/main" val="126210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a:xfrm>
            <a:off x="741947" y="2771441"/>
            <a:ext cx="10515600" cy="1325563"/>
          </a:xfrm>
        </p:spPr>
        <p:txBody>
          <a:bodyPr/>
          <a:lstStyle/>
          <a:p>
            <a:pPr algn="ctr"/>
            <a:r>
              <a:rPr lang="en-US" smtClean="0"/>
              <a:t>6.2.5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dịch máy neural - transformer)</a:t>
            </a:r>
            <a:endParaRPr lang="en-US" dirty="0"/>
          </a:p>
        </p:txBody>
      </p:sp>
    </p:spTree>
    <p:extLst>
      <p:ext uri="{BB962C8B-B14F-4D97-AF65-F5344CB8AC3E}">
        <p14:creationId xmlns:p14="http://schemas.microsoft.com/office/powerpoint/2010/main" val="112968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705225" y="528637"/>
            <a:ext cx="4781550" cy="5800725"/>
          </a:xfrm>
          <a:prstGeom prst="rect">
            <a:avLst/>
          </a:prstGeom>
        </p:spPr>
      </p:pic>
    </p:spTree>
    <p:extLst>
      <p:ext uri="{BB962C8B-B14F-4D97-AF65-F5344CB8AC3E}">
        <p14:creationId xmlns:p14="http://schemas.microsoft.com/office/powerpoint/2010/main" val="118551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normAutofit fontScale="90000"/>
          </a:bodyPr>
          <a:lstStyle/>
          <a:p>
            <a:r>
              <a:rPr lang="en-US" smtClean="0"/>
              <a:t>6.2.6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(Cải thiện dịch máy neural bằng gióng hàng từ)</a:t>
            </a:r>
            <a:endParaRPr lang="en-US" dirty="0"/>
          </a:p>
        </p:txBody>
      </p:sp>
      <p:sp>
        <p:nvSpPr>
          <p:cNvPr id="13" name="Rectangle 12"/>
          <p:cNvSpPr/>
          <p:nvPr/>
        </p:nvSpPr>
        <p:spPr>
          <a:xfrm>
            <a:off x="838200" y="2011530"/>
            <a:ext cx="10515600" cy="3539430"/>
          </a:xfrm>
          <a:prstGeom prst="rect">
            <a:avLst/>
          </a:prstGeom>
        </p:spPr>
        <p:txBody>
          <a:bodyPr wrap="square">
            <a:spAutoFit/>
          </a:bodyPr>
          <a:lstStyle/>
          <a:p>
            <a:r>
              <a:rPr lang="en-US" sz="2800" smtClean="0">
                <a:ea typeface="Times New Roman" panose="02020603050405020304" pitchFamily="18" charset="0"/>
              </a:rPr>
              <a:t>Nghiên cứu các mô hình trước đó:</a:t>
            </a:r>
          </a:p>
          <a:p>
            <a:pPr marL="457200" indent="-457200" algn="just">
              <a:buFont typeface="Arial" panose="020B0604020202020204" pitchFamily="34" charset="0"/>
              <a:buChar char="•"/>
            </a:pPr>
            <a:r>
              <a:rPr lang="en-US" sz="2800">
                <a:latin typeface="Calibri (Body)"/>
                <a:ea typeface="Times New Roman" panose="02020603050405020304" pitchFamily="18" charset="0"/>
              </a:rPr>
              <a:t>Sarthak Garg, Stephan Peitz, Udhyakumar Nallasamy, Matthias Paulik, 2019, Jointly Learning to Align and Translate with Transformer Models. [10]</a:t>
            </a:r>
          </a:p>
          <a:p>
            <a:pPr marL="457200" indent="-457200" algn="just">
              <a:buFont typeface="Arial" panose="020B0604020202020204" pitchFamily="34" charset="0"/>
              <a:buChar char="•"/>
            </a:pPr>
            <a:r>
              <a:rPr lang="en-US" sz="2800"/>
              <a:t>Kai Song, Kun Wang, Heng Yu, Yue Zhang, Zhongqiang Huang, Weihua Luo, Xiangyu Duan, Min Zhang, 2020, Alignment-Enhanced Transformer for Constraining NMT with Pre-Specified </a:t>
            </a:r>
            <a:r>
              <a:rPr lang="en-US" sz="2800"/>
              <a:t>Translations</a:t>
            </a:r>
            <a:r>
              <a:rPr lang="en-US" sz="2800" smtClean="0"/>
              <a:t>.</a:t>
            </a:r>
            <a:endParaRPr lang="en-US" sz="2800" smtClean="0">
              <a:ea typeface="Times New Roman" panose="02020603050405020304" pitchFamily="18" charset="0"/>
            </a:endParaRPr>
          </a:p>
          <a:p>
            <a:r>
              <a:rPr lang="en-US" sz="2800" smtClean="0">
                <a:ea typeface="Times New Roman" panose="02020603050405020304" pitchFamily="18" charset="0"/>
              </a:rPr>
              <a:t>Nghiên cứu, cải thiện, tìm ra mô hình mới.</a:t>
            </a:r>
          </a:p>
        </p:txBody>
      </p:sp>
    </p:spTree>
    <p:extLst>
      <p:ext uri="{BB962C8B-B14F-4D97-AF65-F5344CB8AC3E}">
        <p14:creationId xmlns:p14="http://schemas.microsoft.com/office/powerpoint/2010/main" val="1836929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2E11-15F0-4931-A6B0-CA35C4E598A3}"/>
              </a:ext>
            </a:extLst>
          </p:cNvPr>
          <p:cNvSpPr>
            <a:spLocks noGrp="1"/>
          </p:cNvSpPr>
          <p:nvPr>
            <p:ph type="title"/>
          </p:nvPr>
        </p:nvSpPr>
        <p:spPr/>
        <p:txBody>
          <a:bodyPr/>
          <a:lstStyle/>
          <a:p>
            <a:r>
              <a:rPr lang="en-US" dirty="0"/>
              <a:t>7</a:t>
            </a:r>
            <a:r>
              <a:rPr lang="en-US"/>
              <a:t>. </a:t>
            </a:r>
            <a:r>
              <a:rPr lang="en-US" smtClean="0"/>
              <a:t>Thực nghiệm ban đầu</a:t>
            </a:r>
            <a:endParaRPr lang="en-US" dirty="0"/>
          </a:p>
        </p:txBody>
      </p:sp>
      <p:sp>
        <p:nvSpPr>
          <p:cNvPr id="3" name="Content Placeholder 2">
            <a:extLst>
              <a:ext uri="{FF2B5EF4-FFF2-40B4-BE49-F238E27FC236}">
                <a16:creationId xmlns:a16="http://schemas.microsoft.com/office/drawing/2014/main" id="{EDBD0779-9280-4E9A-A937-F1EDCA87E3AF}"/>
              </a:ext>
            </a:extLst>
          </p:cNvPr>
          <p:cNvSpPr>
            <a:spLocks noGrp="1"/>
          </p:cNvSpPr>
          <p:nvPr>
            <p:ph idx="1"/>
          </p:nvPr>
        </p:nvSpPr>
        <p:spPr/>
        <p:txBody>
          <a:bodyPr/>
          <a:lstStyle/>
          <a:p>
            <a:r>
              <a:rPr lang="en-US" smtClean="0"/>
              <a:t>Thực nghiệm so sánh giữa mô hình transformer thuần với mô hình transformer có sử dụng gióng hàng từ, để tìm hướng đi của đề tài.</a:t>
            </a:r>
          </a:p>
          <a:p>
            <a:r>
              <a:rPr lang="en-US" smtClean="0"/>
              <a:t>Thực nghiệm trên các kiến trúc transformer khác nhau được xây dựng dựa trên 2 công cụ Fairseq và OpenNMT.</a:t>
            </a:r>
          </a:p>
          <a:p>
            <a:r>
              <a:rPr lang="en-US" smtClean="0"/>
              <a:t>Fairseq là công cụ được xây dựng bởi nhóm nghiên cứu của Facebook.</a:t>
            </a:r>
          </a:p>
          <a:p>
            <a:r>
              <a:rPr lang="en-US"/>
              <a:t>OpenNMT là một bộ công cụ được phát triển bởi nhóm Hardvard NLP và SYSTRAN vào năm 2016.</a:t>
            </a:r>
            <a:endParaRPr lang="en-US"/>
          </a:p>
        </p:txBody>
      </p:sp>
    </p:spTree>
    <p:extLst>
      <p:ext uri="{BB962C8B-B14F-4D97-AF65-F5344CB8AC3E}">
        <p14:creationId xmlns:p14="http://schemas.microsoft.com/office/powerpoint/2010/main" val="131514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2E11-15F0-4931-A6B0-CA35C4E598A3}"/>
              </a:ext>
            </a:extLst>
          </p:cNvPr>
          <p:cNvSpPr>
            <a:spLocks noGrp="1"/>
          </p:cNvSpPr>
          <p:nvPr>
            <p:ph type="title"/>
          </p:nvPr>
        </p:nvSpPr>
        <p:spPr/>
        <p:txBody>
          <a:bodyPr/>
          <a:lstStyle/>
          <a:p>
            <a:r>
              <a:rPr lang="en-US" dirty="0"/>
              <a:t>7</a:t>
            </a:r>
            <a:r>
              <a:rPr lang="en-US"/>
              <a:t>. </a:t>
            </a:r>
            <a:r>
              <a:rPr lang="en-US" smtClean="0"/>
              <a:t>Thực nghiệm ban đầu</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63392885"/>
              </p:ext>
            </p:extLst>
          </p:nvPr>
        </p:nvGraphicFramePr>
        <p:xfrm>
          <a:off x="1352884" y="2484297"/>
          <a:ext cx="9486231" cy="2834640"/>
        </p:xfrm>
        <a:graphic>
          <a:graphicData uri="http://schemas.openxmlformats.org/drawingml/2006/table">
            <a:tbl>
              <a:tblPr firstRow="1" bandRow="1">
                <a:tableStyleId>{5C22544A-7EE6-4342-B048-85BDC9FD1C3A}</a:tableStyleId>
              </a:tblPr>
              <a:tblGrid>
                <a:gridCol w="3162077">
                  <a:extLst>
                    <a:ext uri="{9D8B030D-6E8A-4147-A177-3AD203B41FA5}">
                      <a16:colId xmlns:a16="http://schemas.microsoft.com/office/drawing/2014/main" val="1970898611"/>
                    </a:ext>
                  </a:extLst>
                </a:gridCol>
                <a:gridCol w="3162077">
                  <a:extLst>
                    <a:ext uri="{9D8B030D-6E8A-4147-A177-3AD203B41FA5}">
                      <a16:colId xmlns:a16="http://schemas.microsoft.com/office/drawing/2014/main" val="184034429"/>
                    </a:ext>
                  </a:extLst>
                </a:gridCol>
                <a:gridCol w="3162077">
                  <a:extLst>
                    <a:ext uri="{9D8B030D-6E8A-4147-A177-3AD203B41FA5}">
                      <a16:colId xmlns:a16="http://schemas.microsoft.com/office/drawing/2014/main" val="2129881852"/>
                    </a:ext>
                  </a:extLst>
                </a:gridCol>
              </a:tblGrid>
              <a:tr h="370840">
                <a:tc>
                  <a:txBody>
                    <a:bodyPr/>
                    <a:lstStyle/>
                    <a:p>
                      <a:endParaRPr lang="en-US" sz="2800"/>
                    </a:p>
                  </a:txBody>
                  <a:tcPr/>
                </a:tc>
                <a:tc>
                  <a:txBody>
                    <a:bodyPr/>
                    <a:lstStyle/>
                    <a:p>
                      <a:pPr algn="ctr"/>
                      <a:r>
                        <a:rPr lang="en-US" sz="2800" smtClean="0"/>
                        <a:t>OpenNMT</a:t>
                      </a:r>
                      <a:r>
                        <a:rPr lang="en-US" sz="2800" baseline="0" smtClean="0"/>
                        <a:t> (BLEU)</a:t>
                      </a:r>
                      <a:endParaRPr lang="en-US" sz="2800"/>
                    </a:p>
                  </a:txBody>
                  <a:tcPr/>
                </a:tc>
                <a:tc>
                  <a:txBody>
                    <a:bodyPr/>
                    <a:lstStyle/>
                    <a:p>
                      <a:pPr algn="ctr"/>
                      <a:r>
                        <a:rPr lang="en-US" sz="2800" smtClean="0"/>
                        <a:t>Fairseq (BLEU)</a:t>
                      </a:r>
                      <a:endParaRPr lang="en-US" sz="2800"/>
                    </a:p>
                  </a:txBody>
                  <a:tcPr/>
                </a:tc>
                <a:extLst>
                  <a:ext uri="{0D108BD9-81ED-4DB2-BD59-A6C34878D82A}">
                    <a16:rowId xmlns:a16="http://schemas.microsoft.com/office/drawing/2014/main" val="2516420406"/>
                  </a:ext>
                </a:extLst>
              </a:tr>
              <a:tr h="370840">
                <a:tc>
                  <a:txBody>
                    <a:bodyPr/>
                    <a:lstStyle/>
                    <a:p>
                      <a:r>
                        <a:rPr lang="en-US" sz="2800" smtClean="0"/>
                        <a:t>Transformer</a:t>
                      </a:r>
                      <a:r>
                        <a:rPr lang="en-US" sz="2800" baseline="0" smtClean="0"/>
                        <a:t> thuần [9]</a:t>
                      </a:r>
                      <a:endParaRPr lang="en-US" sz="2800"/>
                    </a:p>
                  </a:txBody>
                  <a:tcPr/>
                </a:tc>
                <a:tc>
                  <a:txBody>
                    <a:bodyPr/>
                    <a:lstStyle/>
                    <a:p>
                      <a:pPr algn="ctr"/>
                      <a:r>
                        <a:rPr lang="en-US" sz="2800" b="1" smtClean="0"/>
                        <a:t>24.36</a:t>
                      </a:r>
                      <a:endParaRPr lang="en-US" sz="2800" b="1"/>
                    </a:p>
                  </a:txBody>
                  <a:tcPr anchor="ctr"/>
                </a:tc>
                <a:tc>
                  <a:txBody>
                    <a:bodyPr/>
                    <a:lstStyle/>
                    <a:p>
                      <a:pPr algn="ctr"/>
                      <a:r>
                        <a:rPr lang="en-US" sz="2800" smtClean="0"/>
                        <a:t>26.21</a:t>
                      </a:r>
                      <a:endParaRPr lang="en-US" sz="2800"/>
                    </a:p>
                  </a:txBody>
                  <a:tcPr anchor="ctr"/>
                </a:tc>
                <a:extLst>
                  <a:ext uri="{0D108BD9-81ED-4DB2-BD59-A6C34878D82A}">
                    <a16:rowId xmlns:a16="http://schemas.microsoft.com/office/drawing/2014/main" val="4045221166"/>
                  </a:ext>
                </a:extLst>
              </a:tr>
              <a:tr h="370840">
                <a:tc>
                  <a:txBody>
                    <a:bodyPr/>
                    <a:lstStyle/>
                    <a:p>
                      <a:r>
                        <a:rPr lang="en-US" sz="2800" smtClean="0"/>
                        <a:t>Transformer có</a:t>
                      </a:r>
                      <a:r>
                        <a:rPr lang="en-US" sz="2800" baseline="0" smtClean="0"/>
                        <a:t> sử dụng gióng hàng từ [10]</a:t>
                      </a:r>
                      <a:endParaRPr lang="en-US" sz="2800"/>
                    </a:p>
                  </a:txBody>
                  <a:tcPr/>
                </a:tc>
                <a:tc>
                  <a:txBody>
                    <a:bodyPr/>
                    <a:lstStyle/>
                    <a:p>
                      <a:pPr algn="ctr"/>
                      <a:r>
                        <a:rPr lang="en-US" sz="2800" smtClean="0"/>
                        <a:t>24.29</a:t>
                      </a:r>
                      <a:endParaRPr lang="en-US" sz="2800"/>
                    </a:p>
                  </a:txBody>
                  <a:tcPr anchor="ctr"/>
                </a:tc>
                <a:tc>
                  <a:txBody>
                    <a:bodyPr/>
                    <a:lstStyle/>
                    <a:p>
                      <a:pPr algn="ctr"/>
                      <a:r>
                        <a:rPr lang="en-US" sz="2800" b="1" smtClean="0"/>
                        <a:t>27.02</a:t>
                      </a:r>
                      <a:endParaRPr lang="en-US" sz="2800" b="1"/>
                    </a:p>
                  </a:txBody>
                  <a:tcPr anchor="ctr"/>
                </a:tc>
                <a:extLst>
                  <a:ext uri="{0D108BD9-81ED-4DB2-BD59-A6C34878D82A}">
                    <a16:rowId xmlns:a16="http://schemas.microsoft.com/office/drawing/2014/main" val="1747219724"/>
                  </a:ext>
                </a:extLst>
              </a:tr>
            </a:tbl>
          </a:graphicData>
        </a:graphic>
      </p:graphicFrame>
    </p:spTree>
    <p:extLst>
      <p:ext uri="{BB962C8B-B14F-4D97-AF65-F5344CB8AC3E}">
        <p14:creationId xmlns:p14="http://schemas.microsoft.com/office/powerpoint/2010/main" val="129986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EB45-72E0-46D4-A0B7-FDA3B9DAD624}"/>
              </a:ext>
            </a:extLst>
          </p:cNvPr>
          <p:cNvSpPr>
            <a:spLocks noGrp="1"/>
          </p:cNvSpPr>
          <p:nvPr>
            <p:ph type="title"/>
          </p:nvPr>
        </p:nvSpPr>
        <p:spPr/>
        <p:txBody>
          <a:bodyPr/>
          <a:lstStyle/>
          <a:p>
            <a:r>
              <a:rPr lang="en-US" dirty="0"/>
              <a:t>8. </a:t>
            </a:r>
            <a:r>
              <a:rPr lang="en-US" dirty="0" err="1"/>
              <a:t>Bố</a:t>
            </a:r>
            <a:r>
              <a:rPr lang="en-US" dirty="0"/>
              <a:t> </a:t>
            </a:r>
            <a:r>
              <a:rPr lang="en-US" dirty="0" err="1"/>
              <a:t>cục</a:t>
            </a:r>
            <a:r>
              <a:rPr lang="en-US" dirty="0"/>
              <a:t> </a:t>
            </a:r>
            <a:r>
              <a:rPr lang="en-US" dirty="0" err="1"/>
              <a:t>của</a:t>
            </a:r>
            <a:r>
              <a:rPr lang="en-US" dirty="0"/>
              <a:t> </a:t>
            </a:r>
            <a:r>
              <a:rPr lang="en-US" dirty="0" err="1"/>
              <a:t>luận</a:t>
            </a:r>
            <a:r>
              <a:rPr lang="en-US" dirty="0"/>
              <a:t> </a:t>
            </a:r>
            <a:r>
              <a:rPr lang="en-US" dirty="0" err="1"/>
              <a:t>văn</a:t>
            </a:r>
            <a:endParaRPr lang="en-US" dirty="0"/>
          </a:p>
        </p:txBody>
      </p:sp>
      <p:sp>
        <p:nvSpPr>
          <p:cNvPr id="3" name="Content Placeholder 2">
            <a:extLst>
              <a:ext uri="{FF2B5EF4-FFF2-40B4-BE49-F238E27FC236}">
                <a16:creationId xmlns:a16="http://schemas.microsoft.com/office/drawing/2014/main" id="{6CE32E61-BFA0-4DDB-B86B-D6F6663F26E2}"/>
              </a:ext>
            </a:extLst>
          </p:cNvPr>
          <p:cNvSpPr>
            <a:spLocks noGrp="1"/>
          </p:cNvSpPr>
          <p:nvPr>
            <p:ph idx="1"/>
          </p:nvPr>
        </p:nvSpPr>
        <p:spPr/>
        <p:txBody>
          <a:bodyPr/>
          <a:lstStyle/>
          <a:p>
            <a:pPr algn="just"/>
            <a:r>
              <a:rPr lang="en-US"/>
              <a:t>Chương 1: Trình bày lý do nghiên cứu, mục tiêu nghiên cứu, tổng quan, phạm vi, đối tượng nghiên cứu cũng như ý nghĩa nghiên cứu của đề tài.</a:t>
            </a:r>
          </a:p>
          <a:p>
            <a:pPr algn="just"/>
            <a:r>
              <a:rPr lang="en-US"/>
              <a:t>Chương 2: Trình bày cơ sở lý thuyết của kỹ thuật gióng hàng từ.</a:t>
            </a:r>
          </a:p>
          <a:p>
            <a:pPr algn="just"/>
            <a:r>
              <a:rPr lang="en-US"/>
              <a:t>Chương 3: Trình bày cơ sở lý thuyết chung về mô </a:t>
            </a:r>
            <a:r>
              <a:rPr lang="en-US"/>
              <a:t>hình </a:t>
            </a:r>
            <a:r>
              <a:rPr lang="en-US" smtClean="0"/>
              <a:t>dịch máy neural được </a:t>
            </a:r>
            <a:r>
              <a:rPr lang="en-US"/>
              <a:t>thực nghiệm trong đề </a:t>
            </a:r>
            <a:r>
              <a:rPr lang="en-US"/>
              <a:t>tài</a:t>
            </a:r>
            <a:r>
              <a:rPr lang="en-US" smtClean="0"/>
              <a:t>. Kĩ thuật cải thiện dịch máy neural bằng gióng hàng từ.</a:t>
            </a:r>
            <a:endParaRPr lang="en-US"/>
          </a:p>
          <a:p>
            <a:pPr algn="just"/>
            <a:r>
              <a:rPr lang="en-US"/>
              <a:t>Chương 4: Trình bày quá trình thực nghiệm, kết quả sau khi thực nghiệm, tiến hành đánh giá, kết luận dựa trên kết quả thực nghiệm, đồng thời nêu hướng đi nghiên cứu của đề tài.</a:t>
            </a:r>
            <a:endParaRPr lang="en-US"/>
          </a:p>
        </p:txBody>
      </p:sp>
    </p:spTree>
    <p:extLst>
      <p:ext uri="{BB962C8B-B14F-4D97-AF65-F5344CB8AC3E}">
        <p14:creationId xmlns:p14="http://schemas.microsoft.com/office/powerpoint/2010/main" val="226858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3" name="Content Placeholder 2"/>
          <p:cNvSpPr>
            <a:spLocks noGrp="1"/>
          </p:cNvSpPr>
          <p:nvPr>
            <p:ph idx="1"/>
          </p:nvPr>
        </p:nvSpPr>
        <p:spPr/>
        <p:txBody>
          <a:bodyPr>
            <a:normAutofit/>
          </a:bodyPr>
          <a:lstStyle/>
          <a:p>
            <a:pPr lvl="0" algn="just" hangingPunct="0"/>
            <a:r>
              <a:rPr lang="en-US" dirty="0">
                <a:latin typeface="Calibri (Body)"/>
              </a:rPr>
              <a:t>James D. Miller , Rui Miguel Forte, 2017, Mastering Predictive Analytics with R - Second Edition. [5]</a:t>
            </a:r>
          </a:p>
          <a:p>
            <a:pPr lvl="0" algn="just" hangingPunct="0"/>
            <a:r>
              <a:rPr lang="en-US" dirty="0">
                <a:latin typeface="Calibri (Body)"/>
              </a:rPr>
              <a:t>Nikolay </a:t>
            </a:r>
            <a:r>
              <a:rPr lang="en-US" dirty="0" err="1">
                <a:latin typeface="Calibri (Body)"/>
              </a:rPr>
              <a:t>Kyurkchiev</a:t>
            </a:r>
            <a:r>
              <a:rPr lang="en-US" dirty="0">
                <a:latin typeface="Calibri (Body)"/>
              </a:rPr>
              <a:t>, Svetoslav Markov, 2015, SIGMOID FUNCTIONS: SOME APPROXIMATION, AND MODELLING ASPECTS. [6]</a:t>
            </a:r>
          </a:p>
          <a:p>
            <a:pPr algn="just"/>
            <a:r>
              <a:rPr lang="en-US" dirty="0">
                <a:latin typeface="Calibri (Body)"/>
              </a:rPr>
              <a:t>Cho, K., Van </a:t>
            </a:r>
            <a:r>
              <a:rPr lang="en-US" dirty="0" err="1">
                <a:latin typeface="Calibri (Body)"/>
              </a:rPr>
              <a:t>Merriënboer</a:t>
            </a:r>
            <a:r>
              <a:rPr lang="en-US" dirty="0">
                <a:latin typeface="Calibri (Body)"/>
              </a:rPr>
              <a:t>, B., </a:t>
            </a:r>
            <a:r>
              <a:rPr lang="en-US" dirty="0" err="1">
                <a:latin typeface="Calibri (Body)"/>
              </a:rPr>
              <a:t>Bahdanau</a:t>
            </a:r>
            <a:r>
              <a:rPr lang="en-US" dirty="0">
                <a:latin typeface="Calibri (Body)"/>
              </a:rPr>
              <a:t>, D., &amp; </a:t>
            </a:r>
            <a:r>
              <a:rPr lang="en-US" dirty="0" err="1">
                <a:latin typeface="Calibri (Body)"/>
              </a:rPr>
              <a:t>Bengio</a:t>
            </a:r>
            <a:r>
              <a:rPr lang="en-US" dirty="0">
                <a:latin typeface="Calibri (Body)"/>
              </a:rPr>
              <a:t>, Y, 2014, On the properties of neural machine translation: Encoder-decoder approaches. </a:t>
            </a:r>
            <a:r>
              <a:rPr lang="en-US" dirty="0" err="1">
                <a:latin typeface="Calibri (Body)"/>
              </a:rPr>
              <a:t>arXiv</a:t>
            </a:r>
            <a:r>
              <a:rPr lang="en-US" dirty="0">
                <a:latin typeface="Calibri (Body)"/>
              </a:rPr>
              <a:t> preprint arXiv:1409.1259. [7]</a:t>
            </a:r>
          </a:p>
        </p:txBody>
      </p:sp>
    </p:spTree>
    <p:extLst>
      <p:ext uri="{BB962C8B-B14F-4D97-AF65-F5344CB8AC3E}">
        <p14:creationId xmlns:p14="http://schemas.microsoft.com/office/powerpoint/2010/main" val="157506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2BC8-27D9-453F-9B85-8FF51EC91C25}"/>
              </a:ext>
            </a:extLst>
          </p:cNvPr>
          <p:cNvSpPr>
            <a:spLocks noGrp="1"/>
          </p:cNvSpPr>
          <p:nvPr>
            <p:ph type="title"/>
          </p:nvPr>
        </p:nvSpPr>
        <p:spPr/>
        <p:txBody>
          <a:bodyPr/>
          <a:lstStyle/>
          <a:p>
            <a:r>
              <a:rPr lang="en-US" dirty="0"/>
              <a:t>9.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72132685"/>
              </p:ext>
            </p:extLst>
          </p:nvPr>
        </p:nvGraphicFramePr>
        <p:xfrm>
          <a:off x="689809" y="1690688"/>
          <a:ext cx="10812381" cy="4712274"/>
        </p:xfrm>
        <a:graphic>
          <a:graphicData uri="http://schemas.openxmlformats.org/drawingml/2006/table">
            <a:tbl>
              <a:tblPr firstRow="1" bandRow="1">
                <a:tableStyleId>{5C22544A-7EE6-4342-B048-85BDC9FD1C3A}</a:tableStyleId>
              </a:tblPr>
              <a:tblGrid>
                <a:gridCol w="3604127">
                  <a:extLst>
                    <a:ext uri="{9D8B030D-6E8A-4147-A177-3AD203B41FA5}">
                      <a16:colId xmlns:a16="http://schemas.microsoft.com/office/drawing/2014/main" val="4264614957"/>
                    </a:ext>
                  </a:extLst>
                </a:gridCol>
                <a:gridCol w="3604127">
                  <a:extLst>
                    <a:ext uri="{9D8B030D-6E8A-4147-A177-3AD203B41FA5}">
                      <a16:colId xmlns:a16="http://schemas.microsoft.com/office/drawing/2014/main" val="1977484233"/>
                    </a:ext>
                  </a:extLst>
                </a:gridCol>
                <a:gridCol w="3604127">
                  <a:extLst>
                    <a:ext uri="{9D8B030D-6E8A-4147-A177-3AD203B41FA5}">
                      <a16:colId xmlns:a16="http://schemas.microsoft.com/office/drawing/2014/main" val="2095829116"/>
                    </a:ext>
                  </a:extLst>
                </a:gridCol>
              </a:tblGrid>
              <a:tr h="399543">
                <a:tc>
                  <a:txBody>
                    <a:bodyPr/>
                    <a:lstStyle/>
                    <a:p>
                      <a:r>
                        <a:rPr lang="en-US" sz="2400" smtClean="0"/>
                        <a:t>Giai đoạn</a:t>
                      </a:r>
                      <a:endParaRPr lang="en-US" sz="2400"/>
                    </a:p>
                  </a:txBody>
                  <a:tcPr/>
                </a:tc>
                <a:tc>
                  <a:txBody>
                    <a:bodyPr/>
                    <a:lstStyle/>
                    <a:p>
                      <a:r>
                        <a:rPr lang="en-US" sz="2400" smtClean="0"/>
                        <a:t>Thời</a:t>
                      </a:r>
                      <a:r>
                        <a:rPr lang="en-US" sz="2400" baseline="0" smtClean="0"/>
                        <a:t> gian</a:t>
                      </a:r>
                      <a:endParaRPr lang="en-US" sz="2400"/>
                    </a:p>
                  </a:txBody>
                  <a:tcPr/>
                </a:tc>
                <a:tc>
                  <a:txBody>
                    <a:bodyPr/>
                    <a:lstStyle/>
                    <a:p>
                      <a:r>
                        <a:rPr lang="en-US" sz="2400" smtClean="0"/>
                        <a:t>Nội</a:t>
                      </a:r>
                      <a:r>
                        <a:rPr lang="en-US" sz="2400" baseline="0" smtClean="0"/>
                        <a:t> dung</a:t>
                      </a:r>
                      <a:endParaRPr lang="en-US" sz="2400"/>
                    </a:p>
                  </a:txBody>
                  <a:tcPr/>
                </a:tc>
                <a:extLst>
                  <a:ext uri="{0D108BD9-81ED-4DB2-BD59-A6C34878D82A}">
                    <a16:rowId xmlns:a16="http://schemas.microsoft.com/office/drawing/2014/main" val="3126762636"/>
                  </a:ext>
                </a:extLst>
              </a:tr>
              <a:tr h="399543">
                <a:tc>
                  <a:txBody>
                    <a:bodyPr/>
                    <a:lstStyle/>
                    <a:p>
                      <a:r>
                        <a:rPr lang="en-US" sz="2400" smtClean="0"/>
                        <a:t>Giai đoạn</a:t>
                      </a:r>
                      <a:r>
                        <a:rPr lang="en-US" sz="2400" baseline="0" smtClean="0"/>
                        <a:t> 1</a:t>
                      </a:r>
                      <a:endParaRPr lang="en-US" sz="2400"/>
                    </a:p>
                  </a:txBody>
                  <a:tcPr/>
                </a:tc>
                <a:tc>
                  <a:txBody>
                    <a:bodyPr/>
                    <a:lstStyle/>
                    <a:p>
                      <a:r>
                        <a:rPr lang="en-US" sz="2400" smtClean="0"/>
                        <a:t>01/12/2020</a:t>
                      </a:r>
                      <a:endParaRPr lang="en-US" sz="2400"/>
                    </a:p>
                  </a:txBody>
                  <a:tcPr/>
                </a:tc>
                <a:tc>
                  <a:txBody>
                    <a:bodyPr/>
                    <a:lstStyle/>
                    <a:p>
                      <a:r>
                        <a:rPr lang="en-US" sz="2400" smtClean="0"/>
                        <a:t>Nhận</a:t>
                      </a:r>
                      <a:r>
                        <a:rPr lang="en-US" sz="2400" baseline="0" smtClean="0"/>
                        <a:t> đề tài.</a:t>
                      </a:r>
                      <a:endParaRPr lang="en-US" sz="2400"/>
                    </a:p>
                  </a:txBody>
                  <a:tcPr/>
                </a:tc>
                <a:extLst>
                  <a:ext uri="{0D108BD9-81ED-4DB2-BD59-A6C34878D82A}">
                    <a16:rowId xmlns:a16="http://schemas.microsoft.com/office/drawing/2014/main" val="850269458"/>
                  </a:ext>
                </a:extLst>
              </a:tr>
              <a:tr h="1057615">
                <a:tc>
                  <a:txBody>
                    <a:bodyPr/>
                    <a:lstStyle/>
                    <a:p>
                      <a:endParaRPr lang="en-US" sz="2400"/>
                    </a:p>
                  </a:txBody>
                  <a:tcPr/>
                </a:tc>
                <a:tc>
                  <a:txBody>
                    <a:bodyPr/>
                    <a:lstStyle/>
                    <a:p>
                      <a:r>
                        <a:rPr lang="en-US" sz="2400" smtClean="0"/>
                        <a:t>01/12/2020</a:t>
                      </a:r>
                      <a:r>
                        <a:rPr lang="en-US" sz="2400" baseline="0" smtClean="0"/>
                        <a:t> – 28/02/2021</a:t>
                      </a:r>
                      <a:endParaRPr lang="en-US" sz="2400"/>
                    </a:p>
                  </a:txBody>
                  <a:tcPr/>
                </a:tc>
                <a:tc>
                  <a:txBody>
                    <a:bodyPr/>
                    <a:lstStyle/>
                    <a:p>
                      <a:r>
                        <a:rPr lang="en-US" sz="2400" smtClean="0"/>
                        <a:t>Nghiên</a:t>
                      </a:r>
                      <a:r>
                        <a:rPr lang="en-US" sz="2400" baseline="0" smtClean="0"/>
                        <a:t> cứu, thực nghiệm ban đầu, tìm hướng đi cho đề tài.</a:t>
                      </a:r>
                      <a:endParaRPr lang="en-US" sz="2400"/>
                    </a:p>
                  </a:txBody>
                  <a:tcPr/>
                </a:tc>
                <a:extLst>
                  <a:ext uri="{0D108BD9-81ED-4DB2-BD59-A6C34878D82A}">
                    <a16:rowId xmlns:a16="http://schemas.microsoft.com/office/drawing/2014/main" val="4001811259"/>
                  </a:ext>
                </a:extLst>
              </a:tr>
              <a:tr h="728579">
                <a:tc>
                  <a:txBody>
                    <a:bodyPr/>
                    <a:lstStyle/>
                    <a:p>
                      <a:endParaRPr lang="en-US" sz="2400"/>
                    </a:p>
                  </a:txBody>
                  <a:tcPr/>
                </a:tc>
                <a:tc>
                  <a:txBody>
                    <a:bodyPr/>
                    <a:lstStyle/>
                    <a:p>
                      <a:r>
                        <a:rPr lang="en-US" sz="2400" smtClean="0"/>
                        <a:t>29/02/2021 – 15/03/2021</a:t>
                      </a:r>
                      <a:endParaRPr lang="en-US" sz="2400"/>
                    </a:p>
                  </a:txBody>
                  <a:tcPr/>
                </a:tc>
                <a:tc>
                  <a:txBody>
                    <a:bodyPr/>
                    <a:lstStyle/>
                    <a:p>
                      <a:r>
                        <a:rPr lang="en-US" sz="2400" smtClean="0"/>
                        <a:t>Viết</a:t>
                      </a:r>
                      <a:r>
                        <a:rPr lang="en-US" sz="2400" baseline="0" smtClean="0"/>
                        <a:t> đề cương nghiên cứu</a:t>
                      </a:r>
                      <a:endParaRPr lang="en-US" sz="2400"/>
                    </a:p>
                  </a:txBody>
                  <a:tcPr/>
                </a:tc>
                <a:extLst>
                  <a:ext uri="{0D108BD9-81ED-4DB2-BD59-A6C34878D82A}">
                    <a16:rowId xmlns:a16="http://schemas.microsoft.com/office/drawing/2014/main" val="1114710258"/>
                  </a:ext>
                </a:extLst>
              </a:tr>
              <a:tr h="728579">
                <a:tc>
                  <a:txBody>
                    <a:bodyPr/>
                    <a:lstStyle/>
                    <a:p>
                      <a:endParaRPr lang="en-US" sz="2400"/>
                    </a:p>
                  </a:txBody>
                  <a:tcPr/>
                </a:tc>
                <a:tc>
                  <a:txBody>
                    <a:bodyPr/>
                    <a:lstStyle/>
                    <a:p>
                      <a:r>
                        <a:rPr lang="en-US" sz="2400" smtClean="0"/>
                        <a:t>16/03/2021 – 14/04/2021</a:t>
                      </a:r>
                      <a:endParaRPr lang="en-US" sz="2400"/>
                    </a:p>
                  </a:txBody>
                  <a:tcPr/>
                </a:tc>
                <a:tc>
                  <a:txBody>
                    <a:bodyPr/>
                    <a:lstStyle/>
                    <a:p>
                      <a:r>
                        <a:rPr lang="en-US" sz="2400" smtClean="0"/>
                        <a:t>Chỉnh sửa</a:t>
                      </a:r>
                      <a:r>
                        <a:rPr lang="en-US" sz="2400" baseline="0" smtClean="0"/>
                        <a:t> đề cương nghiên cứu (nếu có)</a:t>
                      </a:r>
                      <a:endParaRPr lang="en-US" sz="2400"/>
                    </a:p>
                  </a:txBody>
                  <a:tcPr/>
                </a:tc>
                <a:extLst>
                  <a:ext uri="{0D108BD9-81ED-4DB2-BD59-A6C34878D82A}">
                    <a16:rowId xmlns:a16="http://schemas.microsoft.com/office/drawing/2014/main" val="2213332480"/>
                  </a:ext>
                </a:extLst>
              </a:tr>
              <a:tr h="1057615">
                <a:tc>
                  <a:txBody>
                    <a:bodyPr/>
                    <a:lstStyle/>
                    <a:p>
                      <a:r>
                        <a:rPr lang="en-US" sz="2400" smtClean="0"/>
                        <a:t>Giai đoạn</a:t>
                      </a:r>
                      <a:r>
                        <a:rPr lang="en-US" sz="2400" baseline="0" smtClean="0"/>
                        <a:t> 2</a:t>
                      </a:r>
                      <a:endParaRPr lang="en-US" sz="2400"/>
                    </a:p>
                  </a:txBody>
                  <a:tcPr/>
                </a:tc>
                <a:tc>
                  <a:txBody>
                    <a:bodyPr/>
                    <a:lstStyle/>
                    <a:p>
                      <a:r>
                        <a:rPr lang="en-US" sz="2400" smtClean="0"/>
                        <a:t>14/04/2021 – 30/06/2021</a:t>
                      </a:r>
                      <a:endParaRPr lang="en-US" sz="2400"/>
                    </a:p>
                  </a:txBody>
                  <a:tcPr/>
                </a:tc>
                <a:tc>
                  <a:txBody>
                    <a:bodyPr/>
                    <a:lstStyle/>
                    <a:p>
                      <a:r>
                        <a:rPr lang="en-US" sz="2400" smtClean="0"/>
                        <a:t>Nghiên</a:t>
                      </a:r>
                      <a:r>
                        <a:rPr lang="en-US" sz="2400" baseline="0" smtClean="0"/>
                        <a:t> cứu thực hiện đề tài, viết luận văn báo cáo.</a:t>
                      </a:r>
                      <a:endParaRPr lang="en-US" sz="2400"/>
                    </a:p>
                  </a:txBody>
                  <a:tcPr/>
                </a:tc>
                <a:extLst>
                  <a:ext uri="{0D108BD9-81ED-4DB2-BD59-A6C34878D82A}">
                    <a16:rowId xmlns:a16="http://schemas.microsoft.com/office/drawing/2014/main" val="2657110103"/>
                  </a:ext>
                </a:extLst>
              </a:tr>
            </a:tbl>
          </a:graphicData>
        </a:graphic>
      </p:graphicFrame>
    </p:spTree>
    <p:extLst>
      <p:ext uri="{BB962C8B-B14F-4D97-AF65-F5344CB8AC3E}">
        <p14:creationId xmlns:p14="http://schemas.microsoft.com/office/powerpoint/2010/main" val="3042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312"/>
            <a:ext cx="10515600" cy="1325563"/>
          </a:xfrm>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idx="1"/>
          </p:nvPr>
        </p:nvSpPr>
        <p:spPr>
          <a:xfrm>
            <a:off x="838200" y="1656875"/>
            <a:ext cx="10515600" cy="3904056"/>
          </a:xfrm>
        </p:spPr>
        <p:txBody>
          <a:bodyPr>
            <a:noAutofit/>
          </a:bodyPr>
          <a:lstStyle/>
          <a:p>
            <a:pPr algn="just" hangingPunct="0"/>
            <a:r>
              <a:rPr lang="en-US" dirty="0" err="1">
                <a:effectLst/>
                <a:latin typeface="Calibri (Body)"/>
                <a:ea typeface="Times New Roman" panose="02020603050405020304" pitchFamily="18" charset="0"/>
              </a:rPr>
              <a:t>Dzmitry</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Bahdanau</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KyungHyun</a:t>
            </a:r>
            <a:r>
              <a:rPr lang="en-US" dirty="0">
                <a:effectLst/>
                <a:latin typeface="Calibri (Body)"/>
                <a:ea typeface="Times New Roman" panose="02020603050405020304" pitchFamily="18" charset="0"/>
              </a:rPr>
              <a:t> Cho, </a:t>
            </a:r>
            <a:r>
              <a:rPr lang="en-US" dirty="0" err="1">
                <a:effectLst/>
                <a:latin typeface="Calibri (Body)"/>
                <a:ea typeface="Times New Roman" panose="02020603050405020304" pitchFamily="18" charset="0"/>
              </a:rPr>
              <a:t>Yoshua</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Bengio</a:t>
            </a:r>
            <a:r>
              <a:rPr lang="en-US" dirty="0">
                <a:effectLst/>
                <a:latin typeface="Calibri (Body)"/>
                <a:ea typeface="Times New Roman" panose="02020603050405020304" pitchFamily="18" charset="0"/>
              </a:rPr>
              <a:t>, 2015, NEURAL MACHINE TRANSLATION BY JOINTLY LEARNING TO ALIGN AND TRANSLATE. [8]</a:t>
            </a:r>
          </a:p>
          <a:p>
            <a:pPr algn="just" hangingPunct="0"/>
            <a:r>
              <a:rPr lang="en-US" dirty="0">
                <a:effectLst/>
                <a:latin typeface="Calibri (Body)"/>
                <a:ea typeface="Times New Roman" panose="02020603050405020304" pitchFamily="18" charset="0"/>
              </a:rPr>
              <a:t>Ashish Vaswani, Noam </a:t>
            </a:r>
            <a:r>
              <a:rPr lang="en-US" dirty="0" err="1">
                <a:effectLst/>
                <a:latin typeface="Calibri (Body)"/>
                <a:ea typeface="Times New Roman" panose="02020603050405020304" pitchFamily="18" charset="0"/>
              </a:rPr>
              <a:t>Shazeer</a:t>
            </a:r>
            <a:r>
              <a:rPr lang="en-US" dirty="0">
                <a:effectLst/>
                <a:latin typeface="Calibri (Body)"/>
                <a:ea typeface="Times New Roman" panose="02020603050405020304" pitchFamily="18" charset="0"/>
              </a:rPr>
              <a:t>, Niki Parmar, Jakob </a:t>
            </a:r>
            <a:r>
              <a:rPr lang="en-US" dirty="0" err="1">
                <a:effectLst/>
                <a:latin typeface="Calibri (Body)"/>
                <a:ea typeface="Times New Roman" panose="02020603050405020304" pitchFamily="18" charset="0"/>
              </a:rPr>
              <a:t>Uszkoreit</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Llion</a:t>
            </a:r>
            <a:r>
              <a:rPr lang="en-US" dirty="0">
                <a:effectLst/>
                <a:latin typeface="Calibri (Body)"/>
                <a:ea typeface="Times New Roman" panose="02020603050405020304" pitchFamily="18" charset="0"/>
              </a:rPr>
              <a:t> Jones, Aidan N. Gomez, </a:t>
            </a:r>
            <a:r>
              <a:rPr lang="en-US" dirty="0" err="1">
                <a:effectLst/>
                <a:latin typeface="Calibri (Body)"/>
                <a:ea typeface="Times New Roman" panose="02020603050405020304" pitchFamily="18" charset="0"/>
              </a:rPr>
              <a:t>Łukasz</a:t>
            </a:r>
            <a:r>
              <a:rPr lang="en-US" dirty="0">
                <a:effectLst/>
                <a:latin typeface="Calibri (Body)"/>
                <a:ea typeface="Times New Roman" panose="02020603050405020304" pitchFamily="18" charset="0"/>
              </a:rPr>
              <a:t> Kaiser, </a:t>
            </a:r>
            <a:r>
              <a:rPr lang="en-US" dirty="0" err="1">
                <a:effectLst/>
                <a:latin typeface="Calibri (Body)"/>
                <a:ea typeface="Times New Roman" panose="02020603050405020304" pitchFamily="18" charset="0"/>
              </a:rPr>
              <a:t>Illia</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Polosukhin</a:t>
            </a:r>
            <a:r>
              <a:rPr lang="en-US" dirty="0">
                <a:effectLst/>
                <a:latin typeface="Calibri (Body)"/>
                <a:ea typeface="Times New Roman" panose="02020603050405020304" pitchFamily="18" charset="0"/>
              </a:rPr>
              <a:t>, 2017, Attention Is All You Need. [9]</a:t>
            </a:r>
          </a:p>
          <a:p>
            <a:pPr algn="just"/>
            <a:r>
              <a:rPr lang="en-US" dirty="0">
                <a:effectLst/>
                <a:latin typeface="Calibri (Body)"/>
                <a:ea typeface="Times New Roman" panose="02020603050405020304" pitchFamily="18" charset="0"/>
              </a:rPr>
              <a:t>Sarthak Garg, Stephan </a:t>
            </a:r>
            <a:r>
              <a:rPr lang="en-US" dirty="0" err="1">
                <a:effectLst/>
                <a:latin typeface="Calibri (Body)"/>
                <a:ea typeface="Times New Roman" panose="02020603050405020304" pitchFamily="18" charset="0"/>
              </a:rPr>
              <a:t>Peitz</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Udhyakumar</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Nallasamy</a:t>
            </a:r>
            <a:r>
              <a:rPr lang="en-US" dirty="0">
                <a:effectLst/>
                <a:latin typeface="Calibri (Body)"/>
                <a:ea typeface="Times New Roman" panose="02020603050405020304" pitchFamily="18" charset="0"/>
              </a:rPr>
              <a:t>, Matthias </a:t>
            </a:r>
            <a:r>
              <a:rPr lang="en-US" dirty="0" err="1">
                <a:effectLst/>
                <a:latin typeface="Calibri (Body)"/>
                <a:ea typeface="Times New Roman" panose="02020603050405020304" pitchFamily="18" charset="0"/>
              </a:rPr>
              <a:t>Paulik</a:t>
            </a:r>
            <a:r>
              <a:rPr lang="en-US" dirty="0">
                <a:effectLst/>
                <a:latin typeface="Calibri (Body)"/>
                <a:ea typeface="Times New Roman" panose="02020603050405020304" pitchFamily="18" charset="0"/>
              </a:rPr>
              <a:t>, 2019, Jointly Learning to Align and Translate with Transformer Models. [10]</a:t>
            </a:r>
            <a:endParaRPr lang="en-US" dirty="0">
              <a:latin typeface="Calibri (Body)"/>
            </a:endParaRPr>
          </a:p>
        </p:txBody>
      </p:sp>
    </p:spTree>
    <p:extLst>
      <p:ext uri="{BB962C8B-B14F-4D97-AF65-F5344CB8AC3E}">
        <p14:creationId xmlns:p14="http://schemas.microsoft.com/office/powerpoint/2010/main" val="163050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7ABD-E669-492A-942E-D846EB6712D3}"/>
              </a:ext>
            </a:extLst>
          </p:cNvPr>
          <p:cNvSpPr>
            <a:spLocks noGrp="1"/>
          </p:cNvSpPr>
          <p:nvPr>
            <p:ph type="title"/>
          </p:nvPr>
        </p:nvSpPr>
        <p:spPr/>
        <p:txBody>
          <a:bodyPr/>
          <a:lstStyle/>
          <a:p>
            <a:r>
              <a:rPr lang="en-US" dirty="0" err="1"/>
              <a:t>Mục</a:t>
            </a:r>
            <a:r>
              <a:rPr lang="en-US" dirty="0"/>
              <a:t> </a:t>
            </a:r>
            <a:r>
              <a:rPr lang="en-US" dirty="0" err="1"/>
              <a:t>lục</a:t>
            </a:r>
            <a:endParaRPr lang="en-US" dirty="0"/>
          </a:p>
        </p:txBody>
      </p:sp>
      <p:sp>
        <p:nvSpPr>
          <p:cNvPr id="3" name="Content Placeholder 2">
            <a:extLst>
              <a:ext uri="{FF2B5EF4-FFF2-40B4-BE49-F238E27FC236}">
                <a16:creationId xmlns:a16="http://schemas.microsoft.com/office/drawing/2014/main" id="{0F9C8734-F7B0-4F5D-8E13-E6EA2AAABE3D}"/>
              </a:ext>
            </a:extLst>
          </p:cNvPr>
          <p:cNvSpPr>
            <a:spLocks noGrp="1"/>
          </p:cNvSpPr>
          <p:nvPr>
            <p:ph idx="1"/>
          </p:nvPr>
        </p:nvSpPr>
        <p:spPr/>
        <p:txBody>
          <a:bodyPr>
            <a:normAutofit lnSpcReduction="10000"/>
          </a:bodyPr>
          <a:lstStyle/>
          <a:p>
            <a:pPr marL="514350" indent="-514350">
              <a:buFont typeface="+mj-lt"/>
              <a:buAutoNum type="arabicPeriod"/>
            </a:pPr>
            <a:r>
              <a:rPr lang="en-US" dirty="0" err="1"/>
              <a:t>Tính</a:t>
            </a:r>
            <a:r>
              <a:rPr lang="en-US" dirty="0"/>
              <a:t> </a:t>
            </a:r>
            <a:r>
              <a:rPr lang="en-US" dirty="0" err="1"/>
              <a:t>cấp</a:t>
            </a:r>
            <a:r>
              <a:rPr lang="en-US" dirty="0"/>
              <a:t> </a:t>
            </a:r>
            <a:r>
              <a:rPr lang="en-US" dirty="0" err="1"/>
              <a:t>thiết</a:t>
            </a:r>
            <a:r>
              <a:rPr lang="en-US" dirty="0"/>
              <a:t> </a:t>
            </a:r>
            <a:r>
              <a:rPr lang="en-US" dirty="0" err="1"/>
              <a:t>của</a:t>
            </a:r>
            <a:r>
              <a:rPr lang="en-US" dirty="0"/>
              <a:t> </a:t>
            </a:r>
            <a:r>
              <a:rPr lang="en-US" dirty="0" err="1"/>
              <a:t>đề</a:t>
            </a:r>
            <a:r>
              <a:rPr lang="en-US" dirty="0"/>
              <a:t> </a:t>
            </a:r>
            <a:r>
              <a:rPr lang="en-US" dirty="0" err="1"/>
              <a:t>tài</a:t>
            </a:r>
            <a:r>
              <a:rPr lang="en-US" dirty="0"/>
              <a:t>.</a:t>
            </a:r>
          </a:p>
          <a:p>
            <a:pPr marL="514350" indent="-514350">
              <a:buFont typeface="+mj-lt"/>
              <a:buAutoNum type="arabicPeriod"/>
            </a:pPr>
            <a:r>
              <a:rPr lang="en-US" dirty="0" err="1"/>
              <a:t>Mục</a:t>
            </a:r>
            <a:r>
              <a:rPr lang="en-US" dirty="0"/>
              <a:t> </a:t>
            </a:r>
            <a:r>
              <a:rPr lang="en-US" dirty="0" err="1"/>
              <a:t>tiêu</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dirty="0" err="1"/>
              <a:t>Tổng</a:t>
            </a:r>
            <a:r>
              <a:rPr lang="en-US" dirty="0"/>
              <a:t> </a:t>
            </a:r>
            <a:r>
              <a:rPr lang="en-US" dirty="0" err="1"/>
              <a:t>quan</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dirty="0" err="1"/>
              <a:t>Phạm</a:t>
            </a:r>
            <a:r>
              <a:rPr lang="en-US" dirty="0"/>
              <a:t> vi </a:t>
            </a:r>
            <a:r>
              <a:rPr lang="en-US" dirty="0" err="1"/>
              <a:t>nghiên</a:t>
            </a:r>
            <a:r>
              <a:rPr lang="en-US" dirty="0"/>
              <a:t> </a:t>
            </a:r>
            <a:r>
              <a:rPr lang="en-US" dirty="0" err="1"/>
              <a:t>cứu</a:t>
            </a:r>
            <a:r>
              <a:rPr lang="en-US" dirty="0"/>
              <a:t>.</a:t>
            </a:r>
          </a:p>
          <a:p>
            <a:pPr marL="514350" indent="-514350">
              <a:buFont typeface="+mj-lt"/>
              <a:buAutoNum type="arabicPeriod"/>
            </a:pP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smtClean="0"/>
              <a:t>Thực nghiệm </a:t>
            </a:r>
            <a:r>
              <a:rPr lang="en-US" dirty="0"/>
              <a:t>ban </a:t>
            </a:r>
            <a:r>
              <a:rPr lang="en-US" dirty="0" err="1"/>
              <a:t>đầu</a:t>
            </a:r>
            <a:r>
              <a:rPr lang="en-US" dirty="0"/>
              <a:t>.</a:t>
            </a:r>
          </a:p>
          <a:p>
            <a:pPr marL="514350" indent="-514350">
              <a:buFont typeface="+mj-lt"/>
              <a:buAutoNum type="arabicPeriod"/>
            </a:pPr>
            <a:r>
              <a:rPr lang="en-US" dirty="0" err="1"/>
              <a:t>Bố</a:t>
            </a:r>
            <a:r>
              <a:rPr lang="en-US" dirty="0"/>
              <a:t> </a:t>
            </a:r>
            <a:r>
              <a:rPr lang="en-US" dirty="0" err="1"/>
              <a:t>cục</a:t>
            </a:r>
            <a:r>
              <a:rPr lang="en-US" dirty="0"/>
              <a:t> </a:t>
            </a:r>
            <a:r>
              <a:rPr lang="en-US" dirty="0" err="1"/>
              <a:t>luận</a:t>
            </a:r>
            <a:r>
              <a:rPr lang="en-US" dirty="0"/>
              <a:t> </a:t>
            </a:r>
            <a:r>
              <a:rPr lang="en-US" dirty="0" err="1"/>
              <a:t>văn</a:t>
            </a:r>
            <a:r>
              <a:rPr lang="en-US" dirty="0"/>
              <a:t>.</a:t>
            </a:r>
          </a:p>
          <a:p>
            <a:pPr marL="514350" indent="-514350">
              <a:buFont typeface="+mj-lt"/>
              <a:buAutoNum type="arabicPeriod"/>
            </a:pPr>
            <a:r>
              <a:rPr lang="en-US" dirty="0" err="1"/>
              <a:t>Kế</a:t>
            </a:r>
            <a:r>
              <a:rPr lang="en-US" dirty="0"/>
              <a:t> </a:t>
            </a:r>
            <a:r>
              <a:rPr lang="en-US" dirty="0" err="1"/>
              <a:t>hoạch</a:t>
            </a:r>
            <a:r>
              <a:rPr lang="en-US" dirty="0"/>
              <a:t> </a:t>
            </a:r>
            <a:r>
              <a:rPr lang="en-US" dirty="0" err="1"/>
              <a:t>thực</a:t>
            </a:r>
            <a:r>
              <a:rPr lang="en-US" dirty="0"/>
              <a:t> </a:t>
            </a:r>
            <a:r>
              <a:rPr lang="en-US" dirty="0" err="1"/>
              <a:t>hiện</a:t>
            </a:r>
            <a:r>
              <a:rPr lang="en-US" dirty="0"/>
              <a:t>.</a:t>
            </a:r>
          </a:p>
        </p:txBody>
      </p:sp>
    </p:spTree>
    <p:extLst>
      <p:ext uri="{BB962C8B-B14F-4D97-AF65-F5344CB8AC3E}">
        <p14:creationId xmlns:p14="http://schemas.microsoft.com/office/powerpoint/2010/main" val="263743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42B6-4278-49E9-86FA-40EDA7122922}"/>
              </a:ext>
            </a:extLst>
          </p:cNvPr>
          <p:cNvSpPr>
            <a:spLocks noGrp="1"/>
          </p:cNvSpPr>
          <p:nvPr>
            <p:ph type="title"/>
          </p:nvPr>
        </p:nvSpPr>
        <p:spPr/>
        <p:txBody>
          <a:bodyPr/>
          <a:lstStyle/>
          <a:p>
            <a:r>
              <a:rPr lang="en-US" dirty="0"/>
              <a:t>1. </a:t>
            </a:r>
            <a:r>
              <a:rPr lang="en-US" dirty="0" err="1"/>
              <a:t>Tính</a:t>
            </a:r>
            <a:r>
              <a:rPr lang="en-US" dirty="0"/>
              <a:t> </a:t>
            </a:r>
            <a:r>
              <a:rPr lang="en-US" dirty="0" err="1"/>
              <a:t>cấp</a:t>
            </a:r>
            <a:r>
              <a:rPr lang="en-US" dirty="0"/>
              <a:t> </a:t>
            </a:r>
            <a:r>
              <a:rPr lang="en-US" dirty="0" err="1"/>
              <a:t>thiết</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id="{CA819D82-9003-4FB4-B2F9-76E9290D9A94}"/>
              </a:ext>
            </a:extLst>
          </p:cNvPr>
          <p:cNvSpPr>
            <a:spLocks noGrp="1"/>
          </p:cNvSpPr>
          <p:nvPr>
            <p:ph idx="1"/>
          </p:nvPr>
        </p:nvSpPr>
        <p:spPr/>
        <p:txBody>
          <a:bodyPr/>
          <a:lstStyle/>
          <a:p>
            <a:pPr marL="0" indent="0" algn="just">
              <a:buNone/>
            </a:pPr>
            <a:r>
              <a:rPr lang="en-US" dirty="0" err="1"/>
              <a:t>Vấn</a:t>
            </a:r>
            <a:r>
              <a:rPr lang="en-US" dirty="0"/>
              <a:t> </a:t>
            </a:r>
            <a:r>
              <a:rPr lang="en-US" dirty="0" err="1"/>
              <a:t>đề</a:t>
            </a:r>
            <a:r>
              <a:rPr lang="en-US" dirty="0"/>
              <a:t> </a:t>
            </a:r>
            <a:r>
              <a:rPr lang="en-US" dirty="0" err="1"/>
              <a:t>nghiên</a:t>
            </a:r>
            <a:r>
              <a:rPr lang="en-US" dirty="0"/>
              <a:t> </a:t>
            </a:r>
            <a:r>
              <a:rPr lang="en-US" dirty="0" err="1"/>
              <a:t>cứu</a:t>
            </a:r>
            <a:r>
              <a:rPr lang="en-US" dirty="0"/>
              <a:t>: </a:t>
            </a:r>
            <a:r>
              <a:rPr lang="en-US" dirty="0" err="1"/>
              <a:t>Cải</a:t>
            </a:r>
            <a:r>
              <a:rPr lang="en-US" dirty="0"/>
              <a:t> </a:t>
            </a:r>
            <a:r>
              <a:rPr lang="en-US" dirty="0" err="1"/>
              <a:t>thiện</a:t>
            </a:r>
            <a:r>
              <a:rPr lang="en-US" dirty="0"/>
              <a:t> </a:t>
            </a:r>
            <a:r>
              <a:rPr lang="en-US" dirty="0" err="1"/>
              <a:t>dịch</a:t>
            </a:r>
            <a:r>
              <a:rPr lang="en-US" dirty="0"/>
              <a:t> </a:t>
            </a:r>
            <a:r>
              <a:rPr lang="en-US" dirty="0" err="1"/>
              <a:t>máy</a:t>
            </a:r>
            <a:r>
              <a:rPr lang="en-US" dirty="0"/>
              <a:t> </a:t>
            </a:r>
            <a:r>
              <a:rPr lang="en-US" dirty="0" err="1"/>
              <a:t>nơ-ron</a:t>
            </a:r>
            <a:r>
              <a:rPr lang="en-US" dirty="0"/>
              <a:t> (neural) </a:t>
            </a:r>
            <a:r>
              <a:rPr lang="en-US" dirty="0" err="1"/>
              <a:t>Việt</a:t>
            </a:r>
            <a:r>
              <a:rPr lang="en-US" dirty="0"/>
              <a:t>-Anh </a:t>
            </a:r>
            <a:r>
              <a:rPr lang="en-US" dirty="0" err="1"/>
              <a:t>bằng</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hướng</a:t>
            </a:r>
            <a:r>
              <a:rPr lang="en-US" dirty="0"/>
              <a:t> </a:t>
            </a:r>
            <a:r>
              <a:rPr lang="en-US" dirty="0" err="1"/>
              <a:t>dẫn</a:t>
            </a:r>
            <a:r>
              <a:rPr lang="en-US" dirty="0"/>
              <a:t>.  </a:t>
            </a:r>
          </a:p>
        </p:txBody>
      </p:sp>
    </p:spTree>
    <p:extLst>
      <p:ext uri="{BB962C8B-B14F-4D97-AF65-F5344CB8AC3E}">
        <p14:creationId xmlns:p14="http://schemas.microsoft.com/office/powerpoint/2010/main" val="13534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42B6-4278-49E9-86FA-40EDA7122922}"/>
              </a:ext>
            </a:extLst>
          </p:cNvPr>
          <p:cNvSpPr>
            <a:spLocks noGrp="1"/>
          </p:cNvSpPr>
          <p:nvPr>
            <p:ph type="title"/>
          </p:nvPr>
        </p:nvSpPr>
        <p:spPr/>
        <p:txBody>
          <a:bodyPr/>
          <a:lstStyle/>
          <a:p>
            <a:r>
              <a:rPr lang="en-US" dirty="0"/>
              <a:t>1. </a:t>
            </a:r>
            <a:r>
              <a:rPr lang="en-US" dirty="0" err="1"/>
              <a:t>Tính</a:t>
            </a:r>
            <a:r>
              <a:rPr lang="en-US" dirty="0"/>
              <a:t> </a:t>
            </a:r>
            <a:r>
              <a:rPr lang="en-US" dirty="0" err="1"/>
              <a:t>cấp</a:t>
            </a:r>
            <a:r>
              <a:rPr lang="en-US" dirty="0"/>
              <a:t> </a:t>
            </a:r>
            <a:r>
              <a:rPr lang="en-US" dirty="0" err="1"/>
              <a:t>thiết</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id="{CA819D82-9003-4FB4-B2F9-76E9290D9A94}"/>
              </a:ext>
            </a:extLst>
          </p:cNvPr>
          <p:cNvSpPr>
            <a:spLocks noGrp="1"/>
          </p:cNvSpPr>
          <p:nvPr>
            <p:ph idx="1"/>
          </p:nvPr>
        </p:nvSpPr>
        <p:spPr/>
        <p:txBody>
          <a:bodyPr/>
          <a:lstStyle/>
          <a:p>
            <a:pPr marL="514350" indent="-514350">
              <a:buFont typeface="+mj-lt"/>
              <a:buAutoNum type="arabicPeriod"/>
            </a:pPr>
            <a:r>
              <a:rPr lang="en-US" dirty="0" err="1"/>
              <a:t>Dịch</a:t>
            </a:r>
            <a:r>
              <a:rPr lang="en-US" dirty="0"/>
              <a:t> </a:t>
            </a:r>
            <a:r>
              <a:rPr lang="en-US" dirty="0" err="1"/>
              <a:t>thuật</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đời</a:t>
            </a:r>
            <a:r>
              <a:rPr lang="en-US" dirty="0"/>
              <a:t> </a:t>
            </a:r>
            <a:r>
              <a:rPr lang="en-US" dirty="0" err="1"/>
              <a:t>sống</a:t>
            </a:r>
            <a:r>
              <a:rPr lang="en-US" dirty="0"/>
              <a:t> </a:t>
            </a:r>
            <a:r>
              <a:rPr lang="en-US" dirty="0" err="1"/>
              <a:t>kinh</a:t>
            </a:r>
            <a:r>
              <a:rPr lang="en-US" dirty="0"/>
              <a:t> </a:t>
            </a:r>
            <a:r>
              <a:rPr lang="en-US" dirty="0" err="1"/>
              <a:t>tế</a:t>
            </a:r>
            <a:r>
              <a:rPr lang="en-US" dirty="0"/>
              <a:t>, </a:t>
            </a:r>
            <a:r>
              <a:rPr lang="en-US" dirty="0" err="1"/>
              <a:t>xã</a:t>
            </a:r>
            <a:r>
              <a:rPr lang="en-US" dirty="0"/>
              <a:t> </a:t>
            </a:r>
            <a:r>
              <a:rPr lang="en-US" dirty="0" err="1"/>
              <a:t>hội</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hội</a:t>
            </a:r>
            <a:r>
              <a:rPr lang="en-US" dirty="0"/>
              <a:t> </a:t>
            </a:r>
            <a:r>
              <a:rPr lang="en-US" dirty="0" err="1"/>
              <a:t>nhập</a:t>
            </a:r>
            <a:r>
              <a:rPr lang="en-US" dirty="0"/>
              <a:t>, </a:t>
            </a:r>
            <a:r>
              <a:rPr lang="en-US" dirty="0" err="1"/>
              <a:t>cách</a:t>
            </a:r>
            <a:r>
              <a:rPr lang="en-US" dirty="0"/>
              <a:t> </a:t>
            </a:r>
            <a:r>
              <a:rPr lang="en-US" dirty="0" err="1"/>
              <a:t>mạng</a:t>
            </a:r>
            <a:r>
              <a:rPr lang="en-US" dirty="0"/>
              <a:t> 4.0.</a:t>
            </a:r>
          </a:p>
          <a:p>
            <a:pPr marL="514350" indent="-514350">
              <a:buFont typeface="+mj-lt"/>
              <a:buAutoNum type="arabicPeriod"/>
            </a:pPr>
            <a:r>
              <a:rPr lang="en-US" dirty="0" err="1"/>
              <a:t>Dịch</a:t>
            </a:r>
            <a:r>
              <a:rPr lang="en-US" dirty="0"/>
              <a:t> </a:t>
            </a:r>
            <a:r>
              <a:rPr lang="en-US" dirty="0" err="1"/>
              <a:t>thuật</a:t>
            </a:r>
            <a:r>
              <a:rPr lang="en-US" dirty="0"/>
              <a:t> </a:t>
            </a:r>
            <a:r>
              <a:rPr lang="en-US" dirty="0" err="1"/>
              <a:t>là</a:t>
            </a:r>
            <a:r>
              <a:rPr lang="en-US" dirty="0"/>
              <a:t> </a:t>
            </a:r>
            <a:r>
              <a:rPr lang="en-US" dirty="0" err="1"/>
              <a:t>không</a:t>
            </a:r>
            <a:r>
              <a:rPr lang="en-US" dirty="0"/>
              <a:t> </a:t>
            </a:r>
            <a:r>
              <a:rPr lang="en-US" dirty="0" err="1"/>
              <a:t>chỉ</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yếu</a:t>
            </a:r>
            <a:r>
              <a:rPr lang="en-US" dirty="0"/>
              <a:t> </a:t>
            </a:r>
            <a:r>
              <a:rPr lang="en-US" dirty="0" err="1"/>
              <a:t>tố</a:t>
            </a:r>
            <a:r>
              <a:rPr lang="en-US" dirty="0"/>
              <a:t> </a:t>
            </a:r>
            <a:r>
              <a:rPr lang="en-US" dirty="0" err="1"/>
              <a:t>chuyên</a:t>
            </a:r>
            <a:r>
              <a:rPr lang="en-US" dirty="0"/>
              <a:t> </a:t>
            </a:r>
            <a:r>
              <a:rPr lang="en-US" dirty="0" err="1"/>
              <a:t>môn</a:t>
            </a:r>
            <a:r>
              <a:rPr lang="en-US" dirty="0"/>
              <a:t> </a:t>
            </a:r>
            <a:r>
              <a:rPr lang="en-US" dirty="0" err="1"/>
              <a:t>mà</a:t>
            </a:r>
            <a:r>
              <a:rPr lang="en-US" dirty="0"/>
              <a:t> </a:t>
            </a:r>
            <a:r>
              <a:rPr lang="en-US" dirty="0" err="1"/>
              <a:t>còn</a:t>
            </a:r>
            <a:r>
              <a:rPr lang="en-US" dirty="0"/>
              <a:t> </a:t>
            </a:r>
            <a:r>
              <a:rPr lang="en-US" dirty="0" err="1"/>
              <a:t>phụ</a:t>
            </a:r>
            <a:r>
              <a:rPr lang="en-US" dirty="0"/>
              <a:t> </a:t>
            </a:r>
            <a:r>
              <a:rPr lang="en-US" dirty="0" err="1"/>
              <a:t>thuộc</a:t>
            </a:r>
            <a:r>
              <a:rPr lang="en-US" dirty="0"/>
              <a:t> </a:t>
            </a:r>
            <a:r>
              <a:rPr lang="en-US" dirty="0" err="1"/>
              <a:t>yếu</a:t>
            </a:r>
            <a:r>
              <a:rPr lang="en-US" dirty="0"/>
              <a:t> </a:t>
            </a:r>
            <a:r>
              <a:rPr lang="en-US" dirty="0" err="1"/>
              <a:t>tố</a:t>
            </a:r>
            <a:r>
              <a:rPr lang="en-US" dirty="0"/>
              <a:t> </a:t>
            </a:r>
            <a:r>
              <a:rPr lang="en-US" dirty="0" err="1"/>
              <a:t>ngoại</a:t>
            </a:r>
            <a:r>
              <a:rPr lang="en-US" dirty="0"/>
              <a:t> </a:t>
            </a:r>
            <a:r>
              <a:rPr lang="en-US" dirty="0" err="1"/>
              <a:t>cảnh</a:t>
            </a:r>
            <a:r>
              <a:rPr lang="en-US" dirty="0"/>
              <a:t>.</a:t>
            </a:r>
          </a:p>
          <a:p>
            <a:pPr marL="514350" indent="-514350">
              <a:buFont typeface="+mj-lt"/>
              <a:buAutoNum type="arabicPeriod"/>
            </a:pPr>
            <a:r>
              <a:rPr lang="en-US" dirty="0" err="1"/>
              <a:t>Dịch</a:t>
            </a:r>
            <a:r>
              <a:rPr lang="en-US" dirty="0"/>
              <a:t> </a:t>
            </a:r>
            <a:r>
              <a:rPr lang="en-US" dirty="0" err="1"/>
              <a:t>thuật</a:t>
            </a:r>
            <a:r>
              <a:rPr lang="en-US" dirty="0"/>
              <a:t> </a:t>
            </a:r>
            <a:r>
              <a:rPr lang="en-US" dirty="0" err="1"/>
              <a:t>tự</a:t>
            </a:r>
            <a:r>
              <a:rPr lang="en-US" dirty="0"/>
              <a:t> </a:t>
            </a:r>
            <a:r>
              <a:rPr lang="en-US" dirty="0" err="1"/>
              <a:t>động</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vẫn</a:t>
            </a:r>
            <a:r>
              <a:rPr lang="en-US" dirty="0"/>
              <a:t> </a:t>
            </a:r>
            <a:r>
              <a:rPr lang="en-US" dirty="0" err="1"/>
              <a:t>còn</a:t>
            </a:r>
            <a:r>
              <a:rPr lang="en-US" dirty="0"/>
              <a:t> </a:t>
            </a:r>
            <a:r>
              <a:rPr lang="en-US" dirty="0" err="1"/>
              <a:t>hạn</a:t>
            </a:r>
            <a:r>
              <a:rPr lang="en-US" dirty="0"/>
              <a:t> </a:t>
            </a:r>
            <a:r>
              <a:rPr lang="en-US" dirty="0" err="1"/>
              <a:t>chế</a:t>
            </a:r>
            <a:r>
              <a:rPr lang="en-US" dirty="0"/>
              <a:t>: </a:t>
            </a:r>
            <a:r>
              <a:rPr lang="en-US" dirty="0" err="1"/>
              <a:t>ngữ</a:t>
            </a:r>
            <a:r>
              <a:rPr lang="en-US" dirty="0"/>
              <a:t> </a:t>
            </a:r>
            <a:r>
              <a:rPr lang="en-US" dirty="0" err="1"/>
              <a:t>pháp</a:t>
            </a:r>
            <a:r>
              <a:rPr lang="en-US" dirty="0"/>
              <a:t>, </a:t>
            </a:r>
            <a:r>
              <a:rPr lang="en-US" dirty="0" err="1"/>
              <a:t>nhiều</a:t>
            </a:r>
            <a:r>
              <a:rPr lang="en-US" dirty="0"/>
              <a:t> </a:t>
            </a:r>
            <a:r>
              <a:rPr lang="en-US" dirty="0" err="1"/>
              <a:t>nghĩa</a:t>
            </a:r>
            <a:r>
              <a:rPr lang="en-US" dirty="0"/>
              <a:t>,…</a:t>
            </a:r>
          </a:p>
          <a:p>
            <a:pPr marL="514350" indent="-514350">
              <a:buFont typeface="+mj-lt"/>
              <a:buAutoNum type="arabicPeriod"/>
            </a:pPr>
            <a:r>
              <a:rPr lang="en-US" dirty="0" err="1"/>
              <a:t>Đặc</a:t>
            </a:r>
            <a:r>
              <a:rPr lang="en-US" dirty="0"/>
              <a:t> </a:t>
            </a:r>
            <a:r>
              <a:rPr lang="en-US" dirty="0" err="1"/>
              <a:t>biệt</a:t>
            </a:r>
            <a:r>
              <a:rPr lang="en-US" dirty="0"/>
              <a:t> </a:t>
            </a:r>
            <a:r>
              <a:rPr lang="en-US" dirty="0" err="1"/>
              <a:t>cả</a:t>
            </a:r>
            <a:r>
              <a:rPr lang="en-US" dirty="0"/>
              <a:t> </a:t>
            </a:r>
            <a:r>
              <a:rPr lang="en-US" dirty="0" err="1"/>
              <a:t>hai</a:t>
            </a:r>
            <a:r>
              <a:rPr lang="en-US" dirty="0"/>
              <a:t> </a:t>
            </a:r>
            <a:r>
              <a:rPr lang="en-US" dirty="0" err="1"/>
              <a:t>yếu</a:t>
            </a:r>
            <a:r>
              <a:rPr lang="en-US" dirty="0"/>
              <a:t> </a:t>
            </a:r>
            <a:r>
              <a:rPr lang="en-US" dirty="0" err="1"/>
              <a:t>tố</a:t>
            </a:r>
            <a:r>
              <a:rPr lang="en-US" dirty="0"/>
              <a:t> 2. </a:t>
            </a:r>
            <a:r>
              <a:rPr lang="en-US" dirty="0" err="1"/>
              <a:t>và</a:t>
            </a:r>
            <a:r>
              <a:rPr lang="en-US" dirty="0"/>
              <a:t> 3. </a:t>
            </a:r>
            <a:r>
              <a:rPr lang="en-US" dirty="0" err="1"/>
              <a:t>đều</a:t>
            </a:r>
            <a:r>
              <a:rPr lang="en-US" dirty="0"/>
              <a:t> </a:t>
            </a:r>
            <a:r>
              <a:rPr lang="en-US" dirty="0" err="1"/>
              <a:t>ảnh</a:t>
            </a:r>
            <a:r>
              <a:rPr lang="en-US" dirty="0"/>
              <a:t> </a:t>
            </a:r>
            <a:r>
              <a:rPr lang="en-US" dirty="0" err="1"/>
              <a:t>hưởng</a:t>
            </a:r>
            <a:r>
              <a:rPr lang="en-US" dirty="0"/>
              <a:t> </a:t>
            </a:r>
            <a:r>
              <a:rPr lang="en-US" dirty="0" err="1"/>
              <a:t>rất</a:t>
            </a:r>
            <a:r>
              <a:rPr lang="en-US" dirty="0"/>
              <a:t> </a:t>
            </a:r>
            <a:r>
              <a:rPr lang="en-US" dirty="0" err="1"/>
              <a:t>lớn</a:t>
            </a:r>
            <a:r>
              <a:rPr lang="en-US" dirty="0"/>
              <a:t> </a:t>
            </a:r>
            <a:r>
              <a:rPr lang="en-US" dirty="0" err="1"/>
              <a:t>đến</a:t>
            </a:r>
            <a:r>
              <a:rPr lang="en-US" dirty="0"/>
              <a:t> </a:t>
            </a:r>
            <a:r>
              <a:rPr lang="en-US" dirty="0" err="1"/>
              <a:t>quá</a:t>
            </a:r>
            <a:r>
              <a:rPr lang="en-US" dirty="0"/>
              <a:t> </a:t>
            </a:r>
            <a:r>
              <a:rPr lang="en-US" dirty="0" err="1"/>
              <a:t>trình</a:t>
            </a:r>
            <a:r>
              <a:rPr lang="en-US" dirty="0"/>
              <a:t> </a:t>
            </a:r>
            <a:r>
              <a:rPr lang="en-US" dirty="0" err="1"/>
              <a:t>dịch</a:t>
            </a:r>
            <a:r>
              <a:rPr lang="en-US" dirty="0"/>
              <a:t> </a:t>
            </a:r>
            <a:r>
              <a:rPr lang="en-US" dirty="0" err="1"/>
              <a:t>giữa</a:t>
            </a:r>
            <a:r>
              <a:rPr lang="en-US" dirty="0"/>
              <a:t> 2 </a:t>
            </a:r>
            <a:r>
              <a:rPr lang="en-US" dirty="0" err="1"/>
              <a:t>ngôn</a:t>
            </a:r>
            <a:r>
              <a:rPr lang="en-US" dirty="0"/>
              <a:t> </a:t>
            </a:r>
            <a:r>
              <a:rPr lang="en-US" dirty="0" err="1"/>
              <a:t>ngữ</a:t>
            </a:r>
            <a:r>
              <a:rPr lang="en-US" dirty="0"/>
              <a:t> </a:t>
            </a:r>
            <a:r>
              <a:rPr lang="en-US" dirty="0" err="1"/>
              <a:t>Việt</a:t>
            </a:r>
            <a:r>
              <a:rPr lang="en-US" dirty="0"/>
              <a:t> - Anh</a:t>
            </a:r>
          </a:p>
        </p:txBody>
      </p:sp>
    </p:spTree>
    <p:extLst>
      <p:ext uri="{BB962C8B-B14F-4D97-AF65-F5344CB8AC3E}">
        <p14:creationId xmlns:p14="http://schemas.microsoft.com/office/powerpoint/2010/main" val="251332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9C89-698B-4E93-8775-ECF045034F2A}"/>
              </a:ext>
            </a:extLst>
          </p:cNvPr>
          <p:cNvSpPr>
            <a:spLocks noGrp="1"/>
          </p:cNvSpPr>
          <p:nvPr>
            <p:ph type="title"/>
          </p:nvPr>
        </p:nvSpPr>
        <p:spPr/>
        <p:txBody>
          <a:bodyPr/>
          <a:lstStyle/>
          <a:p>
            <a:r>
              <a:rPr lang="en-US" dirty="0"/>
              <a:t>2. </a:t>
            </a:r>
            <a:r>
              <a:rPr lang="en-US" dirty="0" err="1"/>
              <a:t>Mục</a:t>
            </a:r>
            <a:r>
              <a:rPr lang="en-US" dirty="0"/>
              <a:t> </a:t>
            </a:r>
            <a:r>
              <a:rPr lang="en-US" dirty="0" err="1"/>
              <a:t>tiêu</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61E0BADA-C788-41E5-91FA-721EC6D30DC6}"/>
              </a:ext>
            </a:extLst>
          </p:cNvPr>
          <p:cNvSpPr>
            <a:spLocks noGrp="1"/>
          </p:cNvSpPr>
          <p:nvPr>
            <p:ph idx="1"/>
          </p:nvPr>
        </p:nvSpPr>
        <p:spPr>
          <a:xfrm>
            <a:off x="838200" y="1817237"/>
            <a:ext cx="10515600" cy="1026632"/>
          </a:xfrm>
        </p:spPr>
        <p:txBody>
          <a:bodyPr/>
          <a:lstStyle/>
          <a:p>
            <a:pPr marL="0" indent="0">
              <a:buNone/>
            </a:pPr>
            <a:r>
              <a:rPr lang="en-US" dirty="0" err="1"/>
              <a:t>Kết</a:t>
            </a:r>
            <a:r>
              <a:rPr lang="en-US" dirty="0"/>
              <a:t> </a:t>
            </a:r>
            <a:r>
              <a:rPr lang="en-US" dirty="0" err="1"/>
              <a:t>quả</a:t>
            </a:r>
            <a:r>
              <a:rPr lang="en-US" dirty="0"/>
              <a:t> </a:t>
            </a:r>
            <a:r>
              <a:rPr lang="en-US" dirty="0" err="1"/>
              <a:t>mong</a:t>
            </a:r>
            <a:r>
              <a:rPr lang="en-US" dirty="0"/>
              <a:t> </a:t>
            </a:r>
            <a:r>
              <a:rPr lang="en-US" dirty="0" err="1"/>
              <a:t>muốn</a:t>
            </a:r>
            <a:r>
              <a:rPr lang="en-US" dirty="0"/>
              <a:t>: </a:t>
            </a:r>
            <a:r>
              <a:rPr lang="en-US" dirty="0" err="1"/>
              <a:t>Cải</a:t>
            </a:r>
            <a:r>
              <a:rPr lang="en-US" dirty="0"/>
              <a:t> </a:t>
            </a:r>
            <a:r>
              <a:rPr lang="en-US" dirty="0" err="1"/>
              <a:t>thiện</a:t>
            </a:r>
            <a:r>
              <a:rPr lang="en-US" dirty="0"/>
              <a:t> </a:t>
            </a:r>
            <a:r>
              <a:rPr lang="en-US" dirty="0" err="1"/>
              <a:t>được</a:t>
            </a:r>
            <a:r>
              <a:rPr lang="en-US" dirty="0"/>
              <a:t> </a:t>
            </a:r>
            <a:r>
              <a:rPr lang="en-US" dirty="0" err="1"/>
              <a:t>chất</a:t>
            </a:r>
            <a:r>
              <a:rPr lang="en-US" dirty="0"/>
              <a:t> </a:t>
            </a:r>
            <a:r>
              <a:rPr lang="en-US" dirty="0" err="1"/>
              <a:t>lượng</a:t>
            </a:r>
            <a:r>
              <a:rPr lang="en-US" dirty="0"/>
              <a:t> </a:t>
            </a:r>
            <a:r>
              <a:rPr lang="en-US" dirty="0" err="1"/>
              <a:t>dịch</a:t>
            </a:r>
            <a:r>
              <a:rPr lang="en-US" dirty="0"/>
              <a:t> </a:t>
            </a:r>
            <a:r>
              <a:rPr lang="en-US" dirty="0" err="1"/>
              <a:t>máy</a:t>
            </a:r>
            <a:r>
              <a:rPr lang="en-US" dirty="0"/>
              <a:t> neural</a:t>
            </a:r>
          </a:p>
          <a:p>
            <a:pPr marL="0" indent="0">
              <a:buNone/>
            </a:pPr>
            <a:r>
              <a:rPr lang="en-US" dirty="0" err="1"/>
              <a:t>Việt</a:t>
            </a:r>
            <a:r>
              <a:rPr lang="en-US" dirty="0"/>
              <a:t> Anh.</a:t>
            </a:r>
          </a:p>
        </p:txBody>
      </p:sp>
      <p:sp>
        <p:nvSpPr>
          <p:cNvPr id="5" name="TextBox 4">
            <a:extLst>
              <a:ext uri="{FF2B5EF4-FFF2-40B4-BE49-F238E27FC236}">
                <a16:creationId xmlns:a16="http://schemas.microsoft.com/office/drawing/2014/main" id="{4CE7CBF2-BE65-4347-867A-6A565F3D0010}"/>
              </a:ext>
            </a:extLst>
          </p:cNvPr>
          <p:cNvSpPr txBox="1"/>
          <p:nvPr/>
        </p:nvSpPr>
        <p:spPr>
          <a:xfrm>
            <a:off x="838200" y="3076663"/>
            <a:ext cx="10319158" cy="2677656"/>
          </a:xfrm>
          <a:prstGeom prst="rect">
            <a:avLst/>
          </a:prstGeom>
          <a:noFill/>
        </p:spPr>
        <p:txBody>
          <a:bodyPr wrap="square">
            <a:spAutoFit/>
          </a:bodyPr>
          <a:lstStyle/>
          <a:p>
            <a:pPr marL="0" indent="0">
              <a:buNone/>
            </a:pPr>
            <a:r>
              <a:rPr lang="en-US" sz="2800" dirty="0"/>
              <a:t>Ý </a:t>
            </a:r>
            <a:r>
              <a:rPr lang="en-US" sz="2800" dirty="0" err="1"/>
              <a:t>nghĩa</a:t>
            </a:r>
            <a:r>
              <a:rPr lang="en-US" sz="2800" dirty="0"/>
              <a:t> khoa </a:t>
            </a:r>
            <a:r>
              <a:rPr lang="en-US" sz="2800" dirty="0" err="1"/>
              <a:t>học</a:t>
            </a:r>
            <a:r>
              <a:rPr lang="en-US" sz="2800" dirty="0"/>
              <a:t>:</a:t>
            </a:r>
          </a:p>
          <a:p>
            <a:pPr marL="457200" indent="-457200">
              <a:buFont typeface="Arial" panose="020B0604020202020204" pitchFamily="34" charset="0"/>
              <a:buChar char="•"/>
            </a:pPr>
            <a:r>
              <a:rPr lang="en-US" sz="2800" dirty="0" err="1"/>
              <a:t>Đóng</a:t>
            </a:r>
            <a:r>
              <a:rPr lang="en-US" sz="2800" dirty="0"/>
              <a:t> </a:t>
            </a:r>
            <a:r>
              <a:rPr lang="en-US" sz="2800" dirty="0" err="1"/>
              <a:t>góp</a:t>
            </a:r>
            <a:r>
              <a:rPr lang="en-US" sz="2800" dirty="0"/>
              <a:t> </a:t>
            </a:r>
            <a:r>
              <a:rPr lang="en-US" sz="2800" dirty="0" err="1"/>
              <a:t>vào</a:t>
            </a:r>
            <a:r>
              <a:rPr lang="en-US" sz="2800" dirty="0"/>
              <a:t> </a:t>
            </a:r>
            <a:r>
              <a:rPr lang="en-US" sz="2800" dirty="0" err="1"/>
              <a:t>việc</a:t>
            </a:r>
            <a:r>
              <a:rPr lang="en-US" sz="2800" dirty="0"/>
              <a:t> </a:t>
            </a:r>
            <a:r>
              <a:rPr lang="en-US" sz="2800" dirty="0" err="1"/>
              <a:t>cải</a:t>
            </a:r>
            <a:r>
              <a:rPr lang="en-US" sz="2800" dirty="0"/>
              <a:t> </a:t>
            </a:r>
            <a:r>
              <a:rPr lang="en-US" sz="2800" dirty="0" err="1"/>
              <a:t>thiện</a:t>
            </a:r>
            <a:r>
              <a:rPr lang="en-US" sz="2800" dirty="0"/>
              <a:t> </a:t>
            </a:r>
            <a:r>
              <a:rPr lang="en-US" sz="2800" dirty="0" err="1"/>
              <a:t>chất</a:t>
            </a:r>
            <a:r>
              <a:rPr lang="en-US" sz="2800" dirty="0"/>
              <a:t> </a:t>
            </a:r>
            <a:r>
              <a:rPr lang="en-US" sz="2800" dirty="0" err="1"/>
              <a:t>lượng</a:t>
            </a:r>
            <a:r>
              <a:rPr lang="en-US" sz="2800" dirty="0"/>
              <a:t> </a:t>
            </a:r>
            <a:r>
              <a:rPr lang="en-US" sz="2800" dirty="0" err="1"/>
              <a:t>của</a:t>
            </a:r>
            <a:r>
              <a:rPr lang="en-US" sz="2800" dirty="0"/>
              <a:t> </a:t>
            </a:r>
            <a:r>
              <a:rPr lang="en-US" sz="2800" dirty="0" err="1"/>
              <a:t>dịch</a:t>
            </a:r>
            <a:r>
              <a:rPr lang="en-US" sz="2800" dirty="0"/>
              <a:t> </a:t>
            </a:r>
            <a:r>
              <a:rPr lang="en-US" sz="2800" dirty="0" err="1"/>
              <a:t>máy</a:t>
            </a:r>
            <a:r>
              <a:rPr lang="en-US" sz="2800" dirty="0"/>
              <a:t> </a:t>
            </a:r>
            <a:r>
              <a:rPr lang="en-US" sz="2800" dirty="0" err="1"/>
              <a:t>Việt</a:t>
            </a:r>
            <a:r>
              <a:rPr lang="en-US" sz="2800" dirty="0"/>
              <a:t> – Anh.</a:t>
            </a:r>
          </a:p>
          <a:p>
            <a:endParaRPr lang="en-US" sz="2800" dirty="0"/>
          </a:p>
          <a:p>
            <a:pPr marL="0" indent="0">
              <a:buNone/>
            </a:pPr>
            <a:r>
              <a:rPr lang="en-US" sz="2800" dirty="0"/>
              <a:t>Ý </a:t>
            </a:r>
            <a:r>
              <a:rPr lang="en-US" sz="2800" dirty="0" err="1"/>
              <a:t>nghĩa</a:t>
            </a:r>
            <a:r>
              <a:rPr lang="en-US" sz="2800" dirty="0"/>
              <a:t> </a:t>
            </a:r>
            <a:r>
              <a:rPr lang="en-US" sz="2800" dirty="0" err="1"/>
              <a:t>thực</a:t>
            </a:r>
            <a:r>
              <a:rPr lang="en-US" sz="2800" dirty="0"/>
              <a:t> </a:t>
            </a:r>
            <a:r>
              <a:rPr lang="en-US" sz="2800" dirty="0" err="1"/>
              <a:t>tiễn</a:t>
            </a:r>
            <a:r>
              <a:rPr lang="en-US" sz="2800" dirty="0"/>
              <a:t>:</a:t>
            </a:r>
          </a:p>
          <a:p>
            <a:pPr marL="457200" indent="-457200">
              <a:buFont typeface="Arial" panose="020B0604020202020204" pitchFamily="34" charset="0"/>
              <a:buChar char="•"/>
            </a:pPr>
            <a:r>
              <a:rPr lang="en-US" sz="2800" dirty="0" err="1"/>
              <a:t>Cải</a:t>
            </a:r>
            <a:r>
              <a:rPr lang="en-US" sz="2800" dirty="0"/>
              <a:t> </a:t>
            </a:r>
            <a:r>
              <a:rPr lang="en-US" sz="2800" dirty="0" err="1"/>
              <a:t>thiện</a:t>
            </a:r>
            <a:r>
              <a:rPr lang="en-US" sz="2800" dirty="0"/>
              <a:t> </a:t>
            </a:r>
            <a:r>
              <a:rPr lang="en-US" sz="2800" dirty="0" err="1"/>
              <a:t>chất</a:t>
            </a:r>
            <a:r>
              <a:rPr lang="en-US" sz="2800" dirty="0"/>
              <a:t> </a:t>
            </a:r>
            <a:r>
              <a:rPr lang="en-US" sz="2800" dirty="0" err="1"/>
              <a:t>lượng</a:t>
            </a:r>
            <a:r>
              <a:rPr lang="en-US" sz="2800" dirty="0"/>
              <a:t>, </a:t>
            </a:r>
            <a:r>
              <a:rPr lang="en-US" sz="2800" dirty="0" err="1"/>
              <a:t>cũng</a:t>
            </a:r>
            <a:r>
              <a:rPr lang="en-US" sz="2800" dirty="0"/>
              <a:t> </a:t>
            </a:r>
            <a:r>
              <a:rPr lang="en-US" sz="2800" dirty="0" err="1"/>
              <a:t>như</a:t>
            </a:r>
            <a:r>
              <a:rPr lang="en-US" sz="2800" dirty="0"/>
              <a:t> </a:t>
            </a:r>
            <a:r>
              <a:rPr lang="en-US" sz="2800" dirty="0" err="1"/>
              <a:t>tính</a:t>
            </a:r>
            <a:r>
              <a:rPr lang="en-US" sz="2800" dirty="0"/>
              <a:t> </a:t>
            </a:r>
            <a:r>
              <a:rPr lang="en-US" sz="2800" dirty="0" err="1"/>
              <a:t>tự</a:t>
            </a:r>
            <a:r>
              <a:rPr lang="en-US" sz="2800" dirty="0"/>
              <a:t> </a:t>
            </a:r>
            <a:r>
              <a:rPr lang="en-US" sz="2800" dirty="0" err="1"/>
              <a:t>động</a:t>
            </a:r>
            <a:r>
              <a:rPr lang="en-US" sz="2800" dirty="0"/>
              <a:t> </a:t>
            </a:r>
            <a:r>
              <a:rPr lang="en-US" sz="2800" dirty="0" err="1"/>
              <a:t>của</a:t>
            </a:r>
            <a:r>
              <a:rPr lang="en-US" sz="2800" dirty="0"/>
              <a:t> </a:t>
            </a:r>
            <a:r>
              <a:rPr lang="en-US" sz="2800" dirty="0" err="1"/>
              <a:t>quá</a:t>
            </a:r>
            <a:r>
              <a:rPr lang="en-US" sz="2800" dirty="0"/>
              <a:t> </a:t>
            </a:r>
            <a:r>
              <a:rPr lang="en-US" sz="2800" dirty="0" err="1"/>
              <a:t>trình</a:t>
            </a:r>
            <a:r>
              <a:rPr lang="en-US" sz="2800" dirty="0"/>
              <a:t> </a:t>
            </a:r>
            <a:r>
              <a:rPr lang="en-US" sz="2800" dirty="0" err="1"/>
              <a:t>dịch</a:t>
            </a:r>
            <a:r>
              <a:rPr lang="en-US" sz="2800" dirty="0"/>
              <a:t> </a:t>
            </a:r>
            <a:r>
              <a:rPr lang="en-US" sz="2800" dirty="0" err="1"/>
              <a:t>thuật</a:t>
            </a:r>
            <a:r>
              <a:rPr lang="en-US" sz="2800" dirty="0"/>
              <a:t>.</a:t>
            </a:r>
          </a:p>
        </p:txBody>
      </p:sp>
    </p:spTree>
    <p:extLst>
      <p:ext uri="{BB962C8B-B14F-4D97-AF65-F5344CB8AC3E}">
        <p14:creationId xmlns:p14="http://schemas.microsoft.com/office/powerpoint/2010/main" val="391556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8410-8CDC-4BE4-8556-A2A860A005F8}"/>
              </a:ext>
            </a:extLst>
          </p:cNvPr>
          <p:cNvSpPr>
            <a:spLocks noGrp="1"/>
          </p:cNvSpPr>
          <p:nvPr>
            <p:ph type="title"/>
          </p:nvPr>
        </p:nvSpPr>
        <p:spPr/>
        <p:txBody>
          <a:bodyPr/>
          <a:lstStyle/>
          <a:p>
            <a:r>
              <a:rPr lang="en-US" dirty="0"/>
              <a:t>3. </a:t>
            </a:r>
            <a:r>
              <a:rPr lang="en-US" dirty="0" err="1"/>
              <a:t>Tổng</a:t>
            </a:r>
            <a:r>
              <a:rPr lang="en-US" dirty="0"/>
              <a:t> </a:t>
            </a:r>
            <a:r>
              <a:rPr lang="en-US" dirty="0" err="1"/>
              <a:t>quan</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3A0E75AE-BDB9-4844-9BB2-FF167CDEA305}"/>
              </a:ext>
            </a:extLst>
          </p:cNvPr>
          <p:cNvSpPr>
            <a:spLocks noGrp="1"/>
          </p:cNvSpPr>
          <p:nvPr>
            <p:ph idx="1"/>
          </p:nvPr>
        </p:nvSpPr>
        <p:spPr/>
        <p:txBody>
          <a:bodyPr/>
          <a:lstStyle/>
          <a:p>
            <a:pPr algn="just"/>
            <a:r>
              <a:rPr lang="en-US" dirty="0">
                <a:effectLst/>
                <a:latin typeface="Calibri (Body)"/>
                <a:ea typeface="Times New Roman" panose="02020603050405020304" pitchFamily="18" charset="0"/>
              </a:rPr>
              <a:t>Ashish Vaswani, Noam </a:t>
            </a:r>
            <a:r>
              <a:rPr lang="en-US" dirty="0" err="1">
                <a:effectLst/>
                <a:latin typeface="Calibri (Body)"/>
                <a:ea typeface="Times New Roman" panose="02020603050405020304" pitchFamily="18" charset="0"/>
              </a:rPr>
              <a:t>Shazeer</a:t>
            </a:r>
            <a:r>
              <a:rPr lang="en-US" dirty="0">
                <a:effectLst/>
                <a:latin typeface="Calibri (Body)"/>
                <a:ea typeface="Times New Roman" panose="02020603050405020304" pitchFamily="18" charset="0"/>
              </a:rPr>
              <a:t>, Niki Parmar, Jakob </a:t>
            </a:r>
            <a:r>
              <a:rPr lang="en-US" dirty="0" err="1">
                <a:effectLst/>
                <a:latin typeface="Calibri (Body)"/>
                <a:ea typeface="Times New Roman" panose="02020603050405020304" pitchFamily="18" charset="0"/>
              </a:rPr>
              <a:t>Uszkoreit</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Llion</a:t>
            </a:r>
            <a:r>
              <a:rPr lang="en-US" dirty="0">
                <a:effectLst/>
                <a:latin typeface="Calibri (Body)"/>
                <a:ea typeface="Times New Roman" panose="02020603050405020304" pitchFamily="18" charset="0"/>
              </a:rPr>
              <a:t> Jones, Aidan N. Gomez, </a:t>
            </a:r>
            <a:r>
              <a:rPr lang="en-US" dirty="0" err="1">
                <a:effectLst/>
                <a:latin typeface="Calibri (Body)"/>
                <a:ea typeface="Times New Roman" panose="02020603050405020304" pitchFamily="18" charset="0"/>
              </a:rPr>
              <a:t>Łukasz</a:t>
            </a:r>
            <a:r>
              <a:rPr lang="en-US" dirty="0">
                <a:effectLst/>
                <a:latin typeface="Calibri (Body)"/>
                <a:ea typeface="Times New Roman" panose="02020603050405020304" pitchFamily="18" charset="0"/>
              </a:rPr>
              <a:t> Kaiser, </a:t>
            </a:r>
            <a:r>
              <a:rPr lang="en-US" dirty="0" err="1">
                <a:effectLst/>
                <a:latin typeface="Calibri (Body)"/>
                <a:ea typeface="Times New Roman" panose="02020603050405020304" pitchFamily="18" charset="0"/>
              </a:rPr>
              <a:t>Illia</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Polosukhin</a:t>
            </a:r>
            <a:r>
              <a:rPr lang="en-US" dirty="0">
                <a:effectLst/>
                <a:latin typeface="Calibri (Body)"/>
                <a:ea typeface="Times New Roman" panose="02020603050405020304" pitchFamily="18" charset="0"/>
              </a:rPr>
              <a:t>, 2017, Attention Is All You Need. [9]</a:t>
            </a:r>
          </a:p>
          <a:p>
            <a:pPr algn="just"/>
            <a:r>
              <a:rPr lang="en-US" dirty="0">
                <a:effectLst/>
                <a:latin typeface="Calibri (Body)"/>
                <a:ea typeface="Times New Roman" panose="02020603050405020304" pitchFamily="18" charset="0"/>
              </a:rPr>
              <a:t>Sarthak Garg, Stephan </a:t>
            </a:r>
            <a:r>
              <a:rPr lang="en-US" dirty="0" err="1">
                <a:effectLst/>
                <a:latin typeface="Calibri (Body)"/>
                <a:ea typeface="Times New Roman" panose="02020603050405020304" pitchFamily="18" charset="0"/>
              </a:rPr>
              <a:t>Peitz</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Udhyakumar</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Nallasamy</a:t>
            </a:r>
            <a:r>
              <a:rPr lang="en-US" dirty="0">
                <a:effectLst/>
                <a:latin typeface="Calibri (Body)"/>
                <a:ea typeface="Times New Roman" panose="02020603050405020304" pitchFamily="18" charset="0"/>
              </a:rPr>
              <a:t>, Matthias </a:t>
            </a:r>
            <a:r>
              <a:rPr lang="en-US" dirty="0" err="1">
                <a:effectLst/>
                <a:latin typeface="Calibri (Body)"/>
                <a:ea typeface="Times New Roman" panose="02020603050405020304" pitchFamily="18" charset="0"/>
              </a:rPr>
              <a:t>Paulik</a:t>
            </a:r>
            <a:r>
              <a:rPr lang="en-US" dirty="0">
                <a:effectLst/>
                <a:latin typeface="Calibri (Body)"/>
                <a:ea typeface="Times New Roman" panose="02020603050405020304" pitchFamily="18" charset="0"/>
              </a:rPr>
              <a:t>, 2019, Jointly Learning to Align and Translate with Transformer Models. [10]</a:t>
            </a:r>
          </a:p>
          <a:p>
            <a:pPr algn="just"/>
            <a:r>
              <a:rPr lang="en-US" dirty="0"/>
              <a:t>Kai Song, </a:t>
            </a:r>
            <a:r>
              <a:rPr lang="en-US" dirty="0" err="1"/>
              <a:t>Kun</a:t>
            </a:r>
            <a:r>
              <a:rPr lang="en-US" dirty="0"/>
              <a:t> Wang, Heng Yu, Yue Zhang, </a:t>
            </a:r>
            <a:r>
              <a:rPr lang="en-US" dirty="0" err="1"/>
              <a:t>Zhongqiang</a:t>
            </a:r>
            <a:r>
              <a:rPr lang="en-US" dirty="0"/>
              <a:t> Huang, </a:t>
            </a:r>
            <a:r>
              <a:rPr lang="en-US" dirty="0" err="1"/>
              <a:t>Weihua</a:t>
            </a:r>
            <a:r>
              <a:rPr lang="en-US" dirty="0"/>
              <a:t> Luo, </a:t>
            </a:r>
            <a:r>
              <a:rPr lang="en-US" dirty="0" err="1"/>
              <a:t>Xiangyu</a:t>
            </a:r>
            <a:r>
              <a:rPr lang="en-US" dirty="0"/>
              <a:t> Duan, Min Zhang, 2020, Alignment-Enhanced Transformer for Constraining NMT with Pre-Specified Translations.</a:t>
            </a:r>
          </a:p>
        </p:txBody>
      </p:sp>
    </p:spTree>
    <p:extLst>
      <p:ext uri="{BB962C8B-B14F-4D97-AF65-F5344CB8AC3E}">
        <p14:creationId xmlns:p14="http://schemas.microsoft.com/office/powerpoint/2010/main" val="284107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1775</Words>
  <Application>Microsoft Office PowerPoint</Application>
  <PresentationFormat>Widescreen</PresentationFormat>
  <Paragraphs>167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(Body)</vt:lpstr>
      <vt:lpstr>Calibri Light</vt:lpstr>
      <vt:lpstr>Cambria Math</vt:lpstr>
      <vt:lpstr>Times New Roman</vt:lpstr>
      <vt:lpstr>Office Theme</vt:lpstr>
      <vt:lpstr>Cải thiện dịch máy nơ-ron  Việt – Anh  bằng gióng hàng từ hướng dẫn</vt:lpstr>
      <vt:lpstr>Tài liệu tham khảo</vt:lpstr>
      <vt:lpstr>Tài liệu tham khảo</vt:lpstr>
      <vt:lpstr>Tài liệu tham khảo</vt:lpstr>
      <vt:lpstr>Mục lục</vt:lpstr>
      <vt:lpstr>1. Tính cấp thiết của đề tài</vt:lpstr>
      <vt:lpstr>1. Tính cấp thiết của đề tài</vt:lpstr>
      <vt:lpstr>2. Mục tiêu nghiên cứu</vt:lpstr>
      <vt:lpstr>3. Tổng quan nghiên cứu</vt:lpstr>
      <vt:lpstr>4. Phương pháp nghiên cứu</vt:lpstr>
      <vt:lpstr>5. Phạm vi nghiên cứu</vt:lpstr>
      <vt:lpstr>6. Đối tượng nghiên cứu</vt:lpstr>
      <vt:lpstr>6.1 Đối tượng nghiên cứu (Dữ liệu)</vt:lpstr>
      <vt:lpstr>6.2.1 Đối tượng nghiên cứu (Mô hình dịch máy thống kê)</vt:lpstr>
      <vt:lpstr>6.2.2 Đối tượng nghiên cứu (Kĩ thuật gióng hàng từ)</vt:lpstr>
      <vt:lpstr>6.2.2 Đối tượng nghiên cứu (Kĩ thuật gióng hàng từ - Xác suất dịch)</vt:lpstr>
      <vt:lpstr>6.2.3 Đối tượng nghiên cứu (Mô hình 1 của IBM)</vt:lpstr>
      <vt:lpstr>6.2.3 Đối tượng nghiên cứu (Mô hình 1 của IBM)</vt:lpstr>
      <vt:lpstr>6.2.3 Đối tượng nghiên cứu (Mô hình 1 của IBM)</vt:lpstr>
      <vt:lpstr>6.2.3 Đối tượng nghiên cứu (Mô hình 2 của IBM)</vt:lpstr>
      <vt:lpstr>6.2.3 Đối tượng nghiên cứu (Mô hình 2 của IBM)</vt:lpstr>
      <vt:lpstr>6.2.3 Đối tượng nghiên cứu (Mô hình 2 của IBM)</vt:lpstr>
      <vt:lpstr>6.2.4 Đối tượng nghiên cứu (Mô hình gióng hàng từ nhanh)</vt:lpstr>
      <vt:lpstr>6.2.5 Đối tượng nghiên cứu (Mô hình dịch máy neural - transformer)</vt:lpstr>
      <vt:lpstr>PowerPoint Presentation</vt:lpstr>
      <vt:lpstr>6.2.6 Đối tượng nghiên cứu (Cải thiện dịch máy neural bằng gióng hàng từ)</vt:lpstr>
      <vt:lpstr>7. Thực nghiệm ban đầu</vt:lpstr>
      <vt:lpstr>7. Thực nghiệm ban đầu</vt:lpstr>
      <vt:lpstr>8. Bố cục của luận văn</vt:lpstr>
      <vt:lpstr>9. Kế hoạch thực hiện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62</cp:revision>
  <dcterms:created xsi:type="dcterms:W3CDTF">2021-04-07T15:45:35Z</dcterms:created>
  <dcterms:modified xsi:type="dcterms:W3CDTF">2021-04-10T03:08:44Z</dcterms:modified>
</cp:coreProperties>
</file>