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F358-78FA-4DAC-8F3D-6ABD4B63EB99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3AA9-7CE7-47FC-884E-9849D78C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716" y="23255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nơ-ron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Việt</a:t>
            </a:r>
            <a:r>
              <a:rPr lang="en-US" dirty="0"/>
              <a:t> – Anh </a:t>
            </a:r>
            <a:r>
              <a:rPr lang="en-US" dirty="0" err="1"/>
              <a:t>bằng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716" y="4805195"/>
            <a:ext cx="9144000" cy="1655762"/>
          </a:xfrm>
        </p:spPr>
        <p:txBody>
          <a:bodyPr anchor="ctr"/>
          <a:lstStyle/>
          <a:p>
            <a:pPr algn="r"/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TS.Nguyễn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Thiện</a:t>
            </a:r>
            <a:endParaRPr lang="en-US" dirty="0"/>
          </a:p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Duy </a:t>
            </a:r>
            <a:r>
              <a:rPr lang="en-US" dirty="0" err="1"/>
              <a:t>Hàn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(MSHV: 196005004)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84884" y="278323"/>
            <a:ext cx="56428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TỔNG LIÊN ĐOÀN LAO ĐỘNG VIỆT NAM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TR</a:t>
            </a:r>
            <a:r>
              <a:rPr kumimoji="0" lang="vi-V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ƯỜNG ĐẠI HỌC TÔN ĐỨC THẮNG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0811" y="1863855"/>
            <a:ext cx="5191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 (Body)"/>
                <a:ea typeface="Times New Roman" panose="02020603050405020304" pitchFamily="18" charset="0"/>
              </a:rPr>
              <a:t>ĐỀ CƯƠNG CHI TIẾT LUẬN VĂN THẠC SĨ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7839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EFAE-D8F8-423A-8550-7D3DA8A5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652F-711B-4FB8-A83D-2AA80902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</a:t>
            </a:r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</a:t>
            </a:r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 (The International Workshop on Spoken Language Translation 2015 (IWSLT 2015))</a:t>
            </a: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07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4A77-B02E-4854-97F9-5BA33F2B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A4B5-8233-4990-B529-FDBB0E8A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94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BCD8-7AB0-4EE3-90F9-CD4EE6AB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B368-5CC0-47A1-941F-C0D624F4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-Anh: The International Workshop on Spoken Language Translation 2015 (IWSLT 2015).</a:t>
            </a:r>
          </a:p>
          <a:p>
            <a:pPr marL="0" indent="0"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Transformer [9].</a:t>
            </a:r>
          </a:p>
          <a:p>
            <a:pPr marL="0" indent="0">
              <a:buNone/>
            </a:pP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IBM [3],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IBM [4].</a:t>
            </a:r>
          </a:p>
          <a:p>
            <a:pPr marL="0" indent="0">
              <a:buNone/>
            </a:pP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99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8C35-4FF3-45EB-8427-81D9D4F8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International Workshop on Spoken Language Translation 2015 (IWSLT 2015):</a:t>
            </a:r>
          </a:p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(train),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(test – 2012, 2013).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</a:t>
            </a:r>
            <a:r>
              <a:rPr lang="en-US" dirty="0" err="1"/>
              <a:t>Hơn</a:t>
            </a:r>
            <a:r>
              <a:rPr lang="en-US" dirty="0"/>
              <a:t> 133 </a:t>
            </a:r>
            <a:r>
              <a:rPr lang="en-US" dirty="0" err="1"/>
              <a:t>ngàn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: </a:t>
            </a:r>
            <a:r>
              <a:rPr lang="en-US" dirty="0" err="1"/>
              <a:t>Hơn</a:t>
            </a:r>
            <a:r>
              <a:rPr lang="en-US" dirty="0"/>
              <a:t> 1200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song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-Anh.</a:t>
            </a:r>
          </a:p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70095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2757-805D-4B18-876E-0DCDD3A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138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2E11-15F0-4931-A6B0-CA35C4E5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779-9280-4E9A-A937-F1EDCA87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EB45-72E0-46D4-A0B7-FDA3B9DA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2E61-BFA0-4DDB-B86B-D6F6663F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BC8-27D9-453F-9B85-8FF51EC9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1698-2C86-405D-A751-6CE88596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 hangingPunct="0"/>
            <a:r>
              <a:rPr lang="en-US" dirty="0" err="1">
                <a:latin typeface="Calibri (Body)"/>
              </a:rPr>
              <a:t>Namit</a:t>
            </a:r>
            <a:r>
              <a:rPr lang="en-US" dirty="0">
                <a:latin typeface="Calibri (Body)"/>
              </a:rPr>
              <a:t> Bhatia, 1992, The Oxford Companion to the English Language, </a:t>
            </a:r>
            <a:r>
              <a:rPr lang="en-US" dirty="0" err="1">
                <a:latin typeface="Calibri (Body)"/>
              </a:rPr>
              <a:t>trang</a:t>
            </a:r>
            <a:r>
              <a:rPr lang="en-US" dirty="0">
                <a:latin typeface="Calibri (Body)"/>
              </a:rPr>
              <a:t> (pp.) 1051 – 1054. [1]</a:t>
            </a:r>
          </a:p>
          <a:p>
            <a:pPr lvl="0" algn="just" hangingPunct="0"/>
            <a:r>
              <a:rPr lang="vi-VN" dirty="0">
                <a:latin typeface="Calibri (Body)"/>
              </a:rPr>
              <a:t>Peter F. Brown, John Cocke, Stephen A. Della Pietra, Vincent J. Della Pietra, Fredrick Jelinek, John D. Lafferty, Robert L. Mercer</a:t>
            </a:r>
            <a:r>
              <a:rPr lang="en-US" dirty="0">
                <a:latin typeface="Calibri (Body)"/>
              </a:rPr>
              <a:t>,</a:t>
            </a:r>
            <a:r>
              <a:rPr lang="vi-VN" dirty="0">
                <a:latin typeface="Calibri (Body)"/>
              </a:rPr>
              <a:t> Paul S. Roossin</a:t>
            </a:r>
            <a:r>
              <a:rPr lang="en-US" dirty="0">
                <a:latin typeface="Calibri (Body)"/>
              </a:rPr>
              <a:t>, 1990, A STATISTICAL APPROACH TO MACHINE TRANSLATION. [2]</a:t>
            </a:r>
          </a:p>
          <a:p>
            <a:pPr lvl="0" algn="just" hangingPunct="0"/>
            <a:r>
              <a:rPr lang="vi-VN" dirty="0">
                <a:latin typeface="Calibri (Body)"/>
              </a:rPr>
              <a:t>Peter F. Brown</a:t>
            </a:r>
            <a:r>
              <a:rPr lang="en-US" dirty="0">
                <a:latin typeface="Calibri (Body)"/>
              </a:rPr>
              <a:t>, </a:t>
            </a:r>
            <a:r>
              <a:rPr lang="vi-VN" dirty="0">
                <a:latin typeface="Calibri (Body)"/>
              </a:rPr>
              <a:t>Vincent J. Della Pietra</a:t>
            </a:r>
            <a:r>
              <a:rPr lang="en-US" dirty="0">
                <a:latin typeface="Calibri (Body)"/>
              </a:rPr>
              <a:t>, </a:t>
            </a:r>
            <a:r>
              <a:rPr lang="vi-VN" dirty="0">
                <a:latin typeface="Calibri (Body)"/>
              </a:rPr>
              <a:t>Stephen A. Della Pietra</a:t>
            </a:r>
            <a:r>
              <a:rPr lang="en-US" dirty="0">
                <a:latin typeface="Calibri (Body)"/>
              </a:rPr>
              <a:t>, Robert L. Mercer, 1993, The Mathematics of Statistical Machine Translation: Parameter Estimation. [3]</a:t>
            </a:r>
          </a:p>
          <a:p>
            <a:pPr algn="just"/>
            <a:r>
              <a:rPr lang="en-US" dirty="0">
                <a:latin typeface="Calibri (Body)"/>
              </a:rPr>
              <a:t>Chris Dyer, Victor </a:t>
            </a:r>
            <a:r>
              <a:rPr lang="en-US" dirty="0" err="1">
                <a:latin typeface="Calibri (Body)"/>
              </a:rPr>
              <a:t>Chahuneau</a:t>
            </a:r>
            <a:r>
              <a:rPr lang="en-US" dirty="0">
                <a:latin typeface="Calibri (Body)"/>
              </a:rPr>
              <a:t>, Noah A. Smith, 2013, A Simple, Fast, and Effective Reparameterization of IBM Model 2. [4]</a:t>
            </a:r>
          </a:p>
        </p:txBody>
      </p:sp>
    </p:spTree>
    <p:extLst>
      <p:ext uri="{BB962C8B-B14F-4D97-AF65-F5344CB8AC3E}">
        <p14:creationId xmlns:p14="http://schemas.microsoft.com/office/powerpoint/2010/main" val="58695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hangingPunct="0"/>
            <a:r>
              <a:rPr lang="en-US" dirty="0">
                <a:latin typeface="Calibri (Body)"/>
              </a:rPr>
              <a:t>James D. Miller , Rui Miguel Forte, 2017, Mastering Predictive Analytics with R - Second Edition. [5]</a:t>
            </a:r>
          </a:p>
          <a:p>
            <a:pPr lvl="0" algn="just" hangingPunct="0"/>
            <a:r>
              <a:rPr lang="en-US" dirty="0">
                <a:latin typeface="Calibri (Body)"/>
              </a:rPr>
              <a:t>Nikolay </a:t>
            </a:r>
            <a:r>
              <a:rPr lang="en-US" dirty="0" err="1">
                <a:latin typeface="Calibri (Body)"/>
              </a:rPr>
              <a:t>Kyurkchiev</a:t>
            </a:r>
            <a:r>
              <a:rPr lang="en-US" dirty="0">
                <a:latin typeface="Calibri (Body)"/>
              </a:rPr>
              <a:t>, Svetoslav Markov, 2015, SIGMOID FUNCTIONS: SOME APPROXIMATION, AND MODELLING ASPECTS. [6]</a:t>
            </a:r>
          </a:p>
          <a:p>
            <a:pPr algn="just"/>
            <a:r>
              <a:rPr lang="en-US" dirty="0">
                <a:latin typeface="Calibri (Body)"/>
              </a:rPr>
              <a:t>Cho, K., Van </a:t>
            </a:r>
            <a:r>
              <a:rPr lang="en-US" dirty="0" err="1">
                <a:latin typeface="Calibri (Body)"/>
              </a:rPr>
              <a:t>Merriënboer</a:t>
            </a:r>
            <a:r>
              <a:rPr lang="en-US" dirty="0">
                <a:latin typeface="Calibri (Body)"/>
              </a:rPr>
              <a:t>, B., </a:t>
            </a:r>
            <a:r>
              <a:rPr lang="en-US" dirty="0" err="1">
                <a:latin typeface="Calibri (Body)"/>
              </a:rPr>
              <a:t>Bahdanau</a:t>
            </a:r>
            <a:r>
              <a:rPr lang="en-US" dirty="0">
                <a:latin typeface="Calibri (Body)"/>
              </a:rPr>
              <a:t>, D., &amp; </a:t>
            </a:r>
            <a:r>
              <a:rPr lang="en-US" dirty="0" err="1">
                <a:latin typeface="Calibri (Body)"/>
              </a:rPr>
              <a:t>Bengio</a:t>
            </a:r>
            <a:r>
              <a:rPr lang="en-US" dirty="0">
                <a:latin typeface="Calibri (Body)"/>
              </a:rPr>
              <a:t>, Y, 2014, On the properties of neural machine translation: Encoder-decoder approaches. </a:t>
            </a:r>
            <a:r>
              <a:rPr lang="en-US" dirty="0" err="1">
                <a:latin typeface="Calibri (Body)"/>
              </a:rPr>
              <a:t>arXiv</a:t>
            </a:r>
            <a:r>
              <a:rPr lang="en-US" dirty="0">
                <a:latin typeface="Calibri (Body)"/>
              </a:rPr>
              <a:t> preprint arXiv:1409.1259. [7]</a:t>
            </a:r>
          </a:p>
        </p:txBody>
      </p:sp>
    </p:spTree>
    <p:extLst>
      <p:ext uri="{BB962C8B-B14F-4D97-AF65-F5344CB8AC3E}">
        <p14:creationId xmlns:p14="http://schemas.microsoft.com/office/powerpoint/2010/main" val="15750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312"/>
            <a:ext cx="10515600" cy="1325563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6875"/>
            <a:ext cx="10515600" cy="3904056"/>
          </a:xfrm>
        </p:spPr>
        <p:txBody>
          <a:bodyPr>
            <a:noAutofit/>
          </a:bodyPr>
          <a:lstStyle/>
          <a:p>
            <a:pPr algn="just" hangingPunct="0"/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Dzmitry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Bahdanau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KyungHyun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Cho,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Yoshua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Bengio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2015, NEURAL MACHINE TRANSLATION BY JOINTLY LEARNING TO ALIGN AND TRANSLATE. [8]</a:t>
            </a:r>
          </a:p>
          <a:p>
            <a:pPr algn="just" hangingPunct="0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Ashish Vaswani, Noam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Shazeer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Niki Parmar, Jakob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Uszkoreit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Llion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Jones, Aidan N. Gomez,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Łukasz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Kaiser,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Illia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Polosukhin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2017, Attention Is All You Need. [9]</a:t>
            </a:r>
          </a:p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Sarthak Garg, Stephan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Peitz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Udhyakumar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Nallasamy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Matthias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Paulik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2019, Jointly Learning to Align and Translate with Transformer Models. [10]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05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7ABD-E669-492A-942E-D846EB67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8734-F7B0-4F5D-8E13-E6EA2AAA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43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2B6-4278-49E9-86FA-40EDA71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9D82-9003-4FB4-B2F9-76E9290D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nơ-ron</a:t>
            </a:r>
            <a:r>
              <a:rPr lang="en-US" dirty="0"/>
              <a:t> (neural) </a:t>
            </a:r>
            <a:r>
              <a:rPr lang="en-US" dirty="0" err="1"/>
              <a:t>Việt</a:t>
            </a:r>
            <a:r>
              <a:rPr lang="en-US" dirty="0"/>
              <a:t>-Anh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gióng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3534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42B6-4278-49E9-86FA-40EDA71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9D82-9003-4FB4-B2F9-76E9290D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4.0.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2. </a:t>
            </a:r>
            <a:r>
              <a:rPr lang="en-US" dirty="0" err="1"/>
              <a:t>và</a:t>
            </a:r>
            <a:r>
              <a:rPr lang="en-US" dirty="0"/>
              <a:t> 3.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- Anh</a:t>
            </a:r>
          </a:p>
        </p:txBody>
      </p:sp>
    </p:spTree>
    <p:extLst>
      <p:ext uri="{BB962C8B-B14F-4D97-AF65-F5344CB8AC3E}">
        <p14:creationId xmlns:p14="http://schemas.microsoft.com/office/powerpoint/2010/main" val="25133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9C89-698B-4E93-8775-ECF04503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BADA-C788-41E5-91FA-721EC6D3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7"/>
            <a:ext cx="10515600" cy="102663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: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neural</a:t>
            </a:r>
          </a:p>
          <a:p>
            <a:pPr marL="0" indent="0">
              <a:buNone/>
            </a:pPr>
            <a:r>
              <a:rPr lang="en-US" dirty="0" err="1"/>
              <a:t>Việt</a:t>
            </a:r>
            <a:r>
              <a:rPr lang="en-US" dirty="0"/>
              <a:t> Anh.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BF2-BE65-4347-867A-6A565F3D0010}"/>
              </a:ext>
            </a:extLst>
          </p:cNvPr>
          <p:cNvSpPr txBox="1"/>
          <p:nvPr/>
        </p:nvSpPr>
        <p:spPr>
          <a:xfrm>
            <a:off x="838200" y="3076663"/>
            <a:ext cx="103191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Ý </a:t>
            </a:r>
            <a:r>
              <a:rPr lang="en-US" sz="2800" dirty="0" err="1"/>
              <a:t>nghĩa</a:t>
            </a:r>
            <a:r>
              <a:rPr lang="en-US" sz="2800" dirty="0"/>
              <a:t> khoa </a:t>
            </a:r>
            <a:r>
              <a:rPr lang="en-US" sz="2800" dirty="0" err="1"/>
              <a:t>học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góp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Việt</a:t>
            </a:r>
            <a:r>
              <a:rPr lang="en-US" sz="2800" dirty="0"/>
              <a:t> – Anh.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Ý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tiễn</a:t>
            </a:r>
            <a:r>
              <a:rPr lang="en-US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,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56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8410-8CDC-4BE4-8556-A2A860A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75AE-BDB9-4844-9BB2-FF167CD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Ashish Vaswani, Noam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Shazeer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Niki Parmar, Jakob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Uszkoreit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Llion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Jones, Aidan N. Gomez,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Łukasz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Kaiser,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Illia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Polosukhin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2017, Attention Is All You Need. [9]</a:t>
            </a:r>
          </a:p>
          <a:p>
            <a:pPr algn="just"/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Sarthak Garg, Stephan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Peitz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Udhyakumar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Nallasamy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Matthias </a:t>
            </a:r>
            <a:r>
              <a:rPr lang="en-US" dirty="0" err="1">
                <a:effectLst/>
                <a:latin typeface="Calibri (Body)"/>
                <a:ea typeface="Times New Roman" panose="02020603050405020304" pitchFamily="18" charset="0"/>
              </a:rPr>
              <a:t>Paulik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, 2019, Jointly Learning to Align and Translate with Transformer Models. [10]</a:t>
            </a:r>
          </a:p>
          <a:p>
            <a:pPr algn="just"/>
            <a:r>
              <a:rPr lang="en-US" dirty="0"/>
              <a:t>Kai Song, </a:t>
            </a:r>
            <a:r>
              <a:rPr lang="en-US" dirty="0" err="1"/>
              <a:t>Kun</a:t>
            </a:r>
            <a:r>
              <a:rPr lang="en-US" dirty="0"/>
              <a:t> Wang, Heng Yu, Yue Zhang, </a:t>
            </a:r>
            <a:r>
              <a:rPr lang="en-US" dirty="0" err="1"/>
              <a:t>Zhongqiang</a:t>
            </a:r>
            <a:r>
              <a:rPr lang="en-US" dirty="0"/>
              <a:t> Huang, </a:t>
            </a:r>
            <a:r>
              <a:rPr lang="en-US" dirty="0" err="1"/>
              <a:t>Weihua</a:t>
            </a:r>
            <a:r>
              <a:rPr lang="en-US" dirty="0"/>
              <a:t> Luo, </a:t>
            </a:r>
            <a:r>
              <a:rPr lang="en-US" dirty="0" err="1"/>
              <a:t>Xiangyu</a:t>
            </a:r>
            <a:r>
              <a:rPr lang="en-US" dirty="0"/>
              <a:t> Duan, Min Zhang, 2020, Alignment-Enhanced Transformer for Constraining NMT with Pre-Specified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284107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1071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Office Theme</vt:lpstr>
      <vt:lpstr>Cải thiện dịch máy nơ-ron  Việt – Anh bằng  gióng hàng từ hướng dẫn</vt:lpstr>
      <vt:lpstr>Tài liệu tham khảo</vt:lpstr>
      <vt:lpstr>Tài liệu tham khảo</vt:lpstr>
      <vt:lpstr>Tài liệu tham khảo</vt:lpstr>
      <vt:lpstr>Mục lục</vt:lpstr>
      <vt:lpstr>1. Tính cấp thiết của đề tài</vt:lpstr>
      <vt:lpstr>1. Tính cấp thiết của đề tài</vt:lpstr>
      <vt:lpstr>2. Mục tiêu nghiên cứu</vt:lpstr>
      <vt:lpstr>3. Tổng quan nghiên cứu</vt:lpstr>
      <vt:lpstr>4. Phương pháp nghiên cứu</vt:lpstr>
      <vt:lpstr>5. Phạm vi nghiên cứu</vt:lpstr>
      <vt:lpstr>6. Đối tượng nghiên cứu</vt:lpstr>
      <vt:lpstr>6.1 Đối tượng nghiên cứu (Dữ liệu)</vt:lpstr>
      <vt:lpstr>6.2 Đối tượng nghiên cứu (Kĩ thuật gióng hàng từ)</vt:lpstr>
      <vt:lpstr>7. Các kết quả ban đầu</vt:lpstr>
      <vt:lpstr>8. Bố cục của luận văn</vt:lpstr>
      <vt:lpstr>9. Kế hoạch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Lam Nguyen Duy Han</cp:lastModifiedBy>
  <cp:revision>33</cp:revision>
  <dcterms:created xsi:type="dcterms:W3CDTF">2021-04-07T15:45:35Z</dcterms:created>
  <dcterms:modified xsi:type="dcterms:W3CDTF">2021-04-09T11:33:04Z</dcterms:modified>
</cp:coreProperties>
</file>