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66" r:id="rId16"/>
    <p:sldId id="273" r:id="rId17"/>
    <p:sldId id="274" r:id="rId18"/>
    <p:sldId id="291" r:id="rId19"/>
    <p:sldId id="275" r:id="rId20"/>
    <p:sldId id="290" r:id="rId21"/>
    <p:sldId id="276" r:id="rId22"/>
    <p:sldId id="277" r:id="rId23"/>
    <p:sldId id="278" r:id="rId24"/>
    <p:sldId id="289" r:id="rId25"/>
    <p:sldId id="282" r:id="rId26"/>
    <p:sldId id="281" r:id="rId27"/>
    <p:sldId id="283" r:id="rId28"/>
    <p:sldId id="284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9A"/>
    <a:srgbClr val="99FFCC"/>
    <a:srgbClr val="66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0A47-90C0-4738-9573-11235CA5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C1B07-AD37-498E-B976-DE6FA6BC5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7395C-8F97-4EBA-8882-EBA2B4D7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F53EF-EC63-4450-BE1B-6558BE05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3C54-7EC5-4829-AB10-C4D1565D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95B5-6DFE-49BB-AF93-6B30F73F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B8554-CD15-4737-9FE7-D15986B8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3B2A-5B9B-4453-85BE-CCC0033E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3919-EC9A-43DD-B5B6-6B0357E5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DE9F-DBC2-4760-AB11-B16B7B13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A94099-8A89-41A8-9955-F858AE2B5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26F0F-E49E-45DC-9A87-4E33E12F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4CC8-28D3-4CE2-B0BA-D278D3E5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5A8D-53C1-4B8D-A121-7455CFE6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CD20-1E76-425D-B2CB-37330E65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CF42-4A7A-4465-B3CB-E9F9F532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8949-D32D-4F8E-99D2-628D67C8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28F9-734F-4B1E-BCB2-FC8F7D96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48B3-CE35-44BA-B153-4549ACAA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5E43-CFF3-478A-A189-EBA90766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7BF2-914E-46C9-AF37-3A404D73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EDC4A-10CA-4B15-A548-9B8A022FA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86A2-8885-4ADE-9FC2-4FC47E0D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4883-B809-4F5D-B73B-654E53C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49A4-DBCD-419E-8383-E7FE17FE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7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2790-EF3A-4343-8698-A7537FF9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952C-809E-49BC-BF9D-0FB8DEE2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03EA3-0E40-4D4F-8F04-29A9F505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B513B-28E1-4568-8789-79F32BC0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1368-F88A-4120-8159-9D18C6AA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D878-FA84-4953-81D3-8967CA6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23C4-E2CB-4770-B438-944DC590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D98CB-4494-483B-B746-BD53399B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95BF-F9BB-46D6-B168-0F47F3BB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3ED58-6181-4B9E-AC07-781B0F7C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8CB9E-744F-4BF7-818C-DB463CD6A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BCD9E-A9D7-43C1-BE36-A17E796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5CBD1-8CD5-43BE-9C84-FE5DA657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BD200-C4B4-4DF4-8A12-8646C7A1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B496-443D-40E0-88B6-B83673B5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D217E-92FF-4F4C-9E51-4A2125FE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A5BCF-BDD7-48B0-B69C-B7200DD6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BBA1-9455-4497-8ACC-34E45A05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7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8A75D-BDC5-4A89-A6C8-93DC9504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BAA2F-957A-4EE7-A32C-9D88E6BA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AC85C-CC89-4E96-B044-321F41AD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225F-F5EF-4E15-8D09-1FE985B3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149F9-CBAA-431E-8064-AE5798CA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E967-2310-43B1-8B8E-CF49FD4C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9533C-9957-4B40-9B35-6D25E5E3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A901-71AB-463B-9BE3-BAB93EA7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F61D-D693-432F-B6F7-2E8396A7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2730-D8BD-49EA-8100-E783B1FA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43492-8F6F-4752-A38F-93175A294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4C6D-CB92-43C3-9B93-194C848B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7599F-602E-4976-B59D-E3F17A99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5F353-10EC-41A2-B60A-86493116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EB45-A5A2-4D4D-92E6-D538D1AA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C4A1-E122-4DE6-A733-4482E83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E0C7-4376-43CF-9E97-D14A91E0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D573-F2E0-45E3-8A2D-F51661BFC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4FA8-2A7D-4508-83C4-46983E01022A}" type="datetimeFigureOut">
              <a:rPr lang="en-US" smtClean="0"/>
              <a:t>5/30/2020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5DB3-307E-44E0-BB85-B7EEB4CA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FCFF-81E9-451A-8E6E-DBB953C4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2E8F-BD15-4D02-8DF1-40CA2692C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3F8F-5937-4BA3-9667-72F3C9423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Shrinkage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30AE4-F376-4116-A5E5-360EA0614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2274"/>
            <a:ext cx="9144000" cy="895525"/>
          </a:xfrm>
        </p:spPr>
        <p:txBody>
          <a:bodyPr/>
          <a:lstStyle/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(MSHV: 196005004)</a:t>
            </a:r>
          </a:p>
          <a:p>
            <a:pPr algn="r"/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Lê Anh C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8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.1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tuyến</a:t>
            </a:r>
            <a:r>
              <a:rPr lang="en-US" smtClean="0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A298-1B5E-431C-8DF7-A4675CED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8029" cy="59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382486" y="2551566"/>
                <a:ext cx="3427028" cy="13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86" y="2551566"/>
                <a:ext cx="3427028" cy="13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Least Square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09628" y="1812416"/>
                <a:ext cx="7612084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12416"/>
                <a:ext cx="7612084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09628" y="3982303"/>
                <a:ext cx="417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82303"/>
                <a:ext cx="417511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33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ACD2337-0507-40BF-B21F-D38B9A8554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2.3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Hiệu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chỉnh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ACD2337-0507-40BF-B21F-D38B9A855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67604" y="2070933"/>
            <a:ext cx="4532768" cy="3423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1609268"/>
                <a:ext cx="417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09268"/>
                <a:ext cx="417511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2070933"/>
                <a:ext cx="3595471" cy="871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70933"/>
                <a:ext cx="3595471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8200" y="3322507"/>
                <a:ext cx="28239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22507"/>
                <a:ext cx="282397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38200" y="3992401"/>
                <a:ext cx="2939972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92401"/>
                <a:ext cx="2939972" cy="481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38200" y="4834311"/>
                <a:ext cx="4326377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4311"/>
                <a:ext cx="4326377" cy="4816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199" y="5524210"/>
            <a:ext cx="8255925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 được gọi là ma trận hình chiếu vuông góc (trực giao)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18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754" y="2748111"/>
            <a:ext cx="3902043" cy="1325563"/>
          </a:xfrm>
        </p:spPr>
        <p:txBody>
          <a:bodyPr/>
          <a:lstStyle/>
          <a:p>
            <a:pPr algn="ctr"/>
            <a:r>
              <a:rPr lang="en-US" smtClean="0"/>
              <a:t>Subset Selection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34154" y="1447040"/>
            <a:ext cx="10022187" cy="3837166"/>
            <a:chOff x="534154" y="641282"/>
            <a:chExt cx="10022187" cy="3837166"/>
          </a:xfrm>
        </p:grpSpPr>
        <p:sp>
          <p:nvSpPr>
            <p:cNvPr id="4" name="Rectangle 3"/>
            <p:cNvSpPr/>
            <p:nvPr/>
          </p:nvSpPr>
          <p:spPr>
            <a:xfrm>
              <a:off x="2679826" y="73333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Tạo các tổ </a:t>
              </a:r>
              <a:r>
                <a:rPr lang="en-US" sz="2800" err="1" smtClean="0">
                  <a:solidFill>
                    <a:schemeClr val="tx1"/>
                  </a:solidFill>
                </a:rPr>
                <a:t>hợp</a:t>
              </a:r>
              <a:r>
                <a:rPr lang="en-US" sz="2800" smtClean="0">
                  <a:solidFill>
                    <a:schemeClr val="tx1"/>
                  </a:solidFill>
                </a:rPr>
                <a:t> con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AE91FBA0-EF25-45A7-B67E-901348E98F04}"/>
                </a:ext>
              </a:extLst>
            </p:cNvPr>
            <p:cNvSpPr txBox="1">
              <a:spLocks/>
            </p:cNvSpPr>
            <p:nvPr/>
          </p:nvSpPr>
          <p:spPr>
            <a:xfrm>
              <a:off x="670368" y="641282"/>
              <a:ext cx="1873244" cy="4813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Dữ liệu gốc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34154" y="1122629"/>
              <a:ext cx="21456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679826" y="221659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Xây dựng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11" idx="0"/>
            </p:cNvCxnSpPr>
            <p:nvPr/>
          </p:nvCxnSpPr>
          <p:spPr>
            <a:xfrm>
              <a:off x="4255129" y="1511928"/>
              <a:ext cx="0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679826" y="3699851"/>
              <a:ext cx="3150606" cy="7785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Tính lỗi của từng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1" idx="2"/>
              <a:endCxn id="14" idx="0"/>
            </p:cNvCxnSpPr>
            <p:nvPr/>
          </p:nvCxnSpPr>
          <p:spPr>
            <a:xfrm>
              <a:off x="4255129" y="2995188"/>
              <a:ext cx="0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7405735" y="733331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Chọn tập con có lỗi thấp nhất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4" idx="3"/>
              <a:endCxn id="17" idx="1"/>
            </p:cNvCxnSpPr>
            <p:nvPr/>
          </p:nvCxnSpPr>
          <p:spPr>
            <a:xfrm flipV="1">
              <a:off x="5830432" y="1122630"/>
              <a:ext cx="1575303" cy="296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405734" y="2216591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Xây dựng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7" idx="2"/>
              <a:endCxn id="20" idx="0"/>
            </p:cNvCxnSpPr>
            <p:nvPr/>
          </p:nvCxnSpPr>
          <p:spPr>
            <a:xfrm flipH="1">
              <a:off x="8981037" y="1511928"/>
              <a:ext cx="1" cy="70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405734" y="3699850"/>
              <a:ext cx="3150606" cy="7785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</a:rPr>
                <a:t>Tính lỗi của mô hình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0" idx="2"/>
            </p:cNvCxnSpPr>
            <p:nvPr/>
          </p:nvCxnSpPr>
          <p:spPr>
            <a:xfrm>
              <a:off x="8981037" y="2995188"/>
              <a:ext cx="0" cy="7046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72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150" y="2748111"/>
            <a:ext cx="4553894" cy="1325563"/>
          </a:xfrm>
        </p:spPr>
        <p:txBody>
          <a:bodyPr/>
          <a:lstStyle/>
          <a:p>
            <a:pPr algn="ctr"/>
            <a:r>
              <a:rPr lang="en-US" smtClean="0"/>
              <a:t>Shrinkage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3.1a Ridge regression thuần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09628" y="1803363"/>
                <a:ext cx="7054432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03363"/>
                <a:ext cx="7054432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9628" y="3953610"/>
                <a:ext cx="5834098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53610"/>
                <a:ext cx="5834098" cy="499367"/>
              </a:xfrm>
              <a:prstGeom prst="rect">
                <a:avLst/>
              </a:prstGeom>
              <a:blipFill>
                <a:blip r:embed="rId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5248879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10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3.1b Singular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(SVD)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35537" y="2171550"/>
                <a:ext cx="4320926" cy="632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37" y="2171550"/>
                <a:ext cx="4320926" cy="632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85405"/>
                <a:ext cx="10515600" cy="33507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Trong </a:t>
                </a:r>
                <a:r>
                  <a:rPr lang="en-US" err="1"/>
                  <a:t>đó</a:t>
                </a:r>
                <a:r>
                  <a:rPr lang="en-US"/>
                  <a:t>:</a:t>
                </a:r>
              </a:p>
              <a:p>
                <a:pPr lvl="0"/>
                <a:r>
                  <a:rPr lang="en-US"/>
                  <a:t>U và V là 2 ma trận trực giao (orthogonal matrix</a:t>
                </a:r>
                <a:r>
                  <a:rPr lang="en-US" smtClean="0"/>
                  <a:t>).</a:t>
                </a:r>
              </a:p>
              <a:p>
                <a:pPr lvl="0"/>
                <a:r>
                  <a:rPr lang="en-US" smtClean="0"/>
                  <a:t>U là hình chiếu (phủ) cho không gian cột của X</a:t>
                </a:r>
              </a:p>
              <a:p>
                <a:pPr lvl="0"/>
                <a:r>
                  <a:rPr lang="en-US" smtClean="0"/>
                  <a:t>V là hình chiếu (phủ) cho không gian hang của X</a:t>
                </a:r>
                <a:endParaRPr lang="en-US"/>
              </a:p>
              <a:p>
                <a:r>
                  <a:rPr lang="en-US"/>
                  <a:t>D là ma trận đường </a:t>
                </a:r>
                <a:r>
                  <a:rPr lang="en-US" smtClean="0"/>
                  <a:t>chéo.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/>
                  <a:t> được gọi là các giá trị dị biến của X. </a:t>
                </a:r>
                <a:endParaRPr lang="en-US" smtClean="0"/>
              </a:p>
              <a:p>
                <a:r>
                  <a:rPr lang="en-US" smtClean="0"/>
                  <a:t>Nếu </a:t>
                </a:r>
                <a:r>
                  <a:rPr lang="en-US"/>
                  <a:t>có một giá trị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/>
                  <a:t> trong D, thì X sẽ được coi là dị biến (singular).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5405"/>
                <a:ext cx="10515600" cy="3350785"/>
              </a:xfrm>
              <a:prstGeom prst="rect">
                <a:avLst/>
              </a:prstGeom>
              <a:blipFill>
                <a:blip r:embed="rId3"/>
                <a:stretch>
                  <a:fillRect l="-1043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491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3.1b Singular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(SVD)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935536" y="1352161"/>
                <a:ext cx="4320926" cy="632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320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36" y="1352161"/>
                <a:ext cx="4320926" cy="632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16736" y="3385158"/>
            <a:ext cx="5324475" cy="1790701"/>
            <a:chOff x="3433762" y="3285405"/>
            <a:chExt cx="5324475" cy="179070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3762" y="3285406"/>
              <a:ext cx="5324475" cy="17907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164677" y="3285406"/>
              <a:ext cx="665018" cy="49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552299" y="3285405"/>
              <a:ext cx="665018" cy="49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U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17317" y="3285405"/>
              <a:ext cx="624058" cy="49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17972" y="3285405"/>
              <a:ext cx="665018" cy="4904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V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41211" y="2382828"/>
            <a:ext cx="6284421" cy="3506045"/>
            <a:chOff x="5541211" y="2382828"/>
            <a:chExt cx="6284421" cy="3506045"/>
          </a:xfrm>
        </p:grpSpPr>
        <p:grpSp>
          <p:nvGrpSpPr>
            <p:cNvPr id="16" name="Group 15"/>
            <p:cNvGrpSpPr/>
            <p:nvPr/>
          </p:nvGrpSpPr>
          <p:grpSpPr>
            <a:xfrm>
              <a:off x="5541211" y="2382828"/>
              <a:ext cx="6284421" cy="3506045"/>
              <a:chOff x="5541211" y="2382828"/>
              <a:chExt cx="6284421" cy="350604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541211" y="2382828"/>
                <a:ext cx="6284421" cy="3506045"/>
                <a:chOff x="5541211" y="2382828"/>
                <a:chExt cx="6284421" cy="350604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1211" y="2382828"/>
                  <a:ext cx="6284421" cy="3506045"/>
                </a:xfrm>
                <a:prstGeom prst="rect">
                  <a:avLst/>
                </a:prstGeom>
              </p:spPr>
            </p:pic>
            <p:sp>
              <p:nvSpPr>
                <p:cNvPr id="13" name="Rectangle 12"/>
                <p:cNvSpPr/>
                <p:nvPr/>
              </p:nvSpPr>
              <p:spPr>
                <a:xfrm>
                  <a:off x="9362298" y="2502131"/>
                  <a:ext cx="288778" cy="4119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>
                      <a:solidFill>
                        <a:schemeClr val="tx1"/>
                      </a:solidFill>
                    </a:rPr>
                    <a:t>D</a:t>
                  </a:r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9403861" y="5339541"/>
                <a:ext cx="205651" cy="411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tx1"/>
                    </a:solidFill>
                  </a:rPr>
                  <a:t>D</a:t>
                </a:r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005944" y="2502131"/>
              <a:ext cx="203663" cy="490451"/>
            </a:xfrm>
            <a:prstGeom prst="rect">
              <a:avLst/>
            </a:prstGeom>
            <a:solidFill>
              <a:srgbClr val="9AF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60402" y="4889068"/>
              <a:ext cx="203663" cy="490451"/>
            </a:xfrm>
            <a:prstGeom prst="rect">
              <a:avLst/>
            </a:prstGeom>
            <a:solidFill>
              <a:srgbClr val="9AFF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X</a:t>
              </a: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30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3.1c SVD trong Ridge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99180" y="1822940"/>
                <a:ext cx="2993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80" y="1822940"/>
                <a:ext cx="29936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19400" y="2416857"/>
                <a:ext cx="2583208" cy="509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0" y="2416857"/>
                <a:ext cx="2583208" cy="509627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67399" y="3058736"/>
                <a:ext cx="40872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99" y="3058736"/>
                <a:ext cx="40872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066" y="3652653"/>
                <a:ext cx="6316754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mtClean="0"/>
                  <a:t>:</a:t>
                </a:r>
                <a:r>
                  <a:rPr lang="en-US"/>
                  <a:t> </a:t>
                </a:r>
                <a:r>
                  <a:rPr lang="en-US" smtClean="0"/>
                  <a:t>eigen </a:t>
                </a:r>
                <a:r>
                  <a:rPr lang="en-US"/>
                  <a:t>decomposition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66" y="3652653"/>
                <a:ext cx="6316754" cy="550755"/>
              </a:xfrm>
              <a:prstGeom prst="rect">
                <a:avLst/>
              </a:prstGeom>
              <a:blipFill>
                <a:blip r:embed="rId5"/>
                <a:stretch>
                  <a:fillRect t="-16484" b="-1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065" y="4203408"/>
                <a:ext cx="10514882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mtClean="0"/>
                  <a:t>Eigen-vector (vector riêng)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trong </a:t>
                </a:r>
                <a:r>
                  <a:rPr lang="en-US" smtClean="0"/>
                  <a:t>V </a:t>
                </a:r>
                <a:r>
                  <a:rPr lang="en-US"/>
                  <a:t>được gọi </a:t>
                </a:r>
                <a:r>
                  <a:rPr lang="en-US" smtClean="0"/>
                  <a:t>là </a:t>
                </a:r>
                <a:r>
                  <a:rPr lang="en-US"/>
                  <a:t>principal component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065" y="4203408"/>
                <a:ext cx="10514882" cy="550755"/>
              </a:xfrm>
              <a:prstGeom prst="rect">
                <a:avLst/>
              </a:prstGeom>
              <a:blipFill>
                <a:blip r:embed="rId6"/>
                <a:stretch>
                  <a:fillRect l="-870" t="-15556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D6DC3-B069-4E46-90AE-BC02FC4B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B333D-9B08-4BC4-BA2F-2FDEEB24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Trevor Hastie, Robert </a:t>
            </a:r>
            <a:r>
              <a:rPr lang="en-US" err="1"/>
              <a:t>Tibshirani</a:t>
            </a:r>
            <a:r>
              <a:rPr lang="en-US"/>
              <a:t>, Jerome Friedman, 2008, The Elements of Statistical Learning: Data Mining, Inference, and Prediction (Second Edition).</a:t>
            </a:r>
          </a:p>
        </p:txBody>
      </p:sp>
    </p:spTree>
    <p:extLst>
      <p:ext uri="{BB962C8B-B14F-4D97-AF65-F5344CB8AC3E}">
        <p14:creationId xmlns:p14="http://schemas.microsoft.com/office/powerpoint/2010/main" val="3380814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3.1c SVD trong Ridge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5317241" cy="5507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có phương sai lớn nhất</a:t>
                </a:r>
                <a:endParaRPr lang="en-US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7CE4C3F-89E8-4BF2-9B22-E538FA5E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317241" cy="550755"/>
              </a:xfrm>
              <a:prstGeom prst="rect">
                <a:avLst/>
              </a:prstGeom>
              <a:blipFill>
                <a:blip r:embed="rId2"/>
                <a:stretch>
                  <a:fillRect t="-17582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41" y="1690688"/>
            <a:ext cx="4505325" cy="4476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23774" y="2357568"/>
                <a:ext cx="2346091" cy="960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74" y="2357568"/>
                <a:ext cx="2346091" cy="96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6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 trong Ridge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707525" y="2132309"/>
                <a:ext cx="4776949" cy="546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25" y="2132309"/>
                <a:ext cx="4776949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047999" y="3120490"/>
                <a:ext cx="6096000" cy="22014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3120490"/>
                <a:ext cx="6096000" cy="2201436"/>
              </a:xfrm>
              <a:prstGeom prst="rect">
                <a:avLst/>
              </a:prstGeom>
              <a:blipFill>
                <a:blip r:embed="rId3"/>
                <a:stretch>
                  <a:fillRect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91FBA0-EF25-45A7-B67E-901348E98F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7525" y="5316073"/>
                <a:ext cx="3685667" cy="8949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nên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E91FBA0-EF25-45A7-B67E-901348E98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525" y="5316073"/>
                <a:ext cx="3685667" cy="894948"/>
              </a:xfrm>
              <a:prstGeom prst="rect">
                <a:avLst/>
              </a:prstGeom>
              <a:blipFill>
                <a:blip r:embed="rId4"/>
                <a:stretch>
                  <a:fillRect l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75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Lasso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476538" y="2294181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3962621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ạng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09628" y="1803363"/>
                <a:ext cx="7143558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1803363"/>
                <a:ext cx="7143558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009628" y="3953610"/>
                <a:ext cx="54775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628" y="3953610"/>
                <a:ext cx="547752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1476538" y="5248879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Hiệu chỉnh: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80" y="5239870"/>
                <a:ext cx="3818931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4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Elastic net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32049" y="2274144"/>
                <a:ext cx="10127901" cy="1354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𝐸𝑁𝑒𝑡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49" y="2274144"/>
                <a:ext cx="10127901" cy="135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17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Least Angle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1931757"/>
            <a:ext cx="697750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Xác định các hệ số có ảnh hưởng nhất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2654173"/>
            <a:ext cx="697750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Hiệu chỉnh hệ số này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1809047" y="3376589"/>
            <a:ext cx="8257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Tiếp tục với các hệ số còn lại (quay về bước 1)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6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Principle Component Regression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9" y="2478338"/>
            <a:ext cx="2667000" cy="942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36" y="3421313"/>
            <a:ext cx="2447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28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1628"/>
            <a:ext cx="10515600" cy="1325563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Partial Least Squares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219200"/>
            <a:ext cx="85248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53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159" y="2739057"/>
            <a:ext cx="2924271" cy="1325563"/>
          </a:xfrm>
        </p:spPr>
        <p:txBody>
          <a:bodyPr/>
          <a:lstStyle/>
          <a:p>
            <a:pPr algn="ctr"/>
            <a:r>
              <a:rPr lang="en-US" smtClean="0"/>
              <a:t>Áp 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09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37" y="1690688"/>
            <a:ext cx="7543800" cy="47529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3186820"/>
            <a:ext cx="2452666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 đối tượng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1883777"/>
            <a:ext cx="3109111" cy="130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về xét nghiệm chuẩn đoán ung thư tuyến tiền liệt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3668167"/>
            <a:ext cx="2671458" cy="86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chỉ số (chiều) xét nghiệm cơ bản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838200" y="4532673"/>
            <a:ext cx="2900881" cy="117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dự đoán chỉ số ung thư lpsa ở đầu ra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2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992706"/>
            <a:ext cx="7791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67" y="2766218"/>
            <a:ext cx="7341066" cy="1325563"/>
          </a:xfrm>
        </p:spPr>
        <p:txBody>
          <a:bodyPr/>
          <a:lstStyle/>
          <a:p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thuyết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5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.1 Dữ liệu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81623" y="1801640"/>
            <a:ext cx="5228753" cy="404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07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4.2.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4.8. Mô phỏng các phương pháp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0711-C38B-4351-88CE-51F4F9D9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1.1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A298-1B5E-431C-8DF7-A4675CED3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8417" cy="481347"/>
          </a:xfrm>
        </p:spPr>
        <p:txBody>
          <a:bodyPr/>
          <a:lstStyle/>
          <a:p>
            <a:pPr marL="0" indent="0"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tuyến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cơ</a:t>
            </a:r>
            <a:r>
              <a:rPr lang="en-US"/>
              <a:t> </a:t>
            </a:r>
            <a:r>
              <a:rPr lang="en-US" err="1"/>
              <a:t>bản</a:t>
            </a:r>
            <a:r>
              <a:rPr lang="en-US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/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A0D7A0-FAAA-49A9-808D-5E2422C64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04" y="2857656"/>
                <a:ext cx="2547813" cy="11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/>
                  <a:t>Trong </a:t>
                </a:r>
                <a:r>
                  <a:rPr lang="en-US" err="1"/>
                  <a:t>đó</a:t>
                </a:r>
                <a:r>
                  <a:rPr lang="en-US"/>
                  <a:t>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mà</a:t>
                </a:r>
                <a:r>
                  <a:rPr lang="en-US"/>
                  <a:t> </a:t>
                </a:r>
                <a:r>
                  <a:rPr lang="en-US" err="1"/>
                  <a:t>mô</a:t>
                </a:r>
                <a:r>
                  <a:rPr lang="en-US"/>
                  <a:t> </a:t>
                </a:r>
                <a:r>
                  <a:rPr lang="en-US" err="1"/>
                  <a:t>hình</a:t>
                </a:r>
                <a:r>
                  <a:rPr lang="en-US"/>
                  <a:t> </a:t>
                </a:r>
                <a:r>
                  <a:rPr lang="en-US" err="1"/>
                  <a:t>tính</a:t>
                </a:r>
                <a:r>
                  <a:rPr lang="en-US"/>
                  <a:t> </a:t>
                </a:r>
                <a:r>
                  <a:rPr lang="en-US" err="1"/>
                  <a:t>toán</a:t>
                </a:r>
                <a:r>
                  <a:rPr lang="en-US"/>
                  <a:t> </a:t>
                </a:r>
                <a:r>
                  <a:rPr lang="en-US" err="1"/>
                  <a:t>được</a:t>
                </a:r>
                <a:r>
                  <a:rPr lang="en-US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giá</a:t>
                </a:r>
                <a:r>
                  <a:rPr lang="en-US"/>
                  <a:t> </a:t>
                </a:r>
                <a:r>
                  <a:rPr lang="en-US" err="1"/>
                  <a:t>trị</a:t>
                </a:r>
                <a:r>
                  <a:rPr lang="en-US"/>
                  <a:t> </a:t>
                </a:r>
                <a:r>
                  <a:rPr lang="en-US" err="1"/>
                  <a:t>chặn</a:t>
                </a:r>
                <a:r>
                  <a:rPr lang="en-US"/>
                  <a:t> (intercept) hay </a:t>
                </a:r>
                <a:r>
                  <a:rPr lang="en-US" err="1"/>
                  <a:t>còn</a:t>
                </a:r>
                <a:r>
                  <a:rPr lang="en-US"/>
                  <a:t> </a:t>
                </a:r>
                <a:r>
                  <a:rPr lang="en-US" err="1"/>
                  <a:t>gọi</a:t>
                </a:r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bias (</a:t>
                </a:r>
                <a:r>
                  <a:rPr lang="en-US" err="1"/>
                  <a:t>phần</a:t>
                </a:r>
                <a:r>
                  <a:rPr lang="en-US"/>
                  <a:t> </a:t>
                </a:r>
                <a:r>
                  <a:rPr lang="en-US" err="1"/>
                  <a:t>bù</a:t>
                </a:r>
                <a:r>
                  <a:rPr lang="en-US"/>
                  <a:t> </a:t>
                </a:r>
                <a:r>
                  <a:rPr lang="en-US" err="1"/>
                  <a:t>đại</a:t>
                </a:r>
                <a:r>
                  <a:rPr lang="en-US"/>
                  <a:t> </a:t>
                </a:r>
                <a:r>
                  <a:rPr lang="en-US" err="1"/>
                  <a:t>số</a:t>
                </a:r>
                <a:r>
                  <a:rPr lang="en-US"/>
                  <a:t>).</a:t>
                </a:r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err="1"/>
                  <a:t>là</a:t>
                </a:r>
                <a:r>
                  <a:rPr lang="en-US"/>
                  <a:t> </a:t>
                </a:r>
                <a:r>
                  <a:rPr lang="en-US" err="1"/>
                  <a:t>tập</a:t>
                </a:r>
                <a:r>
                  <a:rPr lang="en-US"/>
                  <a:t> vector </a:t>
                </a:r>
                <a:r>
                  <a:rPr lang="en-US" err="1"/>
                  <a:t>dữ</a:t>
                </a:r>
                <a:r>
                  <a:rPr lang="en-US"/>
                  <a:t> </a:t>
                </a:r>
                <a:r>
                  <a:rPr lang="en-US" err="1"/>
                  <a:t>liệu</a:t>
                </a:r>
                <a:r>
                  <a:rPr lang="en-US"/>
                  <a:t> </a:t>
                </a:r>
                <a:r>
                  <a:rPr lang="en-US" err="1"/>
                  <a:t>đầu</a:t>
                </a:r>
                <a:r>
                  <a:rPr lang="en-US"/>
                  <a:t> </a:t>
                </a:r>
                <a:r>
                  <a:rPr lang="en-US" err="1"/>
                  <a:t>vào</a:t>
                </a:r>
                <a:r>
                  <a:rPr lang="en-US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4469F03-3314-453E-B661-144CC3543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05270"/>
                <a:ext cx="10515600" cy="2432956"/>
              </a:xfrm>
              <a:prstGeom prst="rect">
                <a:avLst/>
              </a:prstGeom>
              <a:blipFill>
                <a:blip r:embed="rId3"/>
                <a:stretch>
                  <a:fillRect l="-1217" t="-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CE4C3F-89E8-4BF2-9B22-E538FA5EEBB2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/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54AF6B-FE11-4131-95EF-5B83C81A6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188003"/>
                <a:ext cx="1413400" cy="481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8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CD2337-0507-40BF-B21F-D38B9A8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(Residual Sum of Square – RSS)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/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00E93E-4235-4BB7-83F5-3439B11C7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371" y="2863588"/>
                <a:ext cx="3641446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DC24D2-7CCE-48E8-81E5-8717123E4BEA}"/>
              </a:ext>
            </a:extLst>
          </p:cNvPr>
          <p:cNvSpPr txBox="1">
            <a:spLocks/>
          </p:cNvSpPr>
          <p:nvPr/>
        </p:nvSpPr>
        <p:spPr>
          <a:xfrm>
            <a:off x="5739817" y="3188326"/>
            <a:ext cx="712366" cy="48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/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EC6048-09B4-4635-8A10-1A59C715F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83" y="3085218"/>
                <a:ext cx="4253216" cy="584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2652549" y="3994410"/>
            <a:ext cx="2533090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91FBA0-EF25-45A7-B67E-901348E98F04}"/>
              </a:ext>
            </a:extLst>
          </p:cNvPr>
          <p:cNvSpPr txBox="1">
            <a:spLocks/>
          </p:cNvSpPr>
          <p:nvPr/>
        </p:nvSpPr>
        <p:spPr>
          <a:xfrm>
            <a:off x="7239270" y="3998834"/>
            <a:ext cx="2679042" cy="48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320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515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03CD-A4A6-40E4-B0C5-08A25B83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</a:t>
            </a:r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r>
              <a:rPr lang="en-US" smtClean="0"/>
              <a:t> </a:t>
            </a:r>
            <a:r>
              <a:rPr lang="en-US" err="1" smtClean="0"/>
              <a:t>kê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57579" y="1829187"/>
                <a:ext cx="3676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579" y="1829187"/>
                <a:ext cx="3676840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90615" y="2429351"/>
                <a:ext cx="2862450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615" y="2429351"/>
                <a:ext cx="2862450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26361" y="3581143"/>
                <a:ext cx="27909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61" y="3581143"/>
                <a:ext cx="279095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0250" y="4518227"/>
                <a:ext cx="2003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50" y="4518227"/>
                <a:ext cx="2003177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3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Bias </a:t>
            </a:r>
            <a:r>
              <a:rPr lang="en-US" err="1" smtClean="0"/>
              <a:t>và</a:t>
            </a:r>
            <a:r>
              <a:rPr lang="en-US" smtClean="0"/>
              <a:t> Variance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481582" cy="867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Bias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sai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dự</a:t>
            </a:r>
            <a:r>
              <a:rPr lang="en-US"/>
              <a:t> </a:t>
            </a:r>
            <a:r>
              <a:rPr lang="en-US" err="1"/>
              <a:t>đoán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5FD8A8-D0E5-426C-AF4B-83DB79D462B3}"/>
              </a:ext>
            </a:extLst>
          </p:cNvPr>
          <p:cNvSpPr txBox="1">
            <a:spLocks/>
          </p:cNvSpPr>
          <p:nvPr/>
        </p:nvSpPr>
        <p:spPr>
          <a:xfrm>
            <a:off x="838200" y="2694114"/>
            <a:ext cx="4340382" cy="1677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Var</a:t>
            </a:r>
            <a:r>
              <a:rPr lang="en-US"/>
              <a:t> (Variance) </a:t>
            </a:r>
            <a:r>
              <a:rPr lang="en-US" err="1"/>
              <a:t>biểu</a:t>
            </a:r>
            <a:r>
              <a:rPr lang="en-US"/>
              <a:t> </a:t>
            </a:r>
            <a:r>
              <a:rPr lang="en-US" err="1"/>
              <a:t>thị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mức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tán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toán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1.4 Bias </a:t>
            </a:r>
            <a:r>
              <a:rPr lang="en-US" err="1" smtClean="0"/>
              <a:t>và</a:t>
            </a:r>
            <a:r>
              <a:rPr lang="en-US" smtClean="0"/>
              <a:t> Variance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189647" y="1690688"/>
            <a:ext cx="4629150" cy="44196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366963"/>
            <a:ext cx="4886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4FFB-9E7C-48AE-958F-F8339AB0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392" y="2711897"/>
            <a:ext cx="6609030" cy="1325563"/>
          </a:xfrm>
        </p:spPr>
        <p:txBody>
          <a:bodyPr/>
          <a:lstStyle/>
          <a:p>
            <a:pPr algn="ctr"/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hồi</a:t>
            </a:r>
            <a:r>
              <a:rPr lang="en-US" smtClean="0"/>
              <a:t> </a:t>
            </a:r>
            <a:r>
              <a:rPr lang="en-US" err="1" smtClean="0"/>
              <a:t>quy</a:t>
            </a:r>
            <a:r>
              <a:rPr lang="en-US" smtClean="0"/>
              <a:t> </a:t>
            </a:r>
            <a:r>
              <a:rPr lang="en-US" err="1" smtClean="0"/>
              <a:t>tuyến</a:t>
            </a:r>
            <a:r>
              <a:rPr lang="en-US" smtClean="0"/>
              <a:t> </a:t>
            </a:r>
            <a:r>
              <a:rPr lang="en-US" err="1" smtClean="0"/>
              <a:t>tính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8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500</Words>
  <Application>Microsoft Office PowerPoint</Application>
  <PresentationFormat>Widescreen</PresentationFormat>
  <Paragraphs>118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Shrinkage Method</vt:lpstr>
      <vt:lpstr>Tài liệu tham khảo</vt:lpstr>
      <vt:lpstr>Lý thuyết về mô hình tuyến tính</vt:lpstr>
      <vt:lpstr>1.1 Mô hình tuyến tính</vt:lpstr>
      <vt:lpstr>1.2 Tổng các phần dư bình phương (Residual Sum of Square – RSS)</vt:lpstr>
      <vt:lpstr>1.3 Mô hình thống kê</vt:lpstr>
      <vt:lpstr>1.4 Bias và Variance</vt:lpstr>
      <vt:lpstr>1.4 Bias và Variance</vt:lpstr>
      <vt:lpstr>Mô hình hồi quy tuyến tính</vt:lpstr>
      <vt:lpstr>2.1 Mô hình hồi quy tuyến tính</vt:lpstr>
      <vt:lpstr>2.2 Least Square Regression</vt:lpstr>
      <vt:lpstr>2.3 Hiệu chỉnh hệ số β</vt:lpstr>
      <vt:lpstr>Subset Selection</vt:lpstr>
      <vt:lpstr>PowerPoint Presentation</vt:lpstr>
      <vt:lpstr>Shrinkage method</vt:lpstr>
      <vt:lpstr>3.1a Ridge regression thuần</vt:lpstr>
      <vt:lpstr>3.1b Singular Value Decomposition (SVD)</vt:lpstr>
      <vt:lpstr>3.1b Singular Value Decomposition (SVD)</vt:lpstr>
      <vt:lpstr>3.1c SVD trong Ridge regression</vt:lpstr>
      <vt:lpstr>3.1c SVD trong Ridge regression</vt:lpstr>
      <vt:lpstr>3.1d SVD trong Ridge regression</vt:lpstr>
      <vt:lpstr>3.2 Lasso</vt:lpstr>
      <vt:lpstr>3.3 Elastic net</vt:lpstr>
      <vt:lpstr>3.4 Least Angle Regression</vt:lpstr>
      <vt:lpstr>3.5 Principle Component Regression</vt:lpstr>
      <vt:lpstr>3.6 Partial Least Squares</vt:lpstr>
      <vt:lpstr>Áp dụng</vt:lpstr>
      <vt:lpstr>4.1 Dữ liệu</vt:lpstr>
      <vt:lpstr>4.1 Dữ liệu</vt:lpstr>
      <vt:lpstr>4.1 Dữ liệu</vt:lpstr>
      <vt:lpstr>4.2.  4.8. Mô phỏng các phương pháp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Shrinkage Method</dc:title>
  <dc:creator>Lam Nguyen Duy Han</dc:creator>
  <cp:lastModifiedBy>Lâm Nguyễn</cp:lastModifiedBy>
  <cp:revision>68</cp:revision>
  <dcterms:created xsi:type="dcterms:W3CDTF">2020-05-11T06:53:08Z</dcterms:created>
  <dcterms:modified xsi:type="dcterms:W3CDTF">2020-05-30T05:28:24Z</dcterms:modified>
</cp:coreProperties>
</file>