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9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92" r:id="rId22"/>
    <p:sldId id="293" r:id="rId23"/>
    <p:sldId id="294" r:id="rId24"/>
    <p:sldId id="295" r:id="rId25"/>
    <p:sldId id="296" r:id="rId26"/>
    <p:sldId id="297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</p:sldIdLst>
  <p:sldSz cx="12192000" cy="6858000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ambria Math" panose="02040503050406030204" pitchFamily="18" charset="0"/>
      <p:regular r:id="rId50"/>
    </p:embeddedFont>
    <p:embeddedFont>
      <p:font typeface="Roboto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5" roundtripDataSignature="AMtx7mgPgyYelWZurf5VHo/eT6rrcJ3V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66a0008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66a0008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66a00087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66a00087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66a00087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66a00087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66a00087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66a00087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66a00087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66a00087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66a00087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66a00087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66a00087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66a00087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66a00087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66a00087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30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0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39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9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40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0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1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1"/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2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2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33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3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34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4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35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5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6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6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37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7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38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8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egis4048.github.io/optimize_computational_efficiency_of_skip-gram_with_negative_sampling?fbclid=IwAR14TehdKiY2GRnahftsiNKz2D3fKWt8_cmkTeR-wjbm75AE0e4Vr9-aLdo" TargetMode="External"/><Relationship Id="rId7" Type="http://schemas.openxmlformats.org/officeDocument/2006/relationships/hyperlink" Target="https://www.analyticsvidhya.com/blog/2019/03/learn-to-use-elmo-to-extract-features-from-text/" TargetMode="External"/><Relationship Id="rId2" Type="http://schemas.openxmlformats.org/officeDocument/2006/relationships/hyperlink" Target="https://aegis4048.github.io/demystifying_neural_network_in_skip_gram_language_model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lyticsvidhya.com/blog/2017/06/word-embeddings-count-word2veec/#:~:text=The%20way%20CBOW%20work%20is,or%20a%20group%20of%20words.&amp;text=The%20output%20layer%20is%20a,the%20output%20layer%20to%201" TargetMode="External"/><Relationship Id="rId5" Type="http://schemas.openxmlformats.org/officeDocument/2006/relationships/hyperlink" Target="https://viblo.asia/p/so-luoc-word-embedding-gDVK2RAeKLj" TargetMode="External"/><Relationship Id="rId4" Type="http://schemas.openxmlformats.org/officeDocument/2006/relationships/hyperlink" Target="https://towardsdatascience.com/fasttext-under-the-hood-11efc57b2b3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lang="en-US"/>
              <a:t>Word representation</a:t>
            </a:r>
            <a:endParaRPr/>
          </a:p>
        </p:txBody>
      </p:sp>
      <p:sp>
        <p:nvSpPr>
          <p:cNvPr id="107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1524000" y="4046655"/>
            <a:ext cx="9144000" cy="14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– 51603070 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Hàn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– 196005004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Skip-gram (Backpropagation)</a:t>
            </a:r>
            <a:endParaRPr/>
          </a:p>
        </p:txBody>
      </p:sp>
      <p:pic>
        <p:nvPicPr>
          <p:cNvPr id="174" name="Google Shape;17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351452"/>
            <a:ext cx="46196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9"/>
          <p:cNvSpPr txBox="1"/>
          <p:nvPr/>
        </p:nvSpPr>
        <p:spPr>
          <a:xfrm>
            <a:off x="5457825" y="1500517"/>
            <a:ext cx="6094602" cy="511806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176" name="Google Shape;176;p9"/>
          <p:cNvSpPr/>
          <p:nvPr/>
        </p:nvSpPr>
        <p:spPr>
          <a:xfrm>
            <a:off x="5457825" y="1500517"/>
            <a:ext cx="1219812" cy="66384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5536734" y="5821960"/>
            <a:ext cx="5545123" cy="79662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Skip-gram (Backpropagation)</a:t>
            </a:r>
            <a:endParaRPr/>
          </a:p>
        </p:txBody>
      </p:sp>
      <p:pic>
        <p:nvPicPr>
          <p:cNvPr id="183" name="Google Shape;18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351452"/>
            <a:ext cx="46196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0"/>
          <p:cNvSpPr txBox="1"/>
          <p:nvPr/>
        </p:nvSpPr>
        <p:spPr>
          <a:xfrm>
            <a:off x="5457825" y="2665586"/>
            <a:ext cx="4619626" cy="152682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185" name="Google Shape;185;p10"/>
          <p:cNvSpPr txBox="1"/>
          <p:nvPr/>
        </p:nvSpPr>
        <p:spPr>
          <a:xfrm>
            <a:off x="5457825" y="1923853"/>
            <a:ext cx="2522989" cy="5085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21686" b="-277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34325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Skip-gram (Backpropagation)</a:t>
            </a:r>
            <a:endParaRPr/>
          </a:p>
        </p:txBody>
      </p:sp>
      <p:sp>
        <p:nvSpPr>
          <p:cNvPr id="191" name="Google Shape;191;p11"/>
          <p:cNvSpPr txBox="1"/>
          <p:nvPr/>
        </p:nvSpPr>
        <p:spPr>
          <a:xfrm>
            <a:off x="2100394" y="1868861"/>
            <a:ext cx="7991212" cy="31202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2424418" y="1937857"/>
            <a:ext cx="1107347" cy="771787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3" name="Google Shape;193;p11"/>
          <p:cNvSpPr/>
          <p:nvPr/>
        </p:nvSpPr>
        <p:spPr>
          <a:xfrm>
            <a:off x="6912528" y="4194495"/>
            <a:ext cx="2885813" cy="794644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title"/>
          </p:nvPr>
        </p:nvSpPr>
        <p:spPr>
          <a:xfrm>
            <a:off x="460696" y="5033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Skip-gram (Backpropagation)</a:t>
            </a:r>
            <a:endParaRPr/>
          </a:p>
        </p:txBody>
      </p:sp>
      <p:sp>
        <p:nvSpPr>
          <p:cNvPr id="199" name="Google Shape;199;p12"/>
          <p:cNvSpPr txBox="1"/>
          <p:nvPr/>
        </p:nvSpPr>
        <p:spPr>
          <a:xfrm>
            <a:off x="3048699" y="2665586"/>
            <a:ext cx="6094602" cy="15268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460696" y="5033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Skip-gram (Softmax problem)</a:t>
            </a:r>
            <a:endParaRPr/>
          </a:p>
        </p:txBody>
      </p:sp>
      <p:sp>
        <p:nvSpPr>
          <p:cNvPr id="205" name="Google Shape;205;p13"/>
          <p:cNvSpPr txBox="1"/>
          <p:nvPr/>
        </p:nvSpPr>
        <p:spPr>
          <a:xfrm>
            <a:off x="460696" y="2948387"/>
            <a:ext cx="4947408" cy="9612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66a000873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Cbow</a:t>
            </a:r>
            <a:endParaRPr/>
          </a:p>
        </p:txBody>
      </p:sp>
      <p:sp>
        <p:nvSpPr>
          <p:cNvPr id="211" name="Google Shape;211;g866a000873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" name="Google Shape;212;g866a00087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238" y="1453605"/>
            <a:ext cx="9349517" cy="53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6a000873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866a000873_0_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9" name="Google Shape;219;g866a00087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227" y="432550"/>
            <a:ext cx="9735549" cy="64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Cbow </a:t>
            </a:r>
            <a:endParaRPr/>
          </a:p>
        </p:txBody>
      </p:sp>
      <p:pic>
        <p:nvPicPr>
          <p:cNvPr id="225" name="Google Shape;225;p14" descr="https://miro.medium.com/max/903/1*cuOmGT7NevP9oJFJfVpRKA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01325" y="1520825"/>
            <a:ext cx="9189350" cy="503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cbow</a:t>
            </a:r>
            <a:endParaRPr/>
          </a:p>
        </p:txBody>
      </p:sp>
      <p:pic>
        <p:nvPicPr>
          <p:cNvPr id="231" name="Google Shape;231;p15" descr="https://miro.medium.com/max/1400/0*3DFDpaXoglalyB4c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65020" y="1825625"/>
            <a:ext cx="7261959" cy="3859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Cbow</a:t>
            </a:r>
            <a:endParaRPr/>
          </a:p>
        </p:txBody>
      </p:sp>
      <p:pic>
        <p:nvPicPr>
          <p:cNvPr id="237" name="Google Shape;237;p16" descr="Difference between skip-gram and cbow - word2vec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09700" y="1246111"/>
            <a:ext cx="9372600" cy="4924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A2C0-46F2-42C3-96DB-64920E17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570A4-3AC7-453C-8F5F-F3977DC00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55775"/>
            <a:ext cx="10515600" cy="473710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https://aegis4048.github.io/demystifying_neural_network_in_skip_gram_language_modeling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https://aegis4048.github.io/optimize_computational_efficiency_of_skip-gram_with_negative_sampling?fbclid=IwAR14TehdKiY2GRnahftsiNKz2D3fKWt8_cmkTeR-wjbm75AE0e4Vr9-aLdo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https://towardsdatascience.com/fasttext-under-the-hood-11efc57b2b3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https://viblo.asia/p/so-luoc-word-embedding-gDVK2RAeKLj</a:t>
            </a:r>
            <a:endParaRPr lang="en-US" sz="2000" dirty="0"/>
          </a:p>
          <a:p>
            <a:r>
              <a:rPr lang="en-US" sz="2000" u="none" strike="noStrike" dirty="0">
                <a:solidFill>
                  <a:srgbClr val="0563C1"/>
                </a:solidFill>
                <a:effectLst/>
                <a:ea typeface="Times New Roman" panose="02020603050405020304" pitchFamily="18" charset="0"/>
                <a:hlinkClick r:id="rId6"/>
              </a:rPr>
              <a:t>https://www.analyticsvidhya.com/blog/2017/06/word-embeddings-count-word2veec/#:~:text=The%20way%20CBOW%20work%20is,or%20a%20group%20of%20words.&amp;text=The%20output%20layer%20is%20a,the%20output%20layer%20to%201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hlinkClick r:id="rId7"/>
              </a:rPr>
              <a:t>https://www.analyticsvidhya.com/blog/2019/03/learn-to-use-elmo-to-extract-features-from-text/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6114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66a000873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CBow</a:t>
            </a:r>
            <a:endParaRPr/>
          </a:p>
        </p:txBody>
      </p:sp>
      <p:sp>
        <p:nvSpPr>
          <p:cNvPr id="243" name="Google Shape;243;g866a000873_0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Advantages of CBOW:</a:t>
            </a:r>
            <a:endParaRPr sz="1850" b="1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607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858"/>
              </a:buClr>
              <a:buSzPts val="1850"/>
              <a:buFont typeface="Roboto"/>
              <a:buAutoNum type="arabicPeriod"/>
            </a:pPr>
            <a:r>
              <a:rPr lang="en-US" sz="18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Being probabilistic is nature, it is supposed to perform superior to deterministic methods(generally).</a:t>
            </a:r>
            <a:endParaRPr sz="18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850"/>
              <a:buFont typeface="Roboto"/>
              <a:buAutoNum type="arabicPeriod"/>
            </a:pPr>
            <a:r>
              <a:rPr lang="en-US" sz="18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low on memory. It does not need to have huge RAM requirements like that of co-occurrence matrix where it needs to store three huge matrices.</a:t>
            </a:r>
            <a:endParaRPr sz="18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8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Disadvantages of CBOW:</a:t>
            </a:r>
            <a:endParaRPr sz="1850" b="1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607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858"/>
              </a:buClr>
              <a:buSzPts val="1850"/>
              <a:buFont typeface="Roboto"/>
              <a:buAutoNum type="arabicPeriod"/>
            </a:pPr>
            <a:r>
              <a:rPr lang="en-US" sz="18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CBOW takes the average of the context of a word (as seen above in calculation of hidden activation). For example, Apple can be both a fruit and a company but CBOW takes an average of both the contexts and places it in between a cluster for fruits and companies.</a:t>
            </a:r>
            <a:endParaRPr sz="18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858"/>
              </a:buClr>
              <a:buSzPts val="1850"/>
              <a:buFont typeface="Roboto"/>
              <a:buAutoNum type="arabicPeriod"/>
            </a:pPr>
            <a:r>
              <a:rPr lang="en-US" sz="1850">
                <a:solidFill>
                  <a:srgbClr val="5958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a CBOW from scratch can take forever if not properly optimized.</a:t>
            </a:r>
            <a:endParaRPr sz="18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F093-082A-4E79-A9AE-FA782EA9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fastText</a:t>
            </a:r>
            <a:endParaRPr lang="en-US" dirty="0"/>
          </a:p>
        </p:txBody>
      </p:sp>
      <p:pic>
        <p:nvPicPr>
          <p:cNvPr id="4098" name="Picture 2" descr="3-character n-grams of a word eating">
            <a:extLst>
              <a:ext uri="{FF2B5EF4-FFF2-40B4-BE49-F238E27FC236}">
                <a16:creationId xmlns:a16="http://schemas.microsoft.com/office/drawing/2014/main" id="{64FBEC6B-01BF-4D77-872E-FD7B67E36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0" y="2314575"/>
            <a:ext cx="574357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teractive example of generating 3-grams">
            <a:extLst>
              <a:ext uri="{FF2B5EF4-FFF2-40B4-BE49-F238E27FC236}">
                <a16:creationId xmlns:a16="http://schemas.microsoft.com/office/drawing/2014/main" id="{E18C0EEB-E8D7-4B57-90CA-189D420FB19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1" y="1466850"/>
            <a:ext cx="14001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8FB395-4644-4190-9CBD-D1B622058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197" y="4052887"/>
            <a:ext cx="3657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02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F093-082A-4E79-A9AE-FA782EA9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fastText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E2730-B544-4972-9FF1-B72BC66C6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0300"/>
            <a:ext cx="3771900" cy="20574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1E56DC2-733C-4382-8649-EA13FEAC3471}"/>
              </a:ext>
            </a:extLst>
          </p:cNvPr>
          <p:cNvSpPr txBox="1">
            <a:spLocks/>
          </p:cNvSpPr>
          <p:nvPr/>
        </p:nvSpPr>
        <p:spPr>
          <a:xfrm>
            <a:off x="2225879" y="4457700"/>
            <a:ext cx="3319244" cy="340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MAX_VOCAB_SIZE = 30000000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1ECDE7-DC1C-4EC6-8075-B57519F1E56A}"/>
              </a:ext>
            </a:extLst>
          </p:cNvPr>
          <p:cNvGrpSpPr/>
          <p:nvPr/>
        </p:nvGrpSpPr>
        <p:grpSpPr>
          <a:xfrm>
            <a:off x="5418588" y="1128713"/>
            <a:ext cx="5089060" cy="1395157"/>
            <a:chOff x="5418588" y="1128713"/>
            <a:chExt cx="5089060" cy="139515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C883ED7-8523-47FA-AA2C-423A8043078C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439249" y="1670968"/>
              <a:ext cx="0" cy="512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5806BCD-E215-4EBF-BD70-DA16DB828FED}"/>
                </a:ext>
              </a:extLst>
            </p:cNvPr>
            <p:cNvGrpSpPr/>
            <p:nvPr/>
          </p:nvGrpSpPr>
          <p:grpSpPr>
            <a:xfrm>
              <a:off x="5418588" y="1128713"/>
              <a:ext cx="5089060" cy="1395157"/>
              <a:chOff x="5418588" y="1128713"/>
              <a:chExt cx="5089060" cy="139515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8C9EF51-64F3-4C35-A655-9E608ADA7662}"/>
                  </a:ext>
                </a:extLst>
              </p:cNvPr>
              <p:cNvGrpSpPr/>
              <p:nvPr/>
            </p:nvGrpSpPr>
            <p:grpSpPr>
              <a:xfrm>
                <a:off x="5418588" y="1128713"/>
                <a:ext cx="5089060" cy="1395157"/>
                <a:chOff x="5418588" y="1128713"/>
                <a:chExt cx="5089060" cy="1395157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D78198EE-0AC2-4CC8-97F3-98382466D1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45123" y="1128713"/>
                  <a:ext cx="4962525" cy="561975"/>
                </a:xfrm>
                <a:prstGeom prst="rect">
                  <a:avLst/>
                </a:prstGeom>
              </p:spPr>
            </p:pic>
            <p:sp>
              <p:nvSpPr>
                <p:cNvPr id="14" name="Subtitle 2">
                  <a:extLst>
                    <a:ext uri="{FF2B5EF4-FFF2-40B4-BE49-F238E27FC236}">
                      <a16:creationId xmlns:a16="http://schemas.microsoft.com/office/drawing/2014/main" id="{8C32594D-CDD2-47D3-B069-71E3271A8E2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18588" y="2183067"/>
                  <a:ext cx="2041322" cy="34080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nice – 123xx7</a:t>
                  </a:r>
                </a:p>
              </p:txBody>
            </p:sp>
          </p:grpSp>
          <p:sp>
            <p:nvSpPr>
              <p:cNvPr id="25" name="Subtitle 2">
                <a:extLst>
                  <a:ext uri="{FF2B5EF4-FFF2-40B4-BE49-F238E27FC236}">
                    <a16:creationId xmlns:a16="http://schemas.microsoft.com/office/drawing/2014/main" id="{92F7E4EE-9637-4DA1-BF39-DAC5622EC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37285" y="1726659"/>
                <a:ext cx="1956376" cy="3408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lovely – 123xx7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F63500-72D0-4ABA-9935-75581C030B12}"/>
              </a:ext>
            </a:extLst>
          </p:cNvPr>
          <p:cNvGrpSpPr/>
          <p:nvPr/>
        </p:nvGrpSpPr>
        <p:grpSpPr>
          <a:xfrm>
            <a:off x="5418588" y="2793206"/>
            <a:ext cx="5089060" cy="1395157"/>
            <a:chOff x="5418588" y="1128713"/>
            <a:chExt cx="5089060" cy="1395157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7CD4E00-9441-454D-A582-2EB13AF8B05E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6439249" y="1670968"/>
              <a:ext cx="0" cy="512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B20EFF0-03DF-47FF-9D88-472A12124ECD}"/>
                </a:ext>
              </a:extLst>
            </p:cNvPr>
            <p:cNvGrpSpPr/>
            <p:nvPr/>
          </p:nvGrpSpPr>
          <p:grpSpPr>
            <a:xfrm>
              <a:off x="5418588" y="1128713"/>
              <a:ext cx="5089060" cy="1395157"/>
              <a:chOff x="5418588" y="1128713"/>
              <a:chExt cx="5089060" cy="139515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9DA275D-E01A-4AD2-8CB2-752CDFFB9147}"/>
                  </a:ext>
                </a:extLst>
              </p:cNvPr>
              <p:cNvGrpSpPr/>
              <p:nvPr/>
            </p:nvGrpSpPr>
            <p:grpSpPr>
              <a:xfrm>
                <a:off x="5418588" y="1128713"/>
                <a:ext cx="5089060" cy="1395157"/>
                <a:chOff x="5418588" y="1128713"/>
                <a:chExt cx="5089060" cy="1395157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FB458095-21DF-41EA-BCDB-41C1659A1B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45123" y="1128713"/>
                  <a:ext cx="4962525" cy="561975"/>
                </a:xfrm>
                <a:prstGeom prst="rect">
                  <a:avLst/>
                </a:prstGeom>
              </p:spPr>
            </p:pic>
            <p:sp>
              <p:nvSpPr>
                <p:cNvPr id="39" name="Subtitle 2">
                  <a:extLst>
                    <a:ext uri="{FF2B5EF4-FFF2-40B4-BE49-F238E27FC236}">
                      <a16:creationId xmlns:a16="http://schemas.microsoft.com/office/drawing/2014/main" id="{D51244B8-3D45-4F2F-883D-671ACCC0C5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18588" y="2183067"/>
                  <a:ext cx="2041322" cy="34080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nice – 123xx8</a:t>
                  </a:r>
                </a:p>
              </p:txBody>
            </p:sp>
          </p:grpSp>
          <p:sp>
            <p:nvSpPr>
              <p:cNvPr id="37" name="Subtitle 2">
                <a:extLst>
                  <a:ext uri="{FF2B5EF4-FFF2-40B4-BE49-F238E27FC236}">
                    <a16:creationId xmlns:a16="http://schemas.microsoft.com/office/drawing/2014/main" id="{BB34E861-91B3-4B47-8E1C-E4DBB371CE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37285" y="1726659"/>
                <a:ext cx="1956376" cy="3408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good – 123xx8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454A428-7129-41A4-9E7C-233F5DADDB04}"/>
              </a:ext>
            </a:extLst>
          </p:cNvPr>
          <p:cNvGrpSpPr/>
          <p:nvPr/>
        </p:nvGrpSpPr>
        <p:grpSpPr>
          <a:xfrm>
            <a:off x="5418588" y="4457699"/>
            <a:ext cx="5089060" cy="1395157"/>
            <a:chOff x="5418588" y="1128713"/>
            <a:chExt cx="5089060" cy="139515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3E8F802-3B90-4C0E-97B4-1CE30E4E021B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6439249" y="1670968"/>
              <a:ext cx="0" cy="512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DECDD0-3F48-4464-AF37-27A773D8C179}"/>
                </a:ext>
              </a:extLst>
            </p:cNvPr>
            <p:cNvGrpSpPr/>
            <p:nvPr/>
          </p:nvGrpSpPr>
          <p:grpSpPr>
            <a:xfrm>
              <a:off x="5418588" y="1128713"/>
              <a:ext cx="5089060" cy="1395157"/>
              <a:chOff x="5418588" y="1128713"/>
              <a:chExt cx="5089060" cy="139515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0C1B6FB4-88B5-49D5-9536-CAC872EEDB4A}"/>
                  </a:ext>
                </a:extLst>
              </p:cNvPr>
              <p:cNvGrpSpPr/>
              <p:nvPr/>
            </p:nvGrpSpPr>
            <p:grpSpPr>
              <a:xfrm>
                <a:off x="5418588" y="1128713"/>
                <a:ext cx="5089060" cy="1395157"/>
                <a:chOff x="5418588" y="1128713"/>
                <a:chExt cx="5089060" cy="1395157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E42E6AFE-2CCB-49B3-9B7A-0D58A47A50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45123" y="1128713"/>
                  <a:ext cx="4962525" cy="561975"/>
                </a:xfrm>
                <a:prstGeom prst="rect">
                  <a:avLst/>
                </a:prstGeom>
              </p:spPr>
            </p:pic>
            <p:sp>
              <p:nvSpPr>
                <p:cNvPr id="46" name="Subtitle 2">
                  <a:extLst>
                    <a:ext uri="{FF2B5EF4-FFF2-40B4-BE49-F238E27FC236}">
                      <a16:creationId xmlns:a16="http://schemas.microsoft.com/office/drawing/2014/main" id="{DD6EB103-CD48-4BCD-838A-1B05BE7FF3A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18588" y="2183067"/>
                  <a:ext cx="2041322" cy="34080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nice – 123xx9</a:t>
                  </a:r>
                </a:p>
              </p:txBody>
            </p:sp>
          </p:grpSp>
          <p:sp>
            <p:nvSpPr>
              <p:cNvPr id="44" name="Subtitle 2">
                <a:extLst>
                  <a:ext uri="{FF2B5EF4-FFF2-40B4-BE49-F238E27FC236}">
                    <a16:creationId xmlns:a16="http://schemas.microsoft.com/office/drawing/2014/main" id="{9C98AFA0-88F4-411D-9B92-65B54C4088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09592" y="1756615"/>
                <a:ext cx="1033586" cy="3408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123xx9</a:t>
                </a:r>
              </a:p>
            </p:txBody>
          </p:sp>
        </p:grpSp>
      </p:grpSp>
      <p:sp>
        <p:nvSpPr>
          <p:cNvPr id="47" name="Subtitle 2">
            <a:extLst>
              <a:ext uri="{FF2B5EF4-FFF2-40B4-BE49-F238E27FC236}">
                <a16:creationId xmlns:a16="http://schemas.microsoft.com/office/drawing/2014/main" id="{E84C159F-8284-470C-9635-CA199F15554F}"/>
              </a:ext>
            </a:extLst>
          </p:cNvPr>
          <p:cNvSpPr txBox="1">
            <a:spLocks/>
          </p:cNvSpPr>
          <p:nvPr/>
        </p:nvSpPr>
        <p:spPr>
          <a:xfrm>
            <a:off x="7094812" y="709579"/>
            <a:ext cx="2041322" cy="340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dictionary</a:t>
            </a:r>
          </a:p>
        </p:txBody>
      </p:sp>
    </p:spTree>
    <p:extLst>
      <p:ext uri="{BB962C8B-B14F-4D97-AF65-F5344CB8AC3E}">
        <p14:creationId xmlns:p14="http://schemas.microsoft.com/office/powerpoint/2010/main" val="3661647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F093-082A-4E79-A9AE-FA782EA9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fastText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E2730-B544-4972-9FF1-B72BC66C6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0300"/>
            <a:ext cx="3771900" cy="20574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1E56DC2-733C-4382-8649-EA13FEAC3471}"/>
              </a:ext>
            </a:extLst>
          </p:cNvPr>
          <p:cNvSpPr txBox="1">
            <a:spLocks/>
          </p:cNvSpPr>
          <p:nvPr/>
        </p:nvSpPr>
        <p:spPr>
          <a:xfrm>
            <a:off x="2225879" y="4457700"/>
            <a:ext cx="3319244" cy="340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MAX_VOCAB_SIZE = 30000000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466965-D892-4A0F-86D1-89363AE669A8}"/>
              </a:ext>
            </a:extLst>
          </p:cNvPr>
          <p:cNvGrpSpPr/>
          <p:nvPr/>
        </p:nvGrpSpPr>
        <p:grpSpPr>
          <a:xfrm>
            <a:off x="5545123" y="733934"/>
            <a:ext cx="5133101" cy="1666366"/>
            <a:chOff x="5374547" y="857504"/>
            <a:chExt cx="5133101" cy="16663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8C9EF51-64F3-4C35-A655-9E608ADA7662}"/>
                </a:ext>
              </a:extLst>
            </p:cNvPr>
            <p:cNvGrpSpPr/>
            <p:nvPr/>
          </p:nvGrpSpPr>
          <p:grpSpPr>
            <a:xfrm>
              <a:off x="5374547" y="857504"/>
              <a:ext cx="5133101" cy="1666366"/>
              <a:chOff x="5374547" y="857504"/>
              <a:chExt cx="5133101" cy="166636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78198EE-0AC2-4CC8-97F3-98382466D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5123" y="1128713"/>
                <a:ext cx="4962525" cy="561975"/>
              </a:xfrm>
              <a:prstGeom prst="rect">
                <a:avLst/>
              </a:prstGeom>
            </p:spPr>
          </p:pic>
          <p:sp>
            <p:nvSpPr>
              <p:cNvPr id="13" name="Subtitle 2">
                <a:extLst>
                  <a:ext uri="{FF2B5EF4-FFF2-40B4-BE49-F238E27FC236}">
                    <a16:creationId xmlns:a16="http://schemas.microsoft.com/office/drawing/2014/main" id="{9B491875-4A08-4751-B6A6-6E1638D05E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83541" y="857504"/>
                <a:ext cx="3552738" cy="3408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75% hash dictionary</a:t>
                </a:r>
              </a:p>
            </p:txBody>
          </p:sp>
          <p:sp>
            <p:nvSpPr>
              <p:cNvPr id="14" name="Subtitle 2">
                <a:extLst>
                  <a:ext uri="{FF2B5EF4-FFF2-40B4-BE49-F238E27FC236}">
                    <a16:creationId xmlns:a16="http://schemas.microsoft.com/office/drawing/2014/main" id="{8C32594D-CDD2-47D3-B069-71E3271A8E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4547" y="2183067"/>
                <a:ext cx="1152088" cy="3408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science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C883ED7-8523-47FA-AA2C-423A8043078C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5950591" y="1619075"/>
              <a:ext cx="651545" cy="563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DE89707F-086F-43FD-AA51-B4165338030B}"/>
                </a:ext>
              </a:extLst>
            </p:cNvPr>
            <p:cNvSpPr txBox="1">
              <a:spLocks/>
            </p:cNvSpPr>
            <p:nvPr/>
          </p:nvSpPr>
          <p:spPr>
            <a:xfrm>
              <a:off x="6874297" y="2183066"/>
              <a:ext cx="860353" cy="34080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= 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CCE144-FD89-40F2-B72F-D792151195E6}"/>
              </a:ext>
            </a:extLst>
          </p:cNvPr>
          <p:cNvGrpSpPr/>
          <p:nvPr/>
        </p:nvGrpSpPr>
        <p:grpSpPr>
          <a:xfrm>
            <a:off x="5545123" y="2595817"/>
            <a:ext cx="5133101" cy="1666366"/>
            <a:chOff x="5374547" y="857504"/>
            <a:chExt cx="5133101" cy="166636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A1788DE-DA5C-4455-926D-5D8EFDBB0218}"/>
                </a:ext>
              </a:extLst>
            </p:cNvPr>
            <p:cNvGrpSpPr/>
            <p:nvPr/>
          </p:nvGrpSpPr>
          <p:grpSpPr>
            <a:xfrm>
              <a:off x="5374547" y="857504"/>
              <a:ext cx="5133101" cy="1666366"/>
              <a:chOff x="5374547" y="857504"/>
              <a:chExt cx="5133101" cy="1666366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52F95174-7170-4253-A2B8-A85409D8B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5123" y="1128713"/>
                <a:ext cx="4962525" cy="561975"/>
              </a:xfrm>
              <a:prstGeom prst="rect">
                <a:avLst/>
              </a:prstGeom>
            </p:spPr>
          </p:pic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02FED38C-A91B-4078-8E07-70EDFF9F6B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83541" y="857504"/>
                <a:ext cx="3552738" cy="3408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75% hash dictionary</a:t>
                </a:r>
              </a:p>
            </p:txBody>
          </p:sp>
          <p:sp>
            <p:nvSpPr>
              <p:cNvPr id="23" name="Subtitle 2">
                <a:extLst>
                  <a:ext uri="{FF2B5EF4-FFF2-40B4-BE49-F238E27FC236}">
                    <a16:creationId xmlns:a16="http://schemas.microsoft.com/office/drawing/2014/main" id="{2E3689F1-E8BA-4160-A734-AFFB63BA19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4547" y="2183067"/>
                <a:ext cx="1152088" cy="3408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science</a:t>
                </a: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8414F2-F136-4DD9-841D-E89E57C1B90F}"/>
                </a:ext>
              </a:extLst>
            </p:cNvPr>
            <p:cNvCxnSpPr>
              <a:stCxn id="23" idx="0"/>
            </p:cNvCxnSpPr>
            <p:nvPr/>
          </p:nvCxnSpPr>
          <p:spPr>
            <a:xfrm flipV="1">
              <a:off x="5950591" y="1619075"/>
              <a:ext cx="651545" cy="563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A0772FE1-B832-4028-B349-7CAC7A859E2D}"/>
                </a:ext>
              </a:extLst>
            </p:cNvPr>
            <p:cNvSpPr txBox="1">
              <a:spLocks/>
            </p:cNvSpPr>
            <p:nvPr/>
          </p:nvSpPr>
          <p:spPr>
            <a:xfrm>
              <a:off x="6874297" y="2183066"/>
              <a:ext cx="860353" cy="34080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= 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70D96B-4C6E-4980-A741-5ECF1AAB0578}"/>
              </a:ext>
            </a:extLst>
          </p:cNvPr>
          <p:cNvGrpSpPr/>
          <p:nvPr/>
        </p:nvGrpSpPr>
        <p:grpSpPr>
          <a:xfrm>
            <a:off x="5545123" y="4342148"/>
            <a:ext cx="5743575" cy="1114425"/>
            <a:chOff x="5545123" y="4342148"/>
            <a:chExt cx="5743575" cy="1114425"/>
          </a:xfrm>
        </p:grpSpPr>
        <p:pic>
          <p:nvPicPr>
            <p:cNvPr id="24" name="Picture 2" descr="3-character n-grams of a word eating">
              <a:extLst>
                <a:ext uri="{FF2B5EF4-FFF2-40B4-BE49-F238E27FC236}">
                  <a16:creationId xmlns:a16="http://schemas.microsoft.com/office/drawing/2014/main" id="{398B6020-5950-4C6F-9E4A-74057C8FF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123" y="4342148"/>
              <a:ext cx="5743575" cy="111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018FB10-581D-4386-9FE3-BA6ACEA43FAF}"/>
                </a:ext>
              </a:extLst>
            </p:cNvPr>
            <p:cNvCxnSpPr>
              <a:cxnSpLocks/>
            </p:cNvCxnSpPr>
            <p:nvPr/>
          </p:nvCxnSpPr>
          <p:spPr>
            <a:xfrm>
              <a:off x="7404595" y="5270216"/>
              <a:ext cx="388410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FA3601D-49D5-4C91-8D23-7C6127FBB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274" y="5626785"/>
            <a:ext cx="4933950" cy="571500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8CF1B5BA-3993-424D-8857-EAADAEB0370B}"/>
              </a:ext>
            </a:extLst>
          </p:cNvPr>
          <p:cNvSpPr txBox="1">
            <a:spLocks/>
          </p:cNvSpPr>
          <p:nvPr/>
        </p:nvSpPr>
        <p:spPr>
          <a:xfrm>
            <a:off x="4407889" y="5055489"/>
            <a:ext cx="1446228" cy="434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n-grams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38F897-7C1D-4EA5-BE95-CFAF179BDBA1}"/>
              </a:ext>
            </a:extLst>
          </p:cNvPr>
          <p:cNvCxnSpPr/>
          <p:nvPr/>
        </p:nvCxnSpPr>
        <p:spPr>
          <a:xfrm>
            <a:off x="5939406" y="5253438"/>
            <a:ext cx="11054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567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F093-082A-4E79-A9AE-FA782EA9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fastText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AFB6BE-1636-412A-AD71-85556B38221A}"/>
              </a:ext>
            </a:extLst>
          </p:cNvPr>
          <p:cNvGrpSpPr/>
          <p:nvPr/>
        </p:nvGrpSpPr>
        <p:grpSpPr>
          <a:xfrm>
            <a:off x="2612471" y="1690688"/>
            <a:ext cx="6967057" cy="3608222"/>
            <a:chOff x="1983996" y="2103539"/>
            <a:chExt cx="6967057" cy="360822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9875F59-FAF9-44E1-81C9-EB395DA89DDA}"/>
                </a:ext>
              </a:extLst>
            </p:cNvPr>
            <p:cNvSpPr/>
            <p:nvPr/>
          </p:nvSpPr>
          <p:spPr>
            <a:xfrm>
              <a:off x="1983996" y="3058836"/>
              <a:ext cx="1434517" cy="7403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A939040-3567-4F7E-88F1-3015CEA4FF60}"/>
                    </a:ext>
                  </a:extLst>
                </p:cNvPr>
                <p:cNvSpPr/>
                <p:nvPr/>
              </p:nvSpPr>
              <p:spPr>
                <a:xfrm>
                  <a:off x="4367868" y="2103539"/>
                  <a:ext cx="1728132" cy="265092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A939040-3567-4F7E-88F1-3015CEA4FF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868" y="2103539"/>
                  <a:ext cx="1728132" cy="26509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Subtitle 2">
              <a:extLst>
                <a:ext uri="{FF2B5EF4-FFF2-40B4-BE49-F238E27FC236}">
                  <a16:creationId xmlns:a16="http://schemas.microsoft.com/office/drawing/2014/main" id="{BB78E030-A6B7-414E-A31F-7F8D6674422D}"/>
                </a:ext>
              </a:extLst>
            </p:cNvPr>
            <p:cNvSpPr txBox="1">
              <a:spLocks/>
            </p:cNvSpPr>
            <p:nvPr/>
          </p:nvSpPr>
          <p:spPr>
            <a:xfrm>
              <a:off x="3724711" y="3258597"/>
              <a:ext cx="336958" cy="34080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0" name="Subtitle 2">
              <a:extLst>
                <a:ext uri="{FF2B5EF4-FFF2-40B4-BE49-F238E27FC236}">
                  <a16:creationId xmlns:a16="http://schemas.microsoft.com/office/drawing/2014/main" id="{81260934-15A1-4E00-B960-A9EBD235D84F}"/>
                </a:ext>
              </a:extLst>
            </p:cNvPr>
            <p:cNvSpPr txBox="1">
              <a:spLocks/>
            </p:cNvSpPr>
            <p:nvPr/>
          </p:nvSpPr>
          <p:spPr>
            <a:xfrm>
              <a:off x="6402199" y="3258597"/>
              <a:ext cx="336958" cy="34080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7AD171C-EEB4-41F0-A77A-C7DDB44EFA7A}"/>
                    </a:ext>
                  </a:extLst>
                </p:cNvPr>
                <p:cNvSpPr/>
                <p:nvPr/>
              </p:nvSpPr>
              <p:spPr>
                <a:xfrm>
                  <a:off x="7045355" y="2851469"/>
                  <a:ext cx="1728132" cy="115505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7AD171C-EEB4-41F0-A77A-C7DDB44EFA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5355" y="2851469"/>
                  <a:ext cx="1728132" cy="115505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5E0D6EF-9E3B-4830-BA4A-1A79BA000111}"/>
                    </a:ext>
                  </a:extLst>
                </p:cNvPr>
                <p:cNvSpPr txBox="1"/>
                <p:nvPr/>
              </p:nvSpPr>
              <p:spPr>
                <a:xfrm>
                  <a:off x="2184633" y="4973097"/>
                  <a:ext cx="67664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𝑀𝐴𝑋</m:t>
                        </m:r>
                        <m:r>
                          <m:rPr>
                            <m:lit/>
                          </m:rPr>
                          <a:rPr lang="en-US" i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𝑉𝑂𝐶𝐴𝐵</m:t>
                        </m:r>
                        <m:r>
                          <m:rPr>
                            <m:lit/>
                          </m:rPr>
                          <a:rPr lang="en-US" i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𝑆𝐼𝑍𝐸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m:t>30000000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𝑏𝑢𝑐𝑘</m:t>
                        </m:r>
                        <m:r>
                          <m:rPr>
                            <m:lit/>
                          </m:rPr>
                          <a:rPr lang="en-US" i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2000000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5E0D6EF-9E3B-4830-BA4A-1A79BA000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4633" y="4973097"/>
                  <a:ext cx="67664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48E832-54AD-4772-A925-1F6658E0D6A0}"/>
                </a:ext>
              </a:extLst>
            </p:cNvPr>
            <p:cNvSpPr txBox="1"/>
            <p:nvPr/>
          </p:nvSpPr>
          <p:spPr>
            <a:xfrm>
              <a:off x="4718458" y="5342429"/>
              <a:ext cx="10269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 = dim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353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F093-082A-4E79-A9AE-FA782EA9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fastText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F39D1A-D6B5-42BA-BD43-44BCF58A07AA}"/>
                  </a:ext>
                </a:extLst>
              </p:cNvPr>
              <p:cNvSpPr txBox="1"/>
              <p:nvPr/>
            </p:nvSpPr>
            <p:spPr>
              <a:xfrm>
                <a:off x="4675114" y="1375730"/>
                <a:ext cx="2841771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𝑡𝑜𝑘𝑒𝑛𝑠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F39D1A-D6B5-42BA-BD43-44BCF58A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114" y="1375730"/>
                <a:ext cx="2841771" cy="629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CAE0D7-1555-4E42-AED4-B8D85CAD49D6}"/>
                  </a:ext>
                </a:extLst>
              </p:cNvPr>
              <p:cNvSpPr txBox="1"/>
              <p:nvPr/>
            </p:nvSpPr>
            <p:spPr>
              <a:xfrm>
                <a:off x="3894937" y="2269443"/>
                <a:ext cx="4402123" cy="892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CAE0D7-1555-4E42-AED4-B8D85CAD4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937" y="2269443"/>
                <a:ext cx="4402123" cy="892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ubtitle 2">
            <a:extLst>
              <a:ext uri="{FF2B5EF4-FFF2-40B4-BE49-F238E27FC236}">
                <a16:creationId xmlns:a16="http://schemas.microsoft.com/office/drawing/2014/main" id="{533E69AD-355A-4B03-B7C6-BD732B7C4BAA}"/>
              </a:ext>
            </a:extLst>
          </p:cNvPr>
          <p:cNvSpPr txBox="1">
            <a:spLocks/>
          </p:cNvSpPr>
          <p:nvPr/>
        </p:nvSpPr>
        <p:spPr>
          <a:xfrm>
            <a:off x="1192633" y="3425536"/>
            <a:ext cx="9806730" cy="8922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(Theo: Tomas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Mikolov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Ilya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Sutskever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Kai Chen, Greg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Corrado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Jeffrey Dean, Distributed Representations of Words and Phrases and their Compositionality)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59C5F6-BA78-422C-B8F0-6F56EC6C5B7C}"/>
                  </a:ext>
                </a:extLst>
              </p:cNvPr>
              <p:cNvSpPr txBox="1"/>
              <p:nvPr/>
            </p:nvSpPr>
            <p:spPr>
              <a:xfrm>
                <a:off x="3048697" y="4581629"/>
                <a:ext cx="6094602" cy="867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59C5F6-BA78-422C-B8F0-6F56EC6C5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7" y="4581629"/>
                <a:ext cx="6094602" cy="867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ubtitle 2">
            <a:extLst>
              <a:ext uri="{FF2B5EF4-FFF2-40B4-BE49-F238E27FC236}">
                <a16:creationId xmlns:a16="http://schemas.microsoft.com/office/drawing/2014/main" id="{C1E631B9-B731-4413-827C-A7B22855E047}"/>
              </a:ext>
            </a:extLst>
          </p:cNvPr>
          <p:cNvSpPr txBox="1">
            <a:spLocks/>
          </p:cNvSpPr>
          <p:nvPr/>
        </p:nvSpPr>
        <p:spPr>
          <a:xfrm>
            <a:off x="4759351" y="5712651"/>
            <a:ext cx="2673294" cy="534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(Theo: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7486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F093-082A-4E79-A9AE-FA782EA9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fastText</a:t>
            </a:r>
            <a:endParaRPr lang="en-US" dirty="0"/>
          </a:p>
        </p:txBody>
      </p:sp>
      <p:pic>
        <p:nvPicPr>
          <p:cNvPr id="10" name="Picture 2" descr="https://miro.medium.com/max/903/1*cuOmGT7NevP9oJFJfVpRKA.png">
            <a:extLst>
              <a:ext uri="{FF2B5EF4-FFF2-40B4-BE49-F238E27FC236}">
                <a16:creationId xmlns:a16="http://schemas.microsoft.com/office/drawing/2014/main" id="{C8816674-E459-485E-B521-44E2F524E3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303" y="1400927"/>
            <a:ext cx="7399394" cy="405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576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Glove</a:t>
            </a:r>
            <a:endParaRPr/>
          </a:p>
        </p:txBody>
      </p:sp>
      <p:pic>
        <p:nvPicPr>
          <p:cNvPr id="249" name="Google Shape;249;p17" descr="https://miro.medium.com/max/1800/1*3V8Yh1ikaTb3ZNqrg-gJfg.jpe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200241"/>
            <a:ext cx="10515600" cy="1109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66a000873_0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866a000873_0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1350" i="1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1350" i="1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1350" i="1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1350" i="1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1350" i="1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P(k|i)</a:t>
            </a:r>
            <a:r>
              <a:rPr lang="en-US" sz="23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là xác suất xuất hiện của từ </a:t>
            </a:r>
            <a:r>
              <a:rPr lang="en-US" sz="23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3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trong ngữ cảnh của từ </a:t>
            </a:r>
            <a:r>
              <a:rPr lang="en-US" sz="23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3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, tương tự với </a:t>
            </a:r>
            <a:r>
              <a:rPr lang="en-US" sz="23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P(k|j)</a:t>
            </a:r>
            <a:r>
              <a:rPr lang="en-US" sz="23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.</a:t>
            </a:r>
            <a:endParaRPr sz="2350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Công thức của </a:t>
            </a:r>
            <a:r>
              <a:rPr lang="en-US" sz="23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P(k|i)</a:t>
            </a:r>
            <a:endParaRPr sz="2350" i="1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" name="Google Shape;256;g866a000873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188" y="365125"/>
            <a:ext cx="5953625" cy="26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66a000873_0_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866a000873_0_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1350" i="1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1350" i="1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1350" i="1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Xik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: số lần xuất hiện của từ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trong ngữ cảnh của từ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(hoặc ngược lại).</a:t>
            </a:r>
            <a:endParaRPr sz="2450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Xi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: số lần xuất hiện của từ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trong ngữ cảnh của toàn bộ các từ còn lại ngoại trừ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450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(Các giá trị này chính là các mục nhập của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Co-occurrence Matrix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2450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3" name="Google Shape;263;g866a000873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363" y="365125"/>
            <a:ext cx="6585275" cy="20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Skip-gram</a:t>
            </a:r>
            <a:endParaRPr/>
          </a:p>
        </p:txBody>
      </p:sp>
      <p:grpSp>
        <p:nvGrpSpPr>
          <p:cNvPr id="113" name="Google Shape;113;p2"/>
          <p:cNvGrpSpPr/>
          <p:nvPr/>
        </p:nvGrpSpPr>
        <p:grpSpPr>
          <a:xfrm>
            <a:off x="1315200" y="816368"/>
            <a:ext cx="9452543" cy="5676507"/>
            <a:chOff x="729144" y="816368"/>
            <a:chExt cx="9452543" cy="5676507"/>
          </a:xfrm>
        </p:grpSpPr>
        <p:grpSp>
          <p:nvGrpSpPr>
            <p:cNvPr id="114" name="Google Shape;114;p2"/>
            <p:cNvGrpSpPr/>
            <p:nvPr/>
          </p:nvGrpSpPr>
          <p:grpSpPr>
            <a:xfrm>
              <a:off x="729144" y="816368"/>
              <a:ext cx="7752577" cy="5676507"/>
              <a:chOff x="729144" y="816368"/>
              <a:chExt cx="7752577" cy="5676507"/>
            </a:xfrm>
          </p:grpSpPr>
          <p:pic>
            <p:nvPicPr>
              <p:cNvPr id="115" name="Google Shape;115;p2" descr="The architecture of Skip-gram model [20]. | Download Scientific ...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710279" y="816368"/>
                <a:ext cx="4771442" cy="56765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6" name="Google Shape;116;p2"/>
              <p:cNvSpPr txBox="1"/>
              <p:nvPr/>
            </p:nvSpPr>
            <p:spPr>
              <a:xfrm>
                <a:off x="729144" y="3400335"/>
                <a:ext cx="2186279" cy="5085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rPr lang="en-US" sz="28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Từ trung tâm</a:t>
                </a:r>
                <a:endParaRPr sz="2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17" name="Google Shape;117;p2"/>
              <p:cNvCxnSpPr/>
              <p:nvPr/>
            </p:nvCxnSpPr>
            <p:spPr>
              <a:xfrm>
                <a:off x="2751589" y="3654618"/>
                <a:ext cx="89157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118" name="Google Shape;118;p2"/>
            <p:cNvSpPr txBox="1"/>
            <p:nvPr/>
          </p:nvSpPr>
          <p:spPr>
            <a:xfrm>
              <a:off x="7995408" y="1436404"/>
              <a:ext cx="2186279" cy="5085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Từ ngữ cảnh</a:t>
              </a:r>
              <a:endPara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7995408" y="3400336"/>
              <a:ext cx="2186279" cy="5085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Từ ngữ cảnh</a:t>
              </a:r>
              <a:endPara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7995408" y="5364268"/>
              <a:ext cx="2186279" cy="5085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Từ ngữ cảnh</a:t>
              </a:r>
              <a:endPara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6a000873_0_39"/>
          <p:cNvSpPr txBox="1">
            <a:spLocks noGrp="1"/>
          </p:cNvSpPr>
          <p:nvPr>
            <p:ph type="body" idx="1"/>
          </p:nvPr>
        </p:nvSpPr>
        <p:spPr>
          <a:xfrm>
            <a:off x="838200" y="442000"/>
            <a:ext cx="10515600" cy="385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Ý tưởng chính của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GloVe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độ tương tự ngữ nghĩa giữa hai từ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có thể được xác định thông qua độ tương tự ngữ nghĩa giữa từ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với mỗi từ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những từ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có tính xác định ngữ nghĩa tốt chính là những từ làm cho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&gt;&gt;1 hoặc xấp chỉ bằng 0. Ví dụ, nếu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là “table”,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là “cat” và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là “chair” thì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sẽ khá lớn do “chair” có nghĩa gần hơn với “table” hơn là “cat”, ở trường hợp khác, nếu ta thay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là “ice cream” thì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sẽ xấp xỉ bằng 1 do “ice cream” hầu như chẳng lên quan gì tới “table” và “cat”.</a:t>
            </a:r>
            <a:endParaRPr sz="2450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Dựa trên tầm quan trọng của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GloVe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khởi đầu bằng việc là nó sẽ tìm một hàm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sao cho nó ánh xạ từ các vec-tơ từ trong vùng không gian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sang một giá trị tỉ lệ với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. Việc tìm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không đơn giản, tuy nhiên, sau nhiều bước đơn giản hóa cũng như tối ưu, ta có thể đưa nó về bài toán hồi quy với việc minimum </a:t>
            </a:r>
            <a:r>
              <a:rPr lang="en-US" sz="24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cost function</a:t>
            </a:r>
            <a:r>
              <a:rPr lang="en-US" sz="24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sau:</a:t>
            </a:r>
            <a:endParaRPr sz="2450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66a000873_0_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866a000873_0_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Trong đó:</a:t>
            </a:r>
            <a:endParaRPr sz="2550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</a:t>
            </a:r>
            <a:r>
              <a:rPr lang="en-US" sz="25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5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wj</a:t>
            </a:r>
            <a:r>
              <a:rPr lang="en-US" sz="25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là các vector từ.</a:t>
            </a:r>
            <a:endParaRPr sz="2550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</a:t>
            </a:r>
            <a:r>
              <a:rPr lang="en-US" sz="25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5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bj</a:t>
            </a:r>
            <a:r>
              <a:rPr lang="en-US" sz="25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là các </a:t>
            </a:r>
            <a:r>
              <a:rPr lang="en-US" sz="25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bias</a:t>
            </a:r>
            <a:r>
              <a:rPr lang="en-US" sz="25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tương ứng (được thêm vào ở các bước đơn giản hóa và tối ưu).</a:t>
            </a:r>
            <a:endParaRPr sz="2550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Xij</a:t>
            </a:r>
            <a:r>
              <a:rPr lang="en-US" sz="25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mục nhập tương ứng với cặp từ </a:t>
            </a:r>
            <a:r>
              <a:rPr lang="en-US" sz="25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5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5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5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trong </a:t>
            </a:r>
            <a:r>
              <a:rPr lang="en-US" sz="25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Co-occurrence Matrix</a:t>
            </a:r>
            <a:r>
              <a:rPr lang="en-US" sz="25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550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5" name="Google Shape;275;g866a000873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375" y="52525"/>
            <a:ext cx="82296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66a000873_0_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866a000873_0_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Hàm </a:t>
            </a:r>
            <a:r>
              <a:rPr lang="en-US" sz="26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6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được gọi là </a:t>
            </a:r>
            <a:r>
              <a:rPr lang="en-US" sz="26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weighting function</a:t>
            </a:r>
            <a:r>
              <a:rPr lang="en-US" sz="26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được thêm vào để giảm bớt sự ảnh hưởng của các cặp từ xuất hiện quá thường xuyên, hàm này thỏa 3 tính chất:</a:t>
            </a:r>
            <a:endParaRPr sz="2650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96875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92B2C"/>
              </a:buClr>
              <a:buSzPts val="2650"/>
              <a:buChar char="●"/>
            </a:pPr>
            <a:r>
              <a:rPr lang="en-US" sz="26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Có giới hạn tại 0.</a:t>
            </a:r>
            <a:endParaRPr sz="2650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968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2650"/>
              <a:buChar char="●"/>
            </a:pPr>
            <a:r>
              <a:rPr lang="en-US" sz="26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Là hàm không giảm.</a:t>
            </a:r>
            <a:endParaRPr sz="2650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968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B2C"/>
              </a:buClr>
              <a:buSzPts val="2650"/>
              <a:buChar char="●"/>
            </a:pPr>
            <a:r>
              <a:rPr lang="en-US" sz="26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Có giá trị nhỏ khi </a:t>
            </a:r>
            <a:r>
              <a:rPr lang="en-US" sz="2650" i="1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6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rất lớn.</a:t>
            </a:r>
            <a:br>
              <a:rPr lang="en-US" sz="26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2650">
                <a:solidFill>
                  <a:srgbClr val="1B1B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Thực tế, có nhiều hàm số thỏa các tính chất trên, nhưng ta sẽ lựa chọn hàm số sau:</a:t>
            </a:r>
            <a:endParaRPr sz="2650">
              <a:solidFill>
                <a:srgbClr val="1B1B1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4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Glove</a:t>
            </a:r>
            <a:endParaRPr/>
          </a:p>
        </p:txBody>
      </p:sp>
      <p:pic>
        <p:nvPicPr>
          <p:cNvPr id="287" name="Google Shape;287;p18" descr="https://miro.medium.com/max/1400/1*ZPS4uIACX7pMviDG0D-jgw.jpe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756249"/>
            <a:ext cx="10515600" cy="1997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endParaRPr/>
          </a:p>
        </p:txBody>
      </p:sp>
      <p:pic>
        <p:nvPicPr>
          <p:cNvPr id="293" name="Google Shape;293;p19" descr="https://miro.medium.com/max/2100/1*4fJDgA3IoWDKewEf5cB7TA.jpe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485848"/>
            <a:ext cx="10515600" cy="2538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endParaRPr/>
          </a:p>
        </p:txBody>
      </p:sp>
      <p:pic>
        <p:nvPicPr>
          <p:cNvPr id="299" name="Google Shape;299;p20" descr="https://miro.medium.com/max/1800/1*pjdP5IFJLFWtVtKHfgilLw.jpe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878931"/>
            <a:ext cx="105156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endParaRPr/>
          </a:p>
        </p:txBody>
      </p:sp>
      <p:sp>
        <p:nvSpPr>
          <p:cNvPr id="305" name="Google Shape;30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06" name="Google Shape;306;p21" descr="https://miro.medium.com/max/1400/1*VWiVZOSfR1mia7MskjOKBw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1500" y="3032499"/>
            <a:ext cx="133350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endParaRPr/>
          </a:p>
        </p:txBody>
      </p:sp>
      <p:pic>
        <p:nvPicPr>
          <p:cNvPr id="312" name="Google Shape;312;p22" descr="https://miro.medium.com/max/1400/1*AvJeMckcvOhJX0IGVVcZbg.jpe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004117"/>
            <a:ext cx="10515600" cy="1502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Glove(cost)</a:t>
            </a:r>
            <a:endParaRPr/>
          </a:p>
        </p:txBody>
      </p:sp>
      <p:pic>
        <p:nvPicPr>
          <p:cNvPr id="318" name="Google Shape;318;p23" descr="https://miro.medium.com/max/1400/1*DLE0CW1BXLKPnk9HZiOxgw.jpe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583493"/>
            <a:ext cx="10515600" cy="234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Elmo</a:t>
            </a:r>
            <a:endParaRPr/>
          </a:p>
        </p:txBody>
      </p:sp>
      <p:pic>
        <p:nvPicPr>
          <p:cNvPr id="324" name="Google Shape;324;p24" descr="https://miro.medium.com/max/1064/1*ko2Ut74J_oMxF4jSo1VnCg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81569" y="1825625"/>
            <a:ext cx="8228862" cy="3859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Skip-gram (Feedforward)</a:t>
            </a:r>
            <a:endParaRPr/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1412" y="2152650"/>
            <a:ext cx="482917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Elmo</a:t>
            </a:r>
            <a:endParaRPr/>
          </a:p>
        </p:txBody>
      </p:sp>
      <p:pic>
        <p:nvPicPr>
          <p:cNvPr id="330" name="Google Shape;330;p25" descr="https://www.mihaileric.com/static/baseline_biLM-f9173e8e65a8597d3d8a909f3aee39f1-36fb0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31405" y="1476002"/>
            <a:ext cx="5529190" cy="4994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endParaRPr/>
          </a:p>
        </p:txBody>
      </p:sp>
      <p:pic>
        <p:nvPicPr>
          <p:cNvPr id="336" name="Google Shape;336;p26" descr="https://www.mihaileric.com/static/biLM_with_residual-096e1ae8acc0d3f846f0a71da2be3449-300e1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59066" y="1027906"/>
            <a:ext cx="5873867" cy="5124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endParaRPr/>
          </a:p>
        </p:txBody>
      </p:sp>
      <p:pic>
        <p:nvPicPr>
          <p:cNvPr id="342" name="Google Shape;342;p27" descr="https://www.mihaileric.com/static/modified_input_embedding-ce183e70063bae69926ef6a79e39b764-c2cda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19745" y="121661"/>
            <a:ext cx="3952510" cy="673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endParaRPr/>
          </a:p>
        </p:txBody>
      </p:sp>
      <p:pic>
        <p:nvPicPr>
          <p:cNvPr id="348" name="Google Shape;348;p28" descr="https://www.mihaileric.com/static/elmo_combination-a7af2b3eb2b5ceb37f3e9c5f2b066f14-4b2d3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89556" y="1825625"/>
            <a:ext cx="7012887" cy="3859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Skip-gram (Feedforward)</a:t>
            </a:r>
            <a:endParaRPr/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6187" y="1990725"/>
            <a:ext cx="461962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Skip-gram (Feedforward)</a:t>
            </a:r>
            <a:endParaRPr/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9937" y="1847850"/>
            <a:ext cx="557212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Skip-gram (Feedforward)</a:t>
            </a:r>
            <a:endParaRPr/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9974" y="1690688"/>
            <a:ext cx="2914650" cy="377952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 txBox="1"/>
          <p:nvPr/>
        </p:nvSpPr>
        <p:spPr>
          <a:xfrm>
            <a:off x="5941153" y="1690688"/>
            <a:ext cx="4206117" cy="5034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40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5549535" y="2194096"/>
            <a:ext cx="4989352" cy="9612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5973179" y="3155321"/>
            <a:ext cx="4142064" cy="9612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5647888" y="4217304"/>
            <a:ext cx="4792646" cy="96122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4506023" y="5279287"/>
            <a:ext cx="7076376" cy="87286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4647501" y="5279287"/>
            <a:ext cx="6934898" cy="96122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Skip-gram (Feedforward)</a:t>
            </a:r>
            <a:endParaRPr/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9974" y="1690688"/>
            <a:ext cx="2914650" cy="377952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 txBox="1"/>
          <p:nvPr/>
        </p:nvSpPr>
        <p:spPr>
          <a:xfrm>
            <a:off x="5647888" y="1532827"/>
            <a:ext cx="4792646" cy="9612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5909911" y="2784589"/>
            <a:ext cx="4410077" cy="79585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5647888" y="3870985"/>
            <a:ext cx="3651083" cy="508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 quát hóa cho T từ:</a:t>
            </a:r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6096000" y="4363949"/>
            <a:ext cx="4410077" cy="90255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6096000" y="4363949"/>
            <a:ext cx="4344534" cy="961224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5909911" y="2667699"/>
            <a:ext cx="4530623" cy="96122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Skip-gram (Backpropagation)</a:t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3048699" y="2210557"/>
            <a:ext cx="6094602" cy="24368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302441"/>
      </a:dk2>
      <a:lt2>
        <a:srgbClr val="E5E8E2"/>
      </a:lt2>
      <a:accent1>
        <a:srgbClr val="A991CB"/>
      </a:accent1>
      <a:accent2>
        <a:srgbClr val="7979C0"/>
      </a:accent2>
      <a:accent3>
        <a:srgbClr val="8CA6C9"/>
      </a:accent3>
      <a:accent4>
        <a:srgbClr val="73ABB7"/>
      </a:accent4>
      <a:accent5>
        <a:srgbClr val="7CAEA2"/>
      </a:accent5>
      <a:accent6>
        <a:srgbClr val="6FB185"/>
      </a:accent6>
      <a:hlink>
        <a:srgbClr val="738A54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968</Words>
  <Application>Microsoft Office PowerPoint</Application>
  <PresentationFormat>Widescreen</PresentationFormat>
  <Paragraphs>116</Paragraphs>
  <Slides>43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Cambria Math</vt:lpstr>
      <vt:lpstr>Avenir</vt:lpstr>
      <vt:lpstr>Calibri</vt:lpstr>
      <vt:lpstr>Twentieth Century</vt:lpstr>
      <vt:lpstr>Roboto</vt:lpstr>
      <vt:lpstr>Times New Roman</vt:lpstr>
      <vt:lpstr>ShapesVTI</vt:lpstr>
      <vt:lpstr>Word representation</vt:lpstr>
      <vt:lpstr>References</vt:lpstr>
      <vt:lpstr>Skip-gram</vt:lpstr>
      <vt:lpstr>Skip-gram (Feedforward)</vt:lpstr>
      <vt:lpstr>Skip-gram (Feedforward)</vt:lpstr>
      <vt:lpstr>Skip-gram (Feedforward)</vt:lpstr>
      <vt:lpstr>Skip-gram (Feedforward)</vt:lpstr>
      <vt:lpstr>Skip-gram (Feedforward)</vt:lpstr>
      <vt:lpstr>Skip-gram (Backpropagation)</vt:lpstr>
      <vt:lpstr>Skip-gram (Backpropagation)</vt:lpstr>
      <vt:lpstr>Skip-gram (Backpropagation)</vt:lpstr>
      <vt:lpstr>Skip-gram (Backpropagation)</vt:lpstr>
      <vt:lpstr>Skip-gram (Backpropagation)</vt:lpstr>
      <vt:lpstr>Skip-gram (Softmax problem)</vt:lpstr>
      <vt:lpstr>Cbow</vt:lpstr>
      <vt:lpstr>PowerPoint Presentation</vt:lpstr>
      <vt:lpstr>Cbow </vt:lpstr>
      <vt:lpstr>cbow</vt:lpstr>
      <vt:lpstr>Cbow</vt:lpstr>
      <vt:lpstr>CBow</vt:lpstr>
      <vt:lpstr>fastText</vt:lpstr>
      <vt:lpstr>fastText</vt:lpstr>
      <vt:lpstr>fastText</vt:lpstr>
      <vt:lpstr>fastText</vt:lpstr>
      <vt:lpstr>fastText</vt:lpstr>
      <vt:lpstr>fastText</vt:lpstr>
      <vt:lpstr>Glove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Glove</vt:lpstr>
      <vt:lpstr>PowerPoint Presentation</vt:lpstr>
      <vt:lpstr>PowerPoint Presentation</vt:lpstr>
      <vt:lpstr>PowerPoint Presentation</vt:lpstr>
      <vt:lpstr>PowerPoint Presentation</vt:lpstr>
      <vt:lpstr>Glove(cost)</vt:lpstr>
      <vt:lpstr>Elmo</vt:lpstr>
      <vt:lpstr>Elmo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representation</dc:title>
  <dc:creator>Lam Nguyen Duy Han</dc:creator>
  <cp:lastModifiedBy>Admin</cp:lastModifiedBy>
  <cp:revision>6</cp:revision>
  <dcterms:created xsi:type="dcterms:W3CDTF">2020-07-01T10:34:08Z</dcterms:created>
  <dcterms:modified xsi:type="dcterms:W3CDTF">2020-07-18T13:30:38Z</dcterms:modified>
</cp:coreProperties>
</file>