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7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92" r:id="rId23"/>
    <p:sldId id="293" r:id="rId24"/>
    <p:sldId id="295" r:id="rId25"/>
    <p:sldId id="278" r:id="rId26"/>
    <p:sldId id="279" r:id="rId27"/>
    <p:sldId id="280" r:id="rId28"/>
    <p:sldId id="294" r:id="rId29"/>
    <p:sldId id="296" r:id="rId30"/>
    <p:sldId id="297" r:id="rId31"/>
    <p:sldId id="298" r:id="rId32"/>
    <p:sldId id="300" r:id="rId33"/>
    <p:sldId id="299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55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731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57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187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2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731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27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271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911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097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160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7/7/2020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6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gif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BBC2-0386-49D5-B603-8A431BC25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 representation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F7C52-06FC-433D-9199-DC0A11570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6655"/>
            <a:ext cx="9144000" cy="1490080"/>
          </a:xfrm>
        </p:spPr>
        <p:txBody>
          <a:bodyPr/>
          <a:lstStyle/>
          <a:p>
            <a:pPr algn="r"/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Duy – 51603070 </a:t>
            </a:r>
          </a:p>
          <a:p>
            <a:pPr algn="r"/>
            <a:r>
              <a:rPr lang="en-US" dirty="0" err="1"/>
              <a:t>Nguyễn</a:t>
            </a:r>
            <a:r>
              <a:rPr lang="en-US" dirty="0"/>
              <a:t> Duy </a:t>
            </a:r>
            <a:r>
              <a:rPr lang="en-US" dirty="0" err="1"/>
              <a:t>Hàn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– 196005004</a:t>
            </a:r>
          </a:p>
          <a:p>
            <a:pPr algn="r"/>
            <a:r>
              <a:rPr lang="en-US" dirty="0"/>
              <a:t>Instructor: </a:t>
            </a:r>
            <a:r>
              <a:rPr lang="en-US" dirty="0" err="1"/>
              <a:t>Thầy</a:t>
            </a:r>
            <a:r>
              <a:rPr lang="en-US" dirty="0"/>
              <a:t> Lê Anh C</a:t>
            </a:r>
            <a:r>
              <a:rPr lang="vi-VN" dirty="0"/>
              <a:t>ư</a:t>
            </a:r>
            <a:r>
              <a:rPr lang="en-US" dirty="0" err="1"/>
              <a:t>ờng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5454-3A18-472A-899D-13ED082A9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Skip-gram (Backpropagation)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2C2302-9B32-4045-A478-A5D4A6D523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351452"/>
            <a:ext cx="4619625" cy="2876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D9B336-1280-43FC-97D5-540BE507C35E}"/>
                  </a:ext>
                </a:extLst>
              </p:cNvPr>
              <p:cNvSpPr txBox="1"/>
              <p:nvPr/>
            </p:nvSpPr>
            <p:spPr>
              <a:xfrm>
                <a:off x="5457825" y="2665586"/>
                <a:ext cx="4619626" cy="15268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e>
                          </m:d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e>
                          </m:d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𝑜𝑢𝑡𝑝𝑢𝑡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e>
                          </m:d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𝑝𝑟𝑒𝑑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𝑡𝑟𝑢𝑒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D9B336-1280-43FC-97D5-540BE507C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825" y="2665586"/>
                <a:ext cx="4619626" cy="15268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ubtitle 2">
                <a:extLst>
                  <a:ext uri="{FF2B5EF4-FFF2-40B4-BE49-F238E27FC236}">
                    <a16:creationId xmlns:a16="http://schemas.microsoft.com/office/drawing/2014/main" id="{DD08ABFB-F2E7-40D8-8ECE-E9D7B63E47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57825" y="1923853"/>
                <a:ext cx="2522989" cy="5085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learning rate</a:t>
                </a:r>
              </a:p>
            </p:txBody>
          </p:sp>
        </mc:Choice>
        <mc:Fallback xmlns="">
          <p:sp>
            <p:nvSpPr>
              <p:cNvPr id="10" name="Subtitle 2">
                <a:extLst>
                  <a:ext uri="{FF2B5EF4-FFF2-40B4-BE49-F238E27FC236}">
                    <a16:creationId xmlns:a16="http://schemas.microsoft.com/office/drawing/2014/main" id="{DD08ABFB-F2E7-40D8-8ECE-E9D7B63E4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825" y="1923853"/>
                <a:ext cx="2522989" cy="508567"/>
              </a:xfrm>
              <a:prstGeom prst="rect">
                <a:avLst/>
              </a:prstGeom>
              <a:blipFill>
                <a:blip r:embed="rId4"/>
                <a:stretch>
                  <a:fillRect t="-21687" b="-27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085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5454-3A18-472A-899D-13ED082A9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250" y="0"/>
            <a:ext cx="10515600" cy="1325563"/>
          </a:xfrm>
        </p:spPr>
        <p:txBody>
          <a:bodyPr/>
          <a:lstStyle/>
          <a:p>
            <a:r>
              <a:rPr lang="en-US" dirty="0"/>
              <a:t>Skip-gram (Backpropagation)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1BBA79-51E3-49AF-B8DA-0332E908A577}"/>
                  </a:ext>
                </a:extLst>
              </p:cNvPr>
              <p:cNvSpPr txBox="1"/>
              <p:nvPr/>
            </p:nvSpPr>
            <p:spPr>
              <a:xfrm>
                <a:off x="2100394" y="1868861"/>
                <a:ext cx="7991212" cy="31202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𝑖𝑛𝑝𝑢𝑡</m:t>
                              </m:r>
                            </m:sub>
                          </m:sSub>
                        </m:den>
                      </m:f>
                      <m:r>
                        <a:rPr lang="en-US" sz="1600" i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𝑒𝑥𝑝</m:t>
                                      </m:r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𝑜𝑢𝑡𝑝𝑢𝑡</m:t>
                                                  </m:r>
                                                </m:e>
                                                <m:sub>
                                                  <m:d>
                                                    <m:dPr>
                                                      <m:ctrlPr>
                                                        <a:rPr lang="en-US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e>
                                                  </m:d>
                                                </m:sub>
                                              </m:sSub>
                                            </m:sub>
                                          </m:sSub>
                                          <m:r>
                                            <a:rPr lang="en-US" sz="1600" i="0">
                                              <a:latin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𝑖𝑛𝑝𝑢𝑡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sub>
                                  </m:sSub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p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𝑒𝑥𝑝</m:t>
                                      </m:r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𝑜𝑢𝑡𝑝𝑢𝑡</m:t>
                                                  </m:r>
                                                </m:e>
                                                <m:sub>
                                                  <m:d>
                                                    <m:dPr>
                                                      <m:ctrlPr>
                                                        <a:rPr lang="en-US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b>
                                              </m:sSub>
                                            </m:sub>
                                          </m:sSub>
                                          <m:r>
                                            <a:rPr lang="en-US" sz="1600" i="0">
                                              <a:latin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func>
                            </m:num>
                            <m:den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𝑖𝑛𝑝𝑢𝑡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sub>
                                  </m:sSub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600" i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𝑜𝑢𝑡𝑝𝑢𝑡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sub>
                              </m:sSub>
                            </m:sub>
                          </m:sSub>
                        </m:e>
                      </m:nary>
                      <m:r>
                        <a:rPr lang="en-U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p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𝑜𝑢𝑡𝑝𝑢𝑡</m:t>
                                              </m:r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p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𝑜𝑢𝑡𝑝𝑢𝑡</m:t>
                                              </m:r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nary>
                            </m:num>
                            <m:den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𝑖𝑛𝑝𝑢𝑡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sub>
                                  </m:sSub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600" i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𝑜𝑢𝑡𝑝𝑢𝑡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sub>
                              </m:sSub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𝑜𝑢𝑡𝑝𝑢𝑡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𝑜𝑢𝑡𝑝𝑢𝑡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sub>
                                  </m:sSub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p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𝑜𝑢𝑡𝑝𝑢𝑡</m:t>
                                              </m:r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nary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𝑜𝑢𝑡𝑝𝑢𝑡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sub>
                          </m:sSub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𝑥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𝑠𝑜𝑓𝑡𝑚𝑎𝑥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𝑜𝑢𝑡𝑝𝑢𝑡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𝑜𝑢𝑡𝑝𝑢𝑡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sub>
                          </m:sSub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𝑥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𝑝𝑟𝑒𝑑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𝑡𝑟𝑢𝑒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1BBA79-51E3-49AF-B8DA-0332E908A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394" y="1868861"/>
                <a:ext cx="7991212" cy="31202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EAB5798-D27F-4576-8DC1-85CCEDD1E029}"/>
              </a:ext>
            </a:extLst>
          </p:cNvPr>
          <p:cNvSpPr/>
          <p:nvPr/>
        </p:nvSpPr>
        <p:spPr>
          <a:xfrm>
            <a:off x="2424418" y="1937857"/>
            <a:ext cx="1107347" cy="7717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BB26AA-4C7B-4976-A9F6-F7B800F27638}"/>
              </a:ext>
            </a:extLst>
          </p:cNvPr>
          <p:cNvSpPr/>
          <p:nvPr/>
        </p:nvSpPr>
        <p:spPr>
          <a:xfrm>
            <a:off x="6912528" y="4194495"/>
            <a:ext cx="2885813" cy="7946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3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5454-3A18-472A-899D-13ED082A9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96" y="503339"/>
            <a:ext cx="10515600" cy="1325563"/>
          </a:xfrm>
        </p:spPr>
        <p:txBody>
          <a:bodyPr/>
          <a:lstStyle/>
          <a:p>
            <a:r>
              <a:rPr lang="en-US" dirty="0"/>
              <a:t>Skip-gram (Backpropagation)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8BC719-8475-4A2D-8ECC-6484805600D7}"/>
                  </a:ext>
                </a:extLst>
              </p:cNvPr>
              <p:cNvSpPr txBox="1"/>
              <p:nvPr/>
            </p:nvSpPr>
            <p:spPr>
              <a:xfrm>
                <a:off x="3048699" y="2665586"/>
                <a:ext cx="6094602" cy="15268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e>
                          </m:d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e>
                          </m:d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𝑖𝑛𝑝𝑢𝑡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e>
                          </m:d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𝑜𝑢𝑡𝑝𝑢𝑡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𝑝𝑟𝑒𝑑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𝑡𝑟𝑢𝑒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8BC719-8475-4A2D-8ECC-648480560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699" y="2665586"/>
                <a:ext cx="6094602" cy="15268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7502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5454-3A18-472A-899D-13ED082A9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96" y="503339"/>
            <a:ext cx="10515600" cy="1325563"/>
          </a:xfrm>
        </p:spPr>
        <p:txBody>
          <a:bodyPr/>
          <a:lstStyle/>
          <a:p>
            <a:r>
              <a:rPr lang="en-US" dirty="0"/>
              <a:t>Skip-gram (</a:t>
            </a:r>
            <a:r>
              <a:rPr lang="en-US" dirty="0" err="1"/>
              <a:t>Softmax</a:t>
            </a:r>
            <a:r>
              <a:rPr lang="en-US" dirty="0"/>
              <a:t> problem)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191F94-2757-414B-A6BE-B54A9ACD482A}"/>
                  </a:ext>
                </a:extLst>
              </p:cNvPr>
              <p:cNvSpPr txBox="1"/>
              <p:nvPr/>
            </p:nvSpPr>
            <p:spPr>
              <a:xfrm>
                <a:off x="83191" y="2948385"/>
                <a:ext cx="4947408" cy="961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𝑐𝑒𝑛𝑡𝑒𝑟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𝑜𝑢𝑡𝑝𝑢𝑡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sub>
                                  </m:sSub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𝑜𝑢𝑡𝑝𝑢𝑡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191F94-2757-414B-A6BE-B54A9ACD4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1" y="2948385"/>
                <a:ext cx="4947408" cy="961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The Rise and Fall of the Third Reich - A History of Nazi Germany ...">
            <a:extLst>
              <a:ext uri="{FF2B5EF4-FFF2-40B4-BE49-F238E27FC236}">
                <a16:creationId xmlns:a16="http://schemas.microsoft.com/office/drawing/2014/main" id="{D3927E88-68D7-49CE-B6A7-1F492DE9F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595" y="1928530"/>
            <a:ext cx="2600810" cy="3000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ew Source: Why it Still Matters and How to Quickly Compare it to ...">
            <a:extLst>
              <a:ext uri="{FF2B5EF4-FFF2-40B4-BE49-F238E27FC236}">
                <a16:creationId xmlns:a16="http://schemas.microsoft.com/office/drawing/2014/main" id="{C56B6F13-5859-4A2D-9EFE-869CC3B5D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066" y="2128878"/>
            <a:ext cx="3822583" cy="260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444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5454-3A18-472A-899D-13ED082A9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96" y="503339"/>
            <a:ext cx="10515600" cy="1325563"/>
          </a:xfrm>
        </p:spPr>
        <p:txBody>
          <a:bodyPr/>
          <a:lstStyle/>
          <a:p>
            <a:r>
              <a:rPr lang="en-US" dirty="0"/>
              <a:t>Skip-gram (Noise distribution)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6A2804-2A9E-42BB-94CD-2A45E0E58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96" y="1914525"/>
            <a:ext cx="8172450" cy="30289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FA9F64-CBAD-4853-B444-9E69C9932582}"/>
                  </a:ext>
                </a:extLst>
              </p:cNvPr>
              <p:cNvSpPr txBox="1"/>
              <p:nvPr/>
            </p:nvSpPr>
            <p:spPr>
              <a:xfrm>
                <a:off x="8633146" y="3055596"/>
                <a:ext cx="2028038" cy="7468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FA9F64-CBAD-4853-B444-9E69C9932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146" y="3055596"/>
                <a:ext cx="2028038" cy="7468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5905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5454-3A18-472A-899D-13ED082A9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96" y="503339"/>
            <a:ext cx="10515600" cy="1325563"/>
          </a:xfrm>
        </p:spPr>
        <p:txBody>
          <a:bodyPr/>
          <a:lstStyle/>
          <a:p>
            <a:r>
              <a:rPr lang="en-US" dirty="0"/>
              <a:t>Skip-gram (Negative sampling - NS)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A6D9C4-6DF6-4F1B-9362-BD6647E2C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15" y="2111535"/>
            <a:ext cx="6772275" cy="31718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193762-B06C-427B-BED8-19942366B249}"/>
                  </a:ext>
                </a:extLst>
              </p:cNvPr>
              <p:cNvSpPr txBox="1"/>
              <p:nvPr/>
            </p:nvSpPr>
            <p:spPr>
              <a:xfrm>
                <a:off x="9367706" y="2891040"/>
                <a:ext cx="1608590" cy="16128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𝑒𝑛𝑔𝑖𝑛𝑒𝑒𝑟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𝑚𝑖𝑛𝑖𝑚𝑖𝑧𝑒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𝑝𝑟𝑖𝑚𝑎𝑟𝑦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𝑐𝑜𝑛𝑐𝑒𝑟𝑛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𝑙𝑒𝑑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𝑝𝑎𝑔𝑒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193762-B06C-427B-BED8-19942366B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7706" y="2891040"/>
                <a:ext cx="1608590" cy="16128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B3B20D-D048-4D5D-82AE-AA00BFE1C91B}"/>
                  </a:ext>
                </a:extLst>
              </p:cNvPr>
              <p:cNvSpPr txBox="1"/>
              <p:nvPr/>
            </p:nvSpPr>
            <p:spPr>
              <a:xfrm>
                <a:off x="7622337" y="2479004"/>
                <a:ext cx="1507921" cy="22805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𝐷𝑟𝑖𝑙𝑙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𝑓𝑙𝑢𝑖𝑑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𝑒𝑛𝑔𝑖𝑛𝑒𝑒𝑟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𝑡𝑟𝑎𝑑𝑖𝑡𝑖𝑜𝑛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𝑑𝑒𝑠𝑖𝑔𝑛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𝑜𝑓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B3B20D-D048-4D5D-82AE-AA00BFE1C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337" y="2479004"/>
                <a:ext cx="1507921" cy="22805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ABC99C-1CA5-4AD1-A135-E8341E2493D4}"/>
              </a:ext>
            </a:extLst>
          </p:cNvPr>
          <p:cNvCxnSpPr/>
          <p:nvPr/>
        </p:nvCxnSpPr>
        <p:spPr>
          <a:xfrm>
            <a:off x="7622337" y="2479004"/>
            <a:ext cx="1507921" cy="22805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552D69-51C9-45F1-8706-AC8D3EF89F2C}"/>
              </a:ext>
            </a:extLst>
          </p:cNvPr>
          <p:cNvCxnSpPr/>
          <p:nvPr/>
        </p:nvCxnSpPr>
        <p:spPr>
          <a:xfrm flipH="1">
            <a:off x="7622337" y="2479004"/>
            <a:ext cx="1437773" cy="22805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C3B1992-5393-4B7B-9F69-83C960C35A18}"/>
                  </a:ext>
                </a:extLst>
              </p:cNvPr>
              <p:cNvSpPr txBox="1"/>
              <p:nvPr/>
            </p:nvSpPr>
            <p:spPr>
              <a:xfrm>
                <a:off x="8189882" y="5283360"/>
                <a:ext cx="3728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C3B1992-5393-4B7B-9F69-83C960C35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882" y="5283360"/>
                <a:ext cx="3728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AAC2AB-318E-41DB-B376-BBDBE3F23FF4}"/>
                  </a:ext>
                </a:extLst>
              </p:cNvPr>
              <p:cNvSpPr txBox="1"/>
              <p:nvPr/>
            </p:nvSpPr>
            <p:spPr>
              <a:xfrm>
                <a:off x="9262844" y="5283360"/>
                <a:ext cx="20364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AAC2AB-318E-41DB-B376-BBDBE3F23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844" y="5283360"/>
                <a:ext cx="2036428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6E23EE-541C-43F4-9670-CE8126BF6C6F}"/>
              </a:ext>
            </a:extLst>
          </p:cNvPr>
          <p:cNvCxnSpPr>
            <a:endCxn id="18" idx="1"/>
          </p:cNvCxnSpPr>
          <p:nvPr/>
        </p:nvCxnSpPr>
        <p:spPr>
          <a:xfrm>
            <a:off x="8766495" y="5468026"/>
            <a:ext cx="496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475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5454-3A18-472A-899D-13ED082A9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96" y="503339"/>
            <a:ext cx="10515600" cy="1325563"/>
          </a:xfrm>
        </p:spPr>
        <p:txBody>
          <a:bodyPr/>
          <a:lstStyle/>
          <a:p>
            <a:r>
              <a:rPr lang="en-US" dirty="0"/>
              <a:t>Skip-gram (NS - Forward)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AAC2AB-318E-41DB-B376-BBDBE3F23FF4}"/>
                  </a:ext>
                </a:extLst>
              </p:cNvPr>
              <p:cNvSpPr txBox="1"/>
              <p:nvPr/>
            </p:nvSpPr>
            <p:spPr>
              <a:xfrm>
                <a:off x="3568816" y="5407571"/>
                <a:ext cx="17498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AAC2AB-318E-41DB-B376-BBDBE3F23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816" y="5407571"/>
                <a:ext cx="1749803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69F1701-567C-4C16-959E-8DD9161F6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62" y="1586014"/>
            <a:ext cx="6619875" cy="4857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8BCC65-DCBE-4C29-AE93-37FFA1EA1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761" y="2182342"/>
            <a:ext cx="53244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37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5454-3A18-472A-899D-13ED082A9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96" y="503339"/>
            <a:ext cx="10515600" cy="1325563"/>
          </a:xfrm>
        </p:spPr>
        <p:txBody>
          <a:bodyPr/>
          <a:lstStyle/>
          <a:p>
            <a:r>
              <a:rPr lang="en-US" dirty="0"/>
              <a:t>Skip-gram (NS - Forward)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9F1701-567C-4C16-959E-8DD9161F6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2" y="1586014"/>
            <a:ext cx="6619875" cy="485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D3D2D1-9FDB-43D1-96A1-927D38B0D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986" y="2081112"/>
            <a:ext cx="6296025" cy="2705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91A9D5-0543-477D-A77A-AF2238097EB6}"/>
                  </a:ext>
                </a:extLst>
              </p:cNvPr>
              <p:cNvSpPr txBox="1"/>
              <p:nvPr/>
            </p:nvSpPr>
            <p:spPr>
              <a:xfrm>
                <a:off x="1873888" y="4795535"/>
                <a:ext cx="8444220" cy="1104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/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/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/>
                                <m:t>argmax</m:t>
                              </m:r>
                            </m:e>
                            <m:lim>
                              <m:r>
                                <a:rPr lang="en-US" i="1"/>
                                <m:t>𝜃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/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/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/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/>
                                      </m:ctrlPr>
                                    </m:dPr>
                                    <m:e>
                                      <m:r>
                                        <a:rPr lang="en-US" i="1"/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i="1"/>
                                          </m:ctrlPr>
                                        </m:dPr>
                                        <m:e>
                                          <m:r>
                                            <a:rPr lang="en-US" i="1"/>
                                            <m:t>𝐷</m:t>
                                          </m:r>
                                          <m:r>
                                            <a:rPr lang="en-US" i="1"/>
                                            <m:t>=1</m:t>
                                          </m:r>
                                        </m:e>
                                        <m:e>
                                          <m:r>
                                            <a:rPr lang="en-US" i="1"/>
                                            <m:t>𝑤</m:t>
                                          </m:r>
                                          <m:r>
                                            <a:rPr lang="en-US" i="1"/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/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/>
                                                <m:t>𝑝𝑜𝑠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/>
                                            <m:t>;</m:t>
                                          </m:r>
                                          <m:r>
                                            <a:rPr lang="en-US" i="1"/>
                                            <m:t>𝜃</m:t>
                                          </m:r>
                                        </m:e>
                                      </m:d>
                                      <m:nary>
                                        <m:naryPr>
                                          <m:chr m:val="∏"/>
                                          <m:limLoc m:val="undOvr"/>
                                          <m:supHide m:val="on"/>
                                          <m:ctrlPr>
                                            <a:rPr lang="en-US" i="1"/>
                                          </m:ctrlPr>
                                        </m:naryPr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/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/>
                                                <m:t>𝑛𝑒𝑔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/>
                                            <m:t>∈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/>
                                                <m:t>𝑊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/>
                                                <m:t>𝑛𝑒𝑔</m:t>
                                              </m:r>
                                            </m:sub>
                                          </m:sSub>
                                        </m:sub>
                                        <m:sup/>
                                        <m:e>
                                          <m:d>
                                            <m:dPr>
                                              <m:ctrlPr>
                                                <a:rPr lang="en-US" i="1"/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/>
                                                <m:t>1−</m:t>
                                              </m:r>
                                              <m:r>
                                                <a:rPr lang="en-US" i="1"/>
                                                <m:t>𝑝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/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/>
                                                    <m:t>𝐷</m:t>
                                                  </m:r>
                                                  <m:r>
                                                    <a:rPr lang="en-US" i="1"/>
                                                    <m:t>=1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i="1"/>
                                                    <m:t>𝑤</m:t>
                                                  </m:r>
                                                  <m:r>
                                                    <a:rPr lang="en-US" i="1"/>
                                                    <m:t>,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/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/>
                                                        <m:t>𝑐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/>
                                                        <m:t>𝑛𝑒𝑔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/>
                                                    <m:t>;</m:t>
                                                  </m:r>
                                                  <m:r>
                                                    <a:rPr lang="en-US" i="1"/>
                                                    <m:t>𝜃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nary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/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91A9D5-0543-477D-A77A-AF2238097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888" y="4795535"/>
                <a:ext cx="8444220" cy="11045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5B7C951-4CB6-4845-8958-2DAD81E1AA07}"/>
                  </a:ext>
                </a:extLst>
              </p:cNvPr>
              <p:cNvSpPr txBox="1"/>
              <p:nvPr/>
            </p:nvSpPr>
            <p:spPr>
              <a:xfrm>
                <a:off x="2166804" y="5900133"/>
                <a:ext cx="7858387" cy="8271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𝑝𝑜𝑠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𝑛𝑒𝑔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𝑛𝑒𝑔</m:t>
                              </m:r>
                            </m:sub>
                          </m:sSub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𝑛𝑒𝑔</m:t>
                                          </m:r>
                                        </m:sub>
                                      </m:s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5B7C951-4CB6-4845-8958-2DAD81E1A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804" y="5900133"/>
                <a:ext cx="7858387" cy="8271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53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5454-3A18-472A-899D-13ED082A9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96" y="503339"/>
            <a:ext cx="10515600" cy="1325563"/>
          </a:xfrm>
        </p:spPr>
        <p:txBody>
          <a:bodyPr/>
          <a:lstStyle/>
          <a:p>
            <a:r>
              <a:rPr lang="en-US" dirty="0"/>
              <a:t>Skip-gram (NS - Forward)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C2617E-CE81-40B1-8BA9-5BEDEDF108BA}"/>
                  </a:ext>
                </a:extLst>
              </p:cNvPr>
              <p:cNvSpPr txBox="1"/>
              <p:nvPr/>
            </p:nvSpPr>
            <p:spPr>
              <a:xfrm>
                <a:off x="2292641" y="2601850"/>
                <a:ext cx="7606717" cy="8271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𝑝𝑜𝑠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𝑛𝑒𝑔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𝑛𝑒𝑔</m:t>
                              </m:r>
                            </m:sub>
                          </m:sSub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𝑛𝑒𝑔</m:t>
                                          </m:r>
                                        </m:sub>
                                      </m:s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C2617E-CE81-40B1-8BA9-5BEDEDF10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641" y="2601850"/>
                <a:ext cx="7606717" cy="8271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EE066A-EB14-4CAD-89D5-E6ECD744AB93}"/>
                  </a:ext>
                </a:extLst>
              </p:cNvPr>
              <p:cNvSpPr txBox="1"/>
              <p:nvPr/>
            </p:nvSpPr>
            <p:spPr>
              <a:xfrm>
                <a:off x="2246502" y="3981615"/>
                <a:ext cx="7698996" cy="933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≠0</m:t>
                              </m:r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̅"/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𝑝𝑜𝑠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0">
                                                  <a:latin typeface="Cambria Math" panose="02040503050406030204" pitchFamily="18" charset="0"/>
                                                </a:rPr>
                                                <m:t>∙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limLoc m:val="undOvr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𝑛𝑒𝑔</m:t>
                                          </m:r>
                                        </m:sub>
                                      </m:s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𝑛𝑒𝑔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acc>
                                                        <m:accPr>
                                                          <m:chr m:val="̅"/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𝑐</m:t>
                                                          </m:r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𝑛𝑒𝑔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∙</m:t>
                                                  </m:r>
                                                  <m:acc>
                                                    <m:accPr>
                                                      <m:chr m:val="̅"/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𝑤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EE066A-EB14-4CAD-89D5-E6ECD744A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502" y="3981615"/>
                <a:ext cx="7698996" cy="9338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487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5454-3A18-472A-899D-13ED082A9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96" y="503339"/>
            <a:ext cx="10515600" cy="1325563"/>
          </a:xfrm>
        </p:spPr>
        <p:txBody>
          <a:bodyPr/>
          <a:lstStyle/>
          <a:p>
            <a:r>
              <a:rPr lang="en-US" dirty="0"/>
              <a:t>Skip-gram (NS - Backward)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C2617E-CE81-40B1-8BA9-5BEDEDF108BA}"/>
                  </a:ext>
                </a:extLst>
              </p:cNvPr>
              <p:cNvSpPr txBox="1"/>
              <p:nvPr/>
            </p:nvSpPr>
            <p:spPr>
              <a:xfrm>
                <a:off x="2611421" y="2385048"/>
                <a:ext cx="7606717" cy="8271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𝑝𝑜𝑠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𝑛𝑒𝑔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𝑛𝑒𝑔</m:t>
                              </m:r>
                            </m:sub>
                          </m:sSub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𝑛𝑒𝑔</m:t>
                                          </m:r>
                                        </m:sub>
                                      </m:s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C2617E-CE81-40B1-8BA9-5BEDEDF10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421" y="2385048"/>
                <a:ext cx="7606717" cy="8271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2CB77A-6968-4690-AC81-CEF60A9D1805}"/>
                  </a:ext>
                </a:extLst>
              </p:cNvPr>
              <p:cNvSpPr txBox="1"/>
              <p:nvPr/>
            </p:nvSpPr>
            <p:spPr>
              <a:xfrm>
                <a:off x="2489781" y="3768345"/>
                <a:ext cx="7849998" cy="872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𝑝𝑜𝑠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𝑝𝑜𝑠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𝑛𝑒𝑔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𝑛𝑒𝑔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𝑛𝑒𝑔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𝑛𝑒𝑔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2CB77A-6968-4690-AC81-CEF60A9D1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781" y="3768345"/>
                <a:ext cx="7849998" cy="8727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143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22FE-E07F-4F3E-A43E-CFE9B248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Skip-gram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9C3645-B6BD-4CFE-953C-A86804406B36}"/>
              </a:ext>
            </a:extLst>
          </p:cNvPr>
          <p:cNvGrpSpPr/>
          <p:nvPr/>
        </p:nvGrpSpPr>
        <p:grpSpPr>
          <a:xfrm>
            <a:off x="1315200" y="816368"/>
            <a:ext cx="9452543" cy="5676507"/>
            <a:chOff x="729144" y="816368"/>
            <a:chExt cx="9452543" cy="567650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19E249E-4271-4DC3-A084-C9AFB46905E5}"/>
                </a:ext>
              </a:extLst>
            </p:cNvPr>
            <p:cNvGrpSpPr/>
            <p:nvPr/>
          </p:nvGrpSpPr>
          <p:grpSpPr>
            <a:xfrm>
              <a:off x="729144" y="816368"/>
              <a:ext cx="7752577" cy="5676507"/>
              <a:chOff x="729144" y="816368"/>
              <a:chExt cx="7752577" cy="5676507"/>
            </a:xfrm>
          </p:grpSpPr>
          <p:pic>
            <p:nvPicPr>
              <p:cNvPr id="1026" name="Picture 2" descr="The architecture of Skip-gram model [20]. | Download Scientific ...">
                <a:extLst>
                  <a:ext uri="{FF2B5EF4-FFF2-40B4-BE49-F238E27FC236}">
                    <a16:creationId xmlns:a16="http://schemas.microsoft.com/office/drawing/2014/main" id="{5F0A2747-6A87-4F42-B86D-690A3A69B3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10279" y="816368"/>
                <a:ext cx="4771442" cy="56765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A31DA83A-A070-4730-9180-958C53A60B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9144" y="3400335"/>
                <a:ext cx="2186279" cy="5085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tâm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84E4BC20-52B2-4BCC-A781-B0A52CCB85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589" y="3654618"/>
                <a:ext cx="8915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928CEBB7-DE75-4C15-B0CB-F37CE692D585}"/>
                </a:ext>
              </a:extLst>
            </p:cNvPr>
            <p:cNvSpPr txBox="1">
              <a:spLocks/>
            </p:cNvSpPr>
            <p:nvPr/>
          </p:nvSpPr>
          <p:spPr>
            <a:xfrm>
              <a:off x="7995408" y="1436404"/>
              <a:ext cx="2186279" cy="50856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Từ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ngữ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cảnh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3E0D36E3-873D-469A-90AF-92974DEE248E}"/>
                </a:ext>
              </a:extLst>
            </p:cNvPr>
            <p:cNvSpPr txBox="1">
              <a:spLocks/>
            </p:cNvSpPr>
            <p:nvPr/>
          </p:nvSpPr>
          <p:spPr>
            <a:xfrm>
              <a:off x="7995408" y="3400336"/>
              <a:ext cx="2186279" cy="50856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Từ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ngữ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cảnh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8928F146-8836-410A-82DA-A658C00CD982}"/>
                </a:ext>
              </a:extLst>
            </p:cNvPr>
            <p:cNvSpPr txBox="1">
              <a:spLocks/>
            </p:cNvSpPr>
            <p:nvPr/>
          </p:nvSpPr>
          <p:spPr>
            <a:xfrm>
              <a:off x="7995408" y="5364268"/>
              <a:ext cx="2186279" cy="50856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Từ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ngữ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cảnh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1955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5454-3A18-472A-899D-13ED082A9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96" y="503339"/>
            <a:ext cx="10515600" cy="1325563"/>
          </a:xfrm>
        </p:spPr>
        <p:txBody>
          <a:bodyPr/>
          <a:lstStyle/>
          <a:p>
            <a:r>
              <a:rPr lang="en-US" dirty="0"/>
              <a:t>Skip-gram (NS – Backward - output)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2CB77A-6968-4690-AC81-CEF60A9D1805}"/>
                  </a:ext>
                </a:extLst>
              </p:cNvPr>
              <p:cNvSpPr txBox="1"/>
              <p:nvPr/>
            </p:nvSpPr>
            <p:spPr>
              <a:xfrm>
                <a:off x="2171001" y="1973101"/>
                <a:ext cx="7849998" cy="872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𝑝𝑜𝑠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𝑝𝑜𝑠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𝑛𝑒𝑔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𝑛𝑒𝑔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𝑛𝑒𝑔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𝑛𝑒𝑔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2CB77A-6968-4690-AC81-CEF60A9D1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001" y="1973101"/>
                <a:ext cx="7849998" cy="8727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B780DF-7086-4517-9E8E-D6EDED213154}"/>
                  </a:ext>
                </a:extLst>
              </p:cNvPr>
              <p:cNvSpPr txBox="1"/>
              <p:nvPr/>
            </p:nvSpPr>
            <p:spPr>
              <a:xfrm>
                <a:off x="2322003" y="2990039"/>
                <a:ext cx="7547994" cy="7466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𝑝𝑜𝑠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𝑝𝑜𝑠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𝑝𝑜𝑠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𝑝𝑜𝑠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𝑝𝑜𝑠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B780DF-7086-4517-9E8E-D6EDED213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003" y="2990039"/>
                <a:ext cx="7547994" cy="7466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85EE73-C612-4D6B-BFFA-B375477A5021}"/>
                  </a:ext>
                </a:extLst>
              </p:cNvPr>
              <p:cNvSpPr txBox="1"/>
              <p:nvPr/>
            </p:nvSpPr>
            <p:spPr>
              <a:xfrm>
                <a:off x="3048699" y="3880917"/>
                <a:ext cx="6094602" cy="748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𝑛𝑒𝑔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𝑛𝑒𝑔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𝑛𝑒𝑔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𝑛𝑒𝑔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𝑛𝑒𝑔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85EE73-C612-4D6B-BFFA-B375477A5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699" y="3880917"/>
                <a:ext cx="6094602" cy="7489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29B1DA6-5917-44A9-BB4A-C51E5C295556}"/>
                  </a:ext>
                </a:extLst>
              </p:cNvPr>
              <p:cNvSpPr txBox="1"/>
              <p:nvPr/>
            </p:nvSpPr>
            <p:spPr>
              <a:xfrm>
                <a:off x="2893503" y="5188594"/>
                <a:ext cx="2824993" cy="6962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𝑝𝑜𝑠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e>
                          </m:d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𝑝𝑜𝑠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e>
                          </m:d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𝑝𝑜𝑠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29B1DA6-5917-44A9-BB4A-C51E5C295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503" y="5188594"/>
                <a:ext cx="2824993" cy="6962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399034C-C21A-447C-97D9-EAED53468551}"/>
                  </a:ext>
                </a:extLst>
              </p:cNvPr>
              <p:cNvSpPr txBox="1"/>
              <p:nvPr/>
            </p:nvSpPr>
            <p:spPr>
              <a:xfrm>
                <a:off x="6096000" y="5188594"/>
                <a:ext cx="3194108" cy="697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𝑛𝑒𝑔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e>
                          </m:d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𝑛𝑒𝑔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e>
                          </m:d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𝑛𝑒𝑔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399034C-C21A-447C-97D9-EAED53468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188594"/>
                <a:ext cx="3194108" cy="6974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7568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5454-3A18-472A-899D-13ED082A9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96" y="503339"/>
            <a:ext cx="10515600" cy="1325563"/>
          </a:xfrm>
        </p:spPr>
        <p:txBody>
          <a:bodyPr/>
          <a:lstStyle/>
          <a:p>
            <a:r>
              <a:rPr lang="en-US" dirty="0"/>
              <a:t>Skip-gram (NS – Backward - h)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307683-3B04-41EE-B2EC-AF7111FB89E0}"/>
                  </a:ext>
                </a:extLst>
              </p:cNvPr>
              <p:cNvSpPr txBox="1"/>
              <p:nvPr/>
            </p:nvSpPr>
            <p:spPr>
              <a:xfrm>
                <a:off x="3048699" y="1828902"/>
                <a:ext cx="6094602" cy="8271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𝑝𝑜𝑠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𝑝𝑜𝑠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𝑛𝑒𝑔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𝑛𝑒𝑔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𝑛𝑒𝑔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𝑛𝑒𝑔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307683-3B04-41EE-B2EC-AF7111FB8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699" y="1828902"/>
                <a:ext cx="6094602" cy="8271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B7DC00-E4D5-4D2B-B248-22EAB04488CE}"/>
                  </a:ext>
                </a:extLst>
              </p:cNvPr>
              <p:cNvSpPr txBox="1"/>
              <p:nvPr/>
            </p:nvSpPr>
            <p:spPr>
              <a:xfrm>
                <a:off x="3945272" y="3002505"/>
                <a:ext cx="4301455" cy="85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𝑝𝑜𝑠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𝑛𝑒𝑔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𝑝𝑜𝑠</m:t>
                                          </m:r>
                                        </m:sub>
                                      </m:s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B7DC00-E4D5-4D2B-B248-22EAB0448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272" y="3002505"/>
                <a:ext cx="4301455" cy="8529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9C4594-9F48-461F-98E9-568DFBF4C778}"/>
                  </a:ext>
                </a:extLst>
              </p:cNvPr>
              <p:cNvSpPr txBox="1"/>
              <p:nvPr/>
            </p:nvSpPr>
            <p:spPr>
              <a:xfrm>
                <a:off x="3466400" y="3855495"/>
                <a:ext cx="5259198" cy="5042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4572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Với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khi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là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𝑝𝑜𝑠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và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khi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𝑛𝑒𝑔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9C4594-9F48-461F-98E9-568DFBF4C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400" y="3855495"/>
                <a:ext cx="5259198" cy="504241"/>
              </a:xfrm>
              <a:prstGeom prst="rect">
                <a:avLst/>
              </a:prstGeom>
              <a:blipFill>
                <a:blip r:embed="rId4"/>
                <a:stretch>
                  <a:fillRect b="-13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5BAA0E9-7EC9-4316-A824-F75B397B97D8}"/>
                  </a:ext>
                </a:extLst>
              </p:cNvPr>
              <p:cNvSpPr txBox="1"/>
              <p:nvPr/>
            </p:nvSpPr>
            <p:spPr>
              <a:xfrm>
                <a:off x="3048699" y="4934988"/>
                <a:ext cx="6094602" cy="85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𝑝𝑜𝑠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𝑛𝑒𝑔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𝑝𝑜𝑠</m:t>
                                          </m:r>
                                        </m:sub>
                                      </m:s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5BAA0E9-7EC9-4316-A824-F75B397B9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699" y="4934988"/>
                <a:ext cx="6094602" cy="8529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517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88619-C977-4005-9C13-5927D9AE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App: Language model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259A67-4A86-4132-AA35-0209B0ABFD16}"/>
                  </a:ext>
                </a:extLst>
              </p:cNvPr>
              <p:cNvSpPr txBox="1"/>
              <p:nvPr/>
            </p:nvSpPr>
            <p:spPr>
              <a:xfrm>
                <a:off x="4188649" y="1778214"/>
                <a:ext cx="3814699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259A67-4A86-4132-AA35-0209B0ABF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649" y="1778214"/>
                <a:ext cx="3814699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3B6674B5-B576-4F3F-B69F-A50C3A20971D}"/>
              </a:ext>
            </a:extLst>
          </p:cNvPr>
          <p:cNvGrpSpPr/>
          <p:nvPr/>
        </p:nvGrpSpPr>
        <p:grpSpPr>
          <a:xfrm>
            <a:off x="3209924" y="2621974"/>
            <a:ext cx="5772150" cy="1614051"/>
            <a:chOff x="6010274" y="2715497"/>
            <a:chExt cx="5772150" cy="161405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197AE57-E8A9-4F8D-8797-E646F744189B}"/>
                </a:ext>
              </a:extLst>
            </p:cNvPr>
            <p:cNvGrpSpPr/>
            <p:nvPr/>
          </p:nvGrpSpPr>
          <p:grpSpPr>
            <a:xfrm>
              <a:off x="6010274" y="2715497"/>
              <a:ext cx="5772150" cy="1614051"/>
              <a:chOff x="6010274" y="2715497"/>
              <a:chExt cx="5772150" cy="1614051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C579243-7444-42C4-9955-D83DC9B980B6}"/>
                  </a:ext>
                </a:extLst>
              </p:cNvPr>
              <p:cNvGrpSpPr/>
              <p:nvPr/>
            </p:nvGrpSpPr>
            <p:grpSpPr>
              <a:xfrm>
                <a:off x="6010274" y="2715497"/>
                <a:ext cx="5772150" cy="1614051"/>
                <a:chOff x="3209924" y="2667000"/>
                <a:chExt cx="5772150" cy="1614051"/>
              </a:xfrm>
            </p:grpSpPr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1E0D9B6B-9A14-4D42-A277-AF6192C943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09924" y="2667000"/>
                  <a:ext cx="5772150" cy="762000"/>
                </a:xfrm>
                <a:prstGeom prst="rect">
                  <a:avLst/>
                </a:prstGeom>
              </p:spPr>
            </p:pic>
            <p:sp>
              <p:nvSpPr>
                <p:cNvPr id="18" name="Left Bracket 17">
                  <a:extLst>
                    <a:ext uri="{FF2B5EF4-FFF2-40B4-BE49-F238E27FC236}">
                      <a16:creationId xmlns:a16="http://schemas.microsoft.com/office/drawing/2014/main" id="{D9FAA4B4-1976-4E9C-AF67-856108240C4D}"/>
                    </a:ext>
                  </a:extLst>
                </p:cNvPr>
                <p:cNvSpPr/>
                <p:nvPr/>
              </p:nvSpPr>
              <p:spPr>
                <a:xfrm rot="16200000">
                  <a:off x="5389990" y="1598167"/>
                  <a:ext cx="83761" cy="3833769"/>
                </a:xfrm>
                <a:prstGeom prst="leftBracket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Subtitle 2">
                  <a:extLst>
                    <a:ext uri="{FF2B5EF4-FFF2-40B4-BE49-F238E27FC236}">
                      <a16:creationId xmlns:a16="http://schemas.microsoft.com/office/drawing/2014/main" id="{2BFB0DA3-84AE-4D17-BEC8-CEB42DDE7E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38730" y="3772484"/>
                  <a:ext cx="2186279" cy="50856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Văn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bản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gốc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6" name="Left Bracket 15">
                <a:extLst>
                  <a:ext uri="{FF2B5EF4-FFF2-40B4-BE49-F238E27FC236}">
                    <a16:creationId xmlns:a16="http://schemas.microsoft.com/office/drawing/2014/main" id="{C2271474-DFE5-4DAE-BE56-7FE63AA26A7E}"/>
                  </a:ext>
                </a:extLst>
              </p:cNvPr>
              <p:cNvSpPr/>
              <p:nvPr/>
            </p:nvSpPr>
            <p:spPr>
              <a:xfrm rot="16200000">
                <a:off x="10805662" y="2958788"/>
                <a:ext cx="83761" cy="1209519"/>
              </a:xfrm>
              <a:prstGeom prst="leftBracket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12D91614-A7F3-4C6A-AE4A-E3446BA54E9A}"/>
                </a:ext>
              </a:extLst>
            </p:cNvPr>
            <p:cNvSpPr txBox="1">
              <a:spLocks/>
            </p:cNvSpPr>
            <p:nvPr/>
          </p:nvSpPr>
          <p:spPr>
            <a:xfrm>
              <a:off x="10149105" y="3820981"/>
              <a:ext cx="1504461" cy="50856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Dự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đoán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931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88619-C977-4005-9C13-5927D9AE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App: Language model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259A67-4A86-4132-AA35-0209B0ABFD16}"/>
                  </a:ext>
                </a:extLst>
              </p:cNvPr>
              <p:cNvSpPr txBox="1"/>
              <p:nvPr/>
            </p:nvSpPr>
            <p:spPr>
              <a:xfrm>
                <a:off x="6988999" y="1959290"/>
                <a:ext cx="3814699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259A67-4A86-4132-AA35-0209B0ABF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999" y="1959290"/>
                <a:ext cx="3814699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BC3252DA-517D-4D34-B04B-C42B2A09D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40" y="1643062"/>
            <a:ext cx="5381625" cy="357187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D38BB12-1960-4A98-8FD9-7D8B089A0515}"/>
              </a:ext>
            </a:extLst>
          </p:cNvPr>
          <p:cNvGrpSpPr/>
          <p:nvPr/>
        </p:nvGrpSpPr>
        <p:grpSpPr>
          <a:xfrm>
            <a:off x="6010274" y="2715497"/>
            <a:ext cx="5772150" cy="1614051"/>
            <a:chOff x="6010274" y="2715497"/>
            <a:chExt cx="5772150" cy="161405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084992B-8AF7-4B46-9473-EFBA8E953A20}"/>
                </a:ext>
              </a:extLst>
            </p:cNvPr>
            <p:cNvGrpSpPr/>
            <p:nvPr/>
          </p:nvGrpSpPr>
          <p:grpSpPr>
            <a:xfrm>
              <a:off x="6010274" y="2715497"/>
              <a:ext cx="5772150" cy="1614051"/>
              <a:chOff x="6010274" y="2715497"/>
              <a:chExt cx="5772150" cy="1614051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4FAE5E97-95F1-47F1-BFBE-BE6291BE1055}"/>
                  </a:ext>
                </a:extLst>
              </p:cNvPr>
              <p:cNvGrpSpPr/>
              <p:nvPr/>
            </p:nvGrpSpPr>
            <p:grpSpPr>
              <a:xfrm>
                <a:off x="6010274" y="2715497"/>
                <a:ext cx="5772150" cy="1614051"/>
                <a:chOff x="3209924" y="2667000"/>
                <a:chExt cx="5772150" cy="1614051"/>
              </a:xfrm>
            </p:grpSpPr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1F332552-2AD6-4AFD-B8DC-20C26F5D87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09924" y="2667000"/>
                  <a:ext cx="5772150" cy="762000"/>
                </a:xfrm>
                <a:prstGeom prst="rect">
                  <a:avLst/>
                </a:prstGeom>
              </p:spPr>
            </p:pic>
            <p:sp>
              <p:nvSpPr>
                <p:cNvPr id="9" name="Left Bracket 8">
                  <a:extLst>
                    <a:ext uri="{FF2B5EF4-FFF2-40B4-BE49-F238E27FC236}">
                      <a16:creationId xmlns:a16="http://schemas.microsoft.com/office/drawing/2014/main" id="{7B4432CD-104A-4FFC-88D6-1A141F520AB4}"/>
                    </a:ext>
                  </a:extLst>
                </p:cNvPr>
                <p:cNvSpPr/>
                <p:nvPr/>
              </p:nvSpPr>
              <p:spPr>
                <a:xfrm rot="16200000">
                  <a:off x="5389990" y="1598167"/>
                  <a:ext cx="83761" cy="3833769"/>
                </a:xfrm>
                <a:prstGeom prst="leftBracket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Subtitle 2">
                  <a:extLst>
                    <a:ext uri="{FF2B5EF4-FFF2-40B4-BE49-F238E27FC236}">
                      <a16:creationId xmlns:a16="http://schemas.microsoft.com/office/drawing/2014/main" id="{64DDA239-7FC8-46E4-A4EE-C1058B83371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38730" y="3772484"/>
                  <a:ext cx="2186279" cy="50856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Văn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bản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gốc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2" name="Left Bracket 11">
                <a:extLst>
                  <a:ext uri="{FF2B5EF4-FFF2-40B4-BE49-F238E27FC236}">
                    <a16:creationId xmlns:a16="http://schemas.microsoft.com/office/drawing/2014/main" id="{1FE41094-02BC-40B2-85D0-97BE32C08DB1}"/>
                  </a:ext>
                </a:extLst>
              </p:cNvPr>
              <p:cNvSpPr/>
              <p:nvPr/>
            </p:nvSpPr>
            <p:spPr>
              <a:xfrm rot="16200000">
                <a:off x="10756412" y="3008039"/>
                <a:ext cx="83761" cy="1111018"/>
              </a:xfrm>
              <a:prstGeom prst="leftBracket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4DEC5E3C-3D51-4D44-9058-67E2485381E1}"/>
                </a:ext>
              </a:extLst>
            </p:cNvPr>
            <p:cNvSpPr txBox="1">
              <a:spLocks/>
            </p:cNvSpPr>
            <p:nvPr/>
          </p:nvSpPr>
          <p:spPr>
            <a:xfrm>
              <a:off x="10149105" y="3820981"/>
              <a:ext cx="1504461" cy="50856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Dự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đoán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4029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88619-C977-4005-9C13-5927D9AE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App: Language model (Data)</a:t>
            </a:r>
          </a:p>
        </p:txBody>
      </p:sp>
      <p:pic>
        <p:nvPicPr>
          <p:cNvPr id="3074" name="Picture 2" descr="The Republic eBook by Plato - 1230001190519 | Rakuten Kobo">
            <a:extLst>
              <a:ext uri="{FF2B5EF4-FFF2-40B4-BE49-F238E27FC236}">
                <a16:creationId xmlns:a16="http://schemas.microsoft.com/office/drawing/2014/main" id="{56975D90-9CCC-437D-A416-D2F4160E0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057" y="1421730"/>
            <a:ext cx="3617886" cy="507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89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Cbow</a:t>
            </a:r>
            <a:r>
              <a:rPr lang="en-US" dirty="0"/>
              <a:t> </a:t>
            </a:r>
          </a:p>
        </p:txBody>
      </p:sp>
      <p:pic>
        <p:nvPicPr>
          <p:cNvPr id="1026" name="Picture 2" descr="https://miro.medium.com/max/903/1*cuOmGT7NevP9oJFJfVpRK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325" y="1520825"/>
            <a:ext cx="9189350" cy="503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516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Cbow</a:t>
            </a:r>
            <a:endParaRPr lang="en-US" dirty="0"/>
          </a:p>
        </p:txBody>
      </p:sp>
      <p:pic>
        <p:nvPicPr>
          <p:cNvPr id="2050" name="Picture 2" descr="https://miro.medium.com/max/1400/0*3DFDpaXoglalyB4c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020" y="1825625"/>
            <a:ext cx="7261959" cy="385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710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Cbow</a:t>
            </a:r>
            <a:endParaRPr lang="en-US" dirty="0"/>
          </a:p>
        </p:txBody>
      </p:sp>
      <p:pic>
        <p:nvPicPr>
          <p:cNvPr id="1026" name="Picture 2" descr="Difference between skip-gram and cbow - word2ve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246111"/>
            <a:ext cx="9372600" cy="492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92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F093-082A-4E79-A9AE-FA782EA9D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fastText</a:t>
            </a:r>
            <a:endParaRPr lang="en-US" dirty="0"/>
          </a:p>
        </p:txBody>
      </p:sp>
      <p:pic>
        <p:nvPicPr>
          <p:cNvPr id="4098" name="Picture 2" descr="3-character n-grams of a word eating">
            <a:extLst>
              <a:ext uri="{FF2B5EF4-FFF2-40B4-BE49-F238E27FC236}">
                <a16:creationId xmlns:a16="http://schemas.microsoft.com/office/drawing/2014/main" id="{64FBEC6B-01BF-4D77-872E-FD7B67E36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10" y="2314575"/>
            <a:ext cx="574357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nteractive example of generating 3-grams">
            <a:extLst>
              <a:ext uri="{FF2B5EF4-FFF2-40B4-BE49-F238E27FC236}">
                <a16:creationId xmlns:a16="http://schemas.microsoft.com/office/drawing/2014/main" id="{E18C0EEB-E8D7-4B57-90CA-189D420FB19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911" y="1466850"/>
            <a:ext cx="14001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8FB395-4644-4190-9CBD-D1B622058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197" y="4052887"/>
            <a:ext cx="36576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02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F093-082A-4E79-A9AE-FA782EA9D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fastText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3E2730-B544-4972-9FF1-B72BC66C6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0300"/>
            <a:ext cx="3771900" cy="20574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71E56DC2-733C-4382-8649-EA13FEAC3471}"/>
              </a:ext>
            </a:extLst>
          </p:cNvPr>
          <p:cNvSpPr txBox="1">
            <a:spLocks/>
          </p:cNvSpPr>
          <p:nvPr/>
        </p:nvSpPr>
        <p:spPr>
          <a:xfrm>
            <a:off x="2225879" y="4457700"/>
            <a:ext cx="3319244" cy="340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MAX_VOCAB_SIZE = 30000000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D1ECDE7-DC1C-4EC6-8075-B57519F1E56A}"/>
              </a:ext>
            </a:extLst>
          </p:cNvPr>
          <p:cNvGrpSpPr/>
          <p:nvPr/>
        </p:nvGrpSpPr>
        <p:grpSpPr>
          <a:xfrm>
            <a:off x="5418588" y="1128713"/>
            <a:ext cx="5089060" cy="1395157"/>
            <a:chOff x="5418588" y="1128713"/>
            <a:chExt cx="5089060" cy="1395157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C883ED7-8523-47FA-AA2C-423A8043078C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439249" y="1670968"/>
              <a:ext cx="0" cy="512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5806BCD-E215-4EBF-BD70-DA16DB828FED}"/>
                </a:ext>
              </a:extLst>
            </p:cNvPr>
            <p:cNvGrpSpPr/>
            <p:nvPr/>
          </p:nvGrpSpPr>
          <p:grpSpPr>
            <a:xfrm>
              <a:off x="5418588" y="1128713"/>
              <a:ext cx="5089060" cy="1395157"/>
              <a:chOff x="5418588" y="1128713"/>
              <a:chExt cx="5089060" cy="1395157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8C9EF51-64F3-4C35-A655-9E608ADA7662}"/>
                  </a:ext>
                </a:extLst>
              </p:cNvPr>
              <p:cNvGrpSpPr/>
              <p:nvPr/>
            </p:nvGrpSpPr>
            <p:grpSpPr>
              <a:xfrm>
                <a:off x="5418588" y="1128713"/>
                <a:ext cx="5089060" cy="1395157"/>
                <a:chOff x="5418588" y="1128713"/>
                <a:chExt cx="5089060" cy="1395157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D78198EE-0AC2-4CC8-97F3-98382466D1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45123" y="1128713"/>
                  <a:ext cx="4962525" cy="561975"/>
                </a:xfrm>
                <a:prstGeom prst="rect">
                  <a:avLst/>
                </a:prstGeom>
              </p:spPr>
            </p:pic>
            <p:sp>
              <p:nvSpPr>
                <p:cNvPr id="14" name="Subtitle 2">
                  <a:extLst>
                    <a:ext uri="{FF2B5EF4-FFF2-40B4-BE49-F238E27FC236}">
                      <a16:creationId xmlns:a16="http://schemas.microsoft.com/office/drawing/2014/main" id="{8C32594D-CDD2-47D3-B069-71E3271A8E2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418588" y="2183067"/>
                  <a:ext cx="2041322" cy="340803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7500" lnSpcReduction="2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nice – 123xx7</a:t>
                  </a:r>
                </a:p>
              </p:txBody>
            </p:sp>
          </p:grpSp>
          <p:sp>
            <p:nvSpPr>
              <p:cNvPr id="25" name="Subtitle 2">
                <a:extLst>
                  <a:ext uri="{FF2B5EF4-FFF2-40B4-BE49-F238E27FC236}">
                    <a16:creationId xmlns:a16="http://schemas.microsoft.com/office/drawing/2014/main" id="{92F7E4EE-9637-4DA1-BF39-DAC5622EC1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37285" y="1726659"/>
                <a:ext cx="1956376" cy="3408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lovely – 123xx7</a:t>
                </a: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F63500-72D0-4ABA-9935-75581C030B12}"/>
              </a:ext>
            </a:extLst>
          </p:cNvPr>
          <p:cNvGrpSpPr/>
          <p:nvPr/>
        </p:nvGrpSpPr>
        <p:grpSpPr>
          <a:xfrm>
            <a:off x="5418588" y="2793206"/>
            <a:ext cx="5089060" cy="1395157"/>
            <a:chOff x="5418588" y="1128713"/>
            <a:chExt cx="5089060" cy="1395157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7CD4E00-9441-454D-A582-2EB13AF8B05E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 flipV="1">
              <a:off x="6439249" y="1670968"/>
              <a:ext cx="0" cy="512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B20EFF0-03DF-47FF-9D88-472A12124ECD}"/>
                </a:ext>
              </a:extLst>
            </p:cNvPr>
            <p:cNvGrpSpPr/>
            <p:nvPr/>
          </p:nvGrpSpPr>
          <p:grpSpPr>
            <a:xfrm>
              <a:off x="5418588" y="1128713"/>
              <a:ext cx="5089060" cy="1395157"/>
              <a:chOff x="5418588" y="1128713"/>
              <a:chExt cx="5089060" cy="1395157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9DA275D-E01A-4AD2-8CB2-752CDFFB9147}"/>
                  </a:ext>
                </a:extLst>
              </p:cNvPr>
              <p:cNvGrpSpPr/>
              <p:nvPr/>
            </p:nvGrpSpPr>
            <p:grpSpPr>
              <a:xfrm>
                <a:off x="5418588" y="1128713"/>
                <a:ext cx="5089060" cy="1395157"/>
                <a:chOff x="5418588" y="1128713"/>
                <a:chExt cx="5089060" cy="1395157"/>
              </a:xfrm>
            </p:grpSpPr>
            <p:pic>
              <p:nvPicPr>
                <p:cNvPr id="38" name="Picture 37">
                  <a:extLst>
                    <a:ext uri="{FF2B5EF4-FFF2-40B4-BE49-F238E27FC236}">
                      <a16:creationId xmlns:a16="http://schemas.microsoft.com/office/drawing/2014/main" id="{FB458095-21DF-41EA-BCDB-41C1659A1B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45123" y="1128713"/>
                  <a:ext cx="4962525" cy="561975"/>
                </a:xfrm>
                <a:prstGeom prst="rect">
                  <a:avLst/>
                </a:prstGeom>
              </p:spPr>
            </p:pic>
            <p:sp>
              <p:nvSpPr>
                <p:cNvPr id="39" name="Subtitle 2">
                  <a:extLst>
                    <a:ext uri="{FF2B5EF4-FFF2-40B4-BE49-F238E27FC236}">
                      <a16:creationId xmlns:a16="http://schemas.microsoft.com/office/drawing/2014/main" id="{D51244B8-3D45-4F2F-883D-671ACCC0C5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418588" y="2183067"/>
                  <a:ext cx="2041322" cy="340803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7500" lnSpcReduction="2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nice – 123xx8</a:t>
                  </a:r>
                </a:p>
              </p:txBody>
            </p:sp>
          </p:grpSp>
          <p:sp>
            <p:nvSpPr>
              <p:cNvPr id="37" name="Subtitle 2">
                <a:extLst>
                  <a:ext uri="{FF2B5EF4-FFF2-40B4-BE49-F238E27FC236}">
                    <a16:creationId xmlns:a16="http://schemas.microsoft.com/office/drawing/2014/main" id="{BB34E861-91B3-4B47-8E1C-E4DBB371CE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37285" y="1726659"/>
                <a:ext cx="1956376" cy="3408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good – 123xx8</a:t>
                </a: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454A428-7129-41A4-9E7C-233F5DADDB04}"/>
              </a:ext>
            </a:extLst>
          </p:cNvPr>
          <p:cNvGrpSpPr/>
          <p:nvPr/>
        </p:nvGrpSpPr>
        <p:grpSpPr>
          <a:xfrm>
            <a:off x="5418588" y="4457699"/>
            <a:ext cx="5089060" cy="1395157"/>
            <a:chOff x="5418588" y="1128713"/>
            <a:chExt cx="5089060" cy="1395157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3E8F802-3B90-4C0E-97B4-1CE30E4E021B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 flipV="1">
              <a:off x="6439249" y="1670968"/>
              <a:ext cx="0" cy="512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BDECDD0-3F48-4464-AF37-27A773D8C179}"/>
                </a:ext>
              </a:extLst>
            </p:cNvPr>
            <p:cNvGrpSpPr/>
            <p:nvPr/>
          </p:nvGrpSpPr>
          <p:grpSpPr>
            <a:xfrm>
              <a:off x="5418588" y="1128713"/>
              <a:ext cx="5089060" cy="1395157"/>
              <a:chOff x="5418588" y="1128713"/>
              <a:chExt cx="5089060" cy="1395157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0C1B6FB4-88B5-49D5-9536-CAC872EEDB4A}"/>
                  </a:ext>
                </a:extLst>
              </p:cNvPr>
              <p:cNvGrpSpPr/>
              <p:nvPr/>
            </p:nvGrpSpPr>
            <p:grpSpPr>
              <a:xfrm>
                <a:off x="5418588" y="1128713"/>
                <a:ext cx="5089060" cy="1395157"/>
                <a:chOff x="5418588" y="1128713"/>
                <a:chExt cx="5089060" cy="1395157"/>
              </a:xfrm>
            </p:grpSpPr>
            <p:pic>
              <p:nvPicPr>
                <p:cNvPr id="45" name="Picture 44">
                  <a:extLst>
                    <a:ext uri="{FF2B5EF4-FFF2-40B4-BE49-F238E27FC236}">
                      <a16:creationId xmlns:a16="http://schemas.microsoft.com/office/drawing/2014/main" id="{E42E6AFE-2CCB-49B3-9B7A-0D58A47A50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45123" y="1128713"/>
                  <a:ext cx="4962525" cy="561975"/>
                </a:xfrm>
                <a:prstGeom prst="rect">
                  <a:avLst/>
                </a:prstGeom>
              </p:spPr>
            </p:pic>
            <p:sp>
              <p:nvSpPr>
                <p:cNvPr id="46" name="Subtitle 2">
                  <a:extLst>
                    <a:ext uri="{FF2B5EF4-FFF2-40B4-BE49-F238E27FC236}">
                      <a16:creationId xmlns:a16="http://schemas.microsoft.com/office/drawing/2014/main" id="{DD6EB103-CD48-4BCD-838A-1B05BE7FF3A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418588" y="2183067"/>
                  <a:ext cx="2041322" cy="340803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7500" lnSpcReduction="2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nice – 123xx9</a:t>
                  </a:r>
                </a:p>
              </p:txBody>
            </p:sp>
          </p:grpSp>
          <p:sp>
            <p:nvSpPr>
              <p:cNvPr id="44" name="Subtitle 2">
                <a:extLst>
                  <a:ext uri="{FF2B5EF4-FFF2-40B4-BE49-F238E27FC236}">
                    <a16:creationId xmlns:a16="http://schemas.microsoft.com/office/drawing/2014/main" id="{9C98AFA0-88F4-411D-9B92-65B54C4088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09592" y="1756615"/>
                <a:ext cx="1033586" cy="3408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123xx9</a:t>
                </a:r>
              </a:p>
            </p:txBody>
          </p:sp>
        </p:grpSp>
      </p:grpSp>
      <p:sp>
        <p:nvSpPr>
          <p:cNvPr id="47" name="Subtitle 2">
            <a:extLst>
              <a:ext uri="{FF2B5EF4-FFF2-40B4-BE49-F238E27FC236}">
                <a16:creationId xmlns:a16="http://schemas.microsoft.com/office/drawing/2014/main" id="{E84C159F-8284-470C-9635-CA199F15554F}"/>
              </a:ext>
            </a:extLst>
          </p:cNvPr>
          <p:cNvSpPr txBox="1">
            <a:spLocks/>
          </p:cNvSpPr>
          <p:nvPr/>
        </p:nvSpPr>
        <p:spPr>
          <a:xfrm>
            <a:off x="7094812" y="709579"/>
            <a:ext cx="2041322" cy="340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dictionary</a:t>
            </a:r>
          </a:p>
        </p:txBody>
      </p:sp>
    </p:spTree>
    <p:extLst>
      <p:ext uri="{BB962C8B-B14F-4D97-AF65-F5344CB8AC3E}">
        <p14:creationId xmlns:p14="http://schemas.microsoft.com/office/powerpoint/2010/main" val="366164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22FE-E07F-4F3E-A43E-CFE9B248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Skip-gram (Feedforward)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AEB53D-A72A-4BC1-B927-6249769551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81412" y="2152650"/>
            <a:ext cx="48291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36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F093-082A-4E79-A9AE-FA782EA9D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fastText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3E2730-B544-4972-9FF1-B72BC66C6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0300"/>
            <a:ext cx="3771900" cy="20574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71E56DC2-733C-4382-8649-EA13FEAC3471}"/>
              </a:ext>
            </a:extLst>
          </p:cNvPr>
          <p:cNvSpPr txBox="1">
            <a:spLocks/>
          </p:cNvSpPr>
          <p:nvPr/>
        </p:nvSpPr>
        <p:spPr>
          <a:xfrm>
            <a:off x="2225879" y="4457700"/>
            <a:ext cx="3319244" cy="340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MAX_VOCAB_SIZE = 30000000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D466965-D892-4A0F-86D1-89363AE669A8}"/>
              </a:ext>
            </a:extLst>
          </p:cNvPr>
          <p:cNvGrpSpPr/>
          <p:nvPr/>
        </p:nvGrpSpPr>
        <p:grpSpPr>
          <a:xfrm>
            <a:off x="5545123" y="733934"/>
            <a:ext cx="5133101" cy="1666366"/>
            <a:chOff x="5374547" y="857504"/>
            <a:chExt cx="5133101" cy="166636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8C9EF51-64F3-4C35-A655-9E608ADA7662}"/>
                </a:ext>
              </a:extLst>
            </p:cNvPr>
            <p:cNvGrpSpPr/>
            <p:nvPr/>
          </p:nvGrpSpPr>
          <p:grpSpPr>
            <a:xfrm>
              <a:off x="5374547" y="857504"/>
              <a:ext cx="5133101" cy="1666366"/>
              <a:chOff x="5374547" y="857504"/>
              <a:chExt cx="5133101" cy="1666366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D78198EE-0AC2-4CC8-97F3-98382466D1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5123" y="1128713"/>
                <a:ext cx="4962525" cy="561975"/>
              </a:xfrm>
              <a:prstGeom prst="rect">
                <a:avLst/>
              </a:prstGeom>
            </p:spPr>
          </p:pic>
          <p:sp>
            <p:nvSpPr>
              <p:cNvPr id="13" name="Subtitle 2">
                <a:extLst>
                  <a:ext uri="{FF2B5EF4-FFF2-40B4-BE49-F238E27FC236}">
                    <a16:creationId xmlns:a16="http://schemas.microsoft.com/office/drawing/2014/main" id="{9B491875-4A08-4751-B6A6-6E1638D05E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83541" y="857504"/>
                <a:ext cx="3552738" cy="3408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Đã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75% hash dictionary</a:t>
                </a:r>
              </a:p>
            </p:txBody>
          </p:sp>
          <p:sp>
            <p:nvSpPr>
              <p:cNvPr id="14" name="Subtitle 2">
                <a:extLst>
                  <a:ext uri="{FF2B5EF4-FFF2-40B4-BE49-F238E27FC236}">
                    <a16:creationId xmlns:a16="http://schemas.microsoft.com/office/drawing/2014/main" id="{8C32594D-CDD2-47D3-B069-71E3271A8E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74547" y="2183067"/>
                <a:ext cx="1152088" cy="3408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science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C883ED7-8523-47FA-AA2C-423A8043078C}"/>
                </a:ext>
              </a:extLst>
            </p:cNvPr>
            <p:cNvCxnSpPr>
              <a:stCxn id="14" idx="0"/>
            </p:cNvCxnSpPr>
            <p:nvPr/>
          </p:nvCxnSpPr>
          <p:spPr>
            <a:xfrm flipV="1">
              <a:off x="5950591" y="1619075"/>
              <a:ext cx="651545" cy="563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DE89707F-086F-43FD-AA51-B4165338030B}"/>
                </a:ext>
              </a:extLst>
            </p:cNvPr>
            <p:cNvSpPr txBox="1">
              <a:spLocks/>
            </p:cNvSpPr>
            <p:nvPr/>
          </p:nvSpPr>
          <p:spPr>
            <a:xfrm>
              <a:off x="6874297" y="2183066"/>
              <a:ext cx="860353" cy="34080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 = 3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CCCE144-FD89-40F2-B72F-D792151195E6}"/>
              </a:ext>
            </a:extLst>
          </p:cNvPr>
          <p:cNvGrpSpPr/>
          <p:nvPr/>
        </p:nvGrpSpPr>
        <p:grpSpPr>
          <a:xfrm>
            <a:off x="5545123" y="2595817"/>
            <a:ext cx="5133101" cy="1666366"/>
            <a:chOff x="5374547" y="857504"/>
            <a:chExt cx="5133101" cy="166636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A1788DE-DA5C-4455-926D-5D8EFDBB0218}"/>
                </a:ext>
              </a:extLst>
            </p:cNvPr>
            <p:cNvGrpSpPr/>
            <p:nvPr/>
          </p:nvGrpSpPr>
          <p:grpSpPr>
            <a:xfrm>
              <a:off x="5374547" y="857504"/>
              <a:ext cx="5133101" cy="1666366"/>
              <a:chOff x="5374547" y="857504"/>
              <a:chExt cx="5133101" cy="1666366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52F95174-7170-4253-A2B8-A85409D8B7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5123" y="1128713"/>
                <a:ext cx="4962525" cy="561975"/>
              </a:xfrm>
              <a:prstGeom prst="rect">
                <a:avLst/>
              </a:prstGeom>
            </p:spPr>
          </p:pic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02FED38C-A91B-4078-8E07-70EDFF9F6B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83541" y="857504"/>
                <a:ext cx="3552738" cy="3408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Đã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75% hash dictionary</a:t>
                </a:r>
              </a:p>
            </p:txBody>
          </p:sp>
          <p:sp>
            <p:nvSpPr>
              <p:cNvPr id="23" name="Subtitle 2">
                <a:extLst>
                  <a:ext uri="{FF2B5EF4-FFF2-40B4-BE49-F238E27FC236}">
                    <a16:creationId xmlns:a16="http://schemas.microsoft.com/office/drawing/2014/main" id="{2E3689F1-E8BA-4160-A734-AFFB63BA19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74547" y="2183067"/>
                <a:ext cx="1152088" cy="3408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science</a:t>
                </a: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98414F2-F136-4DD9-841D-E89E57C1B90F}"/>
                </a:ext>
              </a:extLst>
            </p:cNvPr>
            <p:cNvCxnSpPr>
              <a:stCxn id="23" idx="0"/>
            </p:cNvCxnSpPr>
            <p:nvPr/>
          </p:nvCxnSpPr>
          <p:spPr>
            <a:xfrm flipV="1">
              <a:off x="5950591" y="1619075"/>
              <a:ext cx="651545" cy="563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Subtitle 2">
              <a:extLst>
                <a:ext uri="{FF2B5EF4-FFF2-40B4-BE49-F238E27FC236}">
                  <a16:creationId xmlns:a16="http://schemas.microsoft.com/office/drawing/2014/main" id="{A0772FE1-B832-4028-B349-7CAC7A859E2D}"/>
                </a:ext>
              </a:extLst>
            </p:cNvPr>
            <p:cNvSpPr txBox="1">
              <a:spLocks/>
            </p:cNvSpPr>
            <p:nvPr/>
          </p:nvSpPr>
          <p:spPr>
            <a:xfrm>
              <a:off x="6874297" y="2183066"/>
              <a:ext cx="860353" cy="34080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 = 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A70D96B-4C6E-4980-A741-5ECF1AAB0578}"/>
              </a:ext>
            </a:extLst>
          </p:cNvPr>
          <p:cNvGrpSpPr/>
          <p:nvPr/>
        </p:nvGrpSpPr>
        <p:grpSpPr>
          <a:xfrm>
            <a:off x="5545123" y="4342148"/>
            <a:ext cx="5743575" cy="1114425"/>
            <a:chOff x="5545123" y="4342148"/>
            <a:chExt cx="5743575" cy="1114425"/>
          </a:xfrm>
        </p:grpSpPr>
        <p:pic>
          <p:nvPicPr>
            <p:cNvPr id="24" name="Picture 2" descr="3-character n-grams of a word eating">
              <a:extLst>
                <a:ext uri="{FF2B5EF4-FFF2-40B4-BE49-F238E27FC236}">
                  <a16:creationId xmlns:a16="http://schemas.microsoft.com/office/drawing/2014/main" id="{398B6020-5950-4C6F-9E4A-74057C8FF8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5123" y="4342148"/>
              <a:ext cx="5743575" cy="1114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018FB10-581D-4386-9FE3-BA6ACEA43FAF}"/>
                </a:ext>
              </a:extLst>
            </p:cNvPr>
            <p:cNvCxnSpPr>
              <a:cxnSpLocks/>
            </p:cNvCxnSpPr>
            <p:nvPr/>
          </p:nvCxnSpPr>
          <p:spPr>
            <a:xfrm>
              <a:off x="7404595" y="5270216"/>
              <a:ext cx="388410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9FA3601D-49D5-4C91-8D23-7C6127FBB5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4274" y="5626785"/>
            <a:ext cx="4933950" cy="571500"/>
          </a:xfrm>
          <a:prstGeom prst="rect">
            <a:avLst/>
          </a:prstGeom>
        </p:spPr>
      </p:pic>
      <p:sp>
        <p:nvSpPr>
          <p:cNvPr id="29" name="Subtitle 2">
            <a:extLst>
              <a:ext uri="{FF2B5EF4-FFF2-40B4-BE49-F238E27FC236}">
                <a16:creationId xmlns:a16="http://schemas.microsoft.com/office/drawing/2014/main" id="{8CF1B5BA-3993-424D-8857-EAADAEB0370B}"/>
              </a:ext>
            </a:extLst>
          </p:cNvPr>
          <p:cNvSpPr txBox="1">
            <a:spLocks/>
          </p:cNvSpPr>
          <p:nvPr/>
        </p:nvSpPr>
        <p:spPr>
          <a:xfrm>
            <a:off x="4407889" y="5055489"/>
            <a:ext cx="1446228" cy="43464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n-grams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38F897-7C1D-4EA5-BE95-CFAF179BDBA1}"/>
              </a:ext>
            </a:extLst>
          </p:cNvPr>
          <p:cNvCxnSpPr/>
          <p:nvPr/>
        </p:nvCxnSpPr>
        <p:spPr>
          <a:xfrm>
            <a:off x="5939406" y="5253438"/>
            <a:ext cx="110546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567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F093-082A-4E79-A9AE-FA782EA9D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fastText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DAFB6BE-1636-412A-AD71-85556B38221A}"/>
              </a:ext>
            </a:extLst>
          </p:cNvPr>
          <p:cNvGrpSpPr/>
          <p:nvPr/>
        </p:nvGrpSpPr>
        <p:grpSpPr>
          <a:xfrm>
            <a:off x="2612471" y="1690688"/>
            <a:ext cx="6967057" cy="3608222"/>
            <a:chOff x="1983996" y="2103539"/>
            <a:chExt cx="6967057" cy="360822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9875F59-FAF9-44E1-81C9-EB395DA89DDA}"/>
                </a:ext>
              </a:extLst>
            </p:cNvPr>
            <p:cNvSpPr/>
            <p:nvPr/>
          </p:nvSpPr>
          <p:spPr>
            <a:xfrm>
              <a:off x="1983996" y="3058836"/>
              <a:ext cx="1434517" cy="7403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A939040-3567-4F7E-88F1-3015CEA4FF60}"/>
                    </a:ext>
                  </a:extLst>
                </p:cNvPr>
                <p:cNvSpPr/>
                <p:nvPr/>
              </p:nvSpPr>
              <p:spPr>
                <a:xfrm>
                  <a:off x="4367868" y="2103539"/>
                  <a:ext cx="1728132" cy="265092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A939040-3567-4F7E-88F1-3015CEA4FF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868" y="2103539"/>
                  <a:ext cx="1728132" cy="26509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Subtitle 2">
              <a:extLst>
                <a:ext uri="{FF2B5EF4-FFF2-40B4-BE49-F238E27FC236}">
                  <a16:creationId xmlns:a16="http://schemas.microsoft.com/office/drawing/2014/main" id="{BB78E030-A6B7-414E-A31F-7F8D6674422D}"/>
                </a:ext>
              </a:extLst>
            </p:cNvPr>
            <p:cNvSpPr txBox="1">
              <a:spLocks/>
            </p:cNvSpPr>
            <p:nvPr/>
          </p:nvSpPr>
          <p:spPr>
            <a:xfrm>
              <a:off x="3724711" y="3258597"/>
              <a:ext cx="336958" cy="34080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0" name="Subtitle 2">
              <a:extLst>
                <a:ext uri="{FF2B5EF4-FFF2-40B4-BE49-F238E27FC236}">
                  <a16:creationId xmlns:a16="http://schemas.microsoft.com/office/drawing/2014/main" id="{81260934-15A1-4E00-B960-A9EBD235D84F}"/>
                </a:ext>
              </a:extLst>
            </p:cNvPr>
            <p:cNvSpPr txBox="1">
              <a:spLocks/>
            </p:cNvSpPr>
            <p:nvPr/>
          </p:nvSpPr>
          <p:spPr>
            <a:xfrm>
              <a:off x="6402199" y="3258597"/>
              <a:ext cx="336958" cy="34080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7AD171C-EEB4-41F0-A77A-C7DDB44EFA7A}"/>
                    </a:ext>
                  </a:extLst>
                </p:cNvPr>
                <p:cNvSpPr/>
                <p:nvPr/>
              </p:nvSpPr>
              <p:spPr>
                <a:xfrm>
                  <a:off x="7045355" y="2851469"/>
                  <a:ext cx="1728132" cy="115505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7AD171C-EEB4-41F0-A77A-C7DDB44EFA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5355" y="2851469"/>
                  <a:ext cx="1728132" cy="115505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5E0D6EF-9E3B-4830-BA4A-1A79BA000111}"/>
                    </a:ext>
                  </a:extLst>
                </p:cNvPr>
                <p:cNvSpPr txBox="1"/>
                <p:nvPr/>
              </p:nvSpPr>
              <p:spPr>
                <a:xfrm>
                  <a:off x="2184633" y="4973097"/>
                  <a:ext cx="67664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𝑀𝐴𝑋</m:t>
                        </m:r>
                        <m:r>
                          <m:rPr>
                            <m:lit/>
                          </m:rPr>
                          <a:rPr lang="en-US" i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𝑉𝑂𝐶𝐴𝐵</m:t>
                        </m:r>
                        <m:r>
                          <m:rPr>
                            <m:lit/>
                          </m:rPr>
                          <a:rPr lang="en-US" i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𝑆𝐼𝑍𝐸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m:t>30000000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𝑏𝑢𝑐𝑘</m:t>
                        </m:r>
                        <m:r>
                          <m:rPr>
                            <m:lit/>
                          </m:rPr>
                          <a:rPr lang="en-US" i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𝑠𝑖𝑧𝑒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2000000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5E0D6EF-9E3B-4830-BA4A-1A79BA0001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4633" y="4973097"/>
                  <a:ext cx="676642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C48E832-54AD-4772-A925-1F6658E0D6A0}"/>
                </a:ext>
              </a:extLst>
            </p:cNvPr>
            <p:cNvSpPr txBox="1"/>
            <p:nvPr/>
          </p:nvSpPr>
          <p:spPr>
            <a:xfrm>
              <a:off x="4718458" y="5342429"/>
              <a:ext cx="10269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 = dim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3538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F093-082A-4E79-A9AE-FA782EA9D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fastText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F39D1A-D6B5-42BA-BD43-44BCF58A07AA}"/>
                  </a:ext>
                </a:extLst>
              </p:cNvPr>
              <p:cNvSpPr txBox="1"/>
              <p:nvPr/>
            </p:nvSpPr>
            <p:spPr>
              <a:xfrm>
                <a:off x="4675114" y="1375730"/>
                <a:ext cx="2841771" cy="629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𝑡𝑜𝑘𝑒𝑛𝑠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F39D1A-D6B5-42BA-BD43-44BCF58A0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114" y="1375730"/>
                <a:ext cx="2841771" cy="6299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CAE0D7-1555-4E42-AED4-B8D85CAD49D6}"/>
                  </a:ext>
                </a:extLst>
              </p:cNvPr>
              <p:cNvSpPr txBox="1"/>
              <p:nvPr/>
            </p:nvSpPr>
            <p:spPr>
              <a:xfrm>
                <a:off x="3894937" y="2269443"/>
                <a:ext cx="4402123" cy="8922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CAE0D7-1555-4E42-AED4-B8D85CAD4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937" y="2269443"/>
                <a:ext cx="4402123" cy="8922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ubtitle 2">
            <a:extLst>
              <a:ext uri="{FF2B5EF4-FFF2-40B4-BE49-F238E27FC236}">
                <a16:creationId xmlns:a16="http://schemas.microsoft.com/office/drawing/2014/main" id="{533E69AD-355A-4B03-B7C6-BD732B7C4BAA}"/>
              </a:ext>
            </a:extLst>
          </p:cNvPr>
          <p:cNvSpPr txBox="1">
            <a:spLocks/>
          </p:cNvSpPr>
          <p:nvPr/>
        </p:nvSpPr>
        <p:spPr>
          <a:xfrm>
            <a:off x="1192633" y="3425536"/>
            <a:ext cx="9806730" cy="8922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(Theo: Tomas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Mikolov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Ilya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Sutskever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Kai Chen, Greg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Corrado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Jeffrey Dean, Distributed Representations of Words and Phrases and their Compositionality)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359C5F6-BA78-422C-B8F0-6F56EC6C5B7C}"/>
                  </a:ext>
                </a:extLst>
              </p:cNvPr>
              <p:cNvSpPr txBox="1"/>
              <p:nvPr/>
            </p:nvSpPr>
            <p:spPr>
              <a:xfrm>
                <a:off x="3048697" y="4581629"/>
                <a:ext cx="6094602" cy="867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359C5F6-BA78-422C-B8F0-6F56EC6C5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697" y="4581629"/>
                <a:ext cx="6094602" cy="867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ubtitle 2">
            <a:extLst>
              <a:ext uri="{FF2B5EF4-FFF2-40B4-BE49-F238E27FC236}">
                <a16:creationId xmlns:a16="http://schemas.microsoft.com/office/drawing/2014/main" id="{C1E631B9-B731-4413-827C-A7B22855E047}"/>
              </a:ext>
            </a:extLst>
          </p:cNvPr>
          <p:cNvSpPr txBox="1">
            <a:spLocks/>
          </p:cNvSpPr>
          <p:nvPr/>
        </p:nvSpPr>
        <p:spPr>
          <a:xfrm>
            <a:off x="4759351" y="5712651"/>
            <a:ext cx="2673294" cy="534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(Theo: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74861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F093-082A-4E79-A9AE-FA782EA9D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fastText</a:t>
            </a:r>
            <a:endParaRPr lang="en-US" dirty="0"/>
          </a:p>
        </p:txBody>
      </p:sp>
      <p:pic>
        <p:nvPicPr>
          <p:cNvPr id="10" name="Picture 2" descr="https://miro.medium.com/max/903/1*cuOmGT7NevP9oJFJfVpRKA.png">
            <a:extLst>
              <a:ext uri="{FF2B5EF4-FFF2-40B4-BE49-F238E27FC236}">
                <a16:creationId xmlns:a16="http://schemas.microsoft.com/office/drawing/2014/main" id="{C8816674-E459-485E-B521-44E2F524E3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303" y="1400927"/>
            <a:ext cx="7399394" cy="405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576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Glove</a:t>
            </a:r>
            <a:endParaRPr lang="en-US" dirty="0"/>
          </a:p>
        </p:txBody>
      </p:sp>
      <p:pic>
        <p:nvPicPr>
          <p:cNvPr id="7170" name="Picture 2" descr="https://miro.medium.com/max/1800/1*3V8Yh1ikaTb3ZNqrg-gJfg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00241"/>
            <a:ext cx="10515600" cy="110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6082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Glove</a:t>
            </a:r>
            <a:endParaRPr lang="en-US" dirty="0"/>
          </a:p>
        </p:txBody>
      </p:sp>
      <p:pic>
        <p:nvPicPr>
          <p:cNvPr id="8194" name="Picture 2" descr="https://miro.medium.com/max/1400/1*ZPS4uIACX7pMviDG0D-jgw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56249"/>
            <a:ext cx="10515600" cy="199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0115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https://miro.medium.com/max/2100/1*4fJDgA3IoWDKewEf5cB7TA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85848"/>
            <a:ext cx="10515600" cy="253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7021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https://miro.medium.com/max/1800/1*pjdP5IFJLFWtVtKHfgilLw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78931"/>
            <a:ext cx="10515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9216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 descr="https://miro.medium.com/max/1400/1*VWiVZOSfR1mia7MskjOKBw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23953"/>
            <a:ext cx="105156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5625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https://miro.medium.com/max/1400/1*AvJeMckcvOhJX0IGVVcZbg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04117"/>
            <a:ext cx="10515600" cy="150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15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22FE-E07F-4F3E-A43E-CFE9B248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Skip-gram (Feedforward)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5778D-B4A9-45F8-A784-666A14C4CF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86187" y="1990725"/>
            <a:ext cx="46196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448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Glove(cost)</a:t>
            </a:r>
            <a:endParaRPr lang="en-US" dirty="0"/>
          </a:p>
        </p:txBody>
      </p:sp>
      <p:pic>
        <p:nvPicPr>
          <p:cNvPr id="6146" name="Picture 2" descr="https://miro.medium.com/max/1400/1*DLE0CW1BXLKPnk9HZiOxgw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83493"/>
            <a:ext cx="10515600" cy="234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2095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Elmo</a:t>
            </a:r>
            <a:endParaRPr lang="en-US" dirty="0"/>
          </a:p>
        </p:txBody>
      </p:sp>
      <p:pic>
        <p:nvPicPr>
          <p:cNvPr id="4" name="Content Placeholder 3" descr="https://miro.medium.com/max/1064/1*ko2Ut74J_oMxF4jSo1VnCg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569" y="1825625"/>
            <a:ext cx="8228862" cy="38592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94085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Elmo</a:t>
            </a:r>
          </a:p>
        </p:txBody>
      </p:sp>
      <p:pic>
        <p:nvPicPr>
          <p:cNvPr id="2050" name="Picture 2" descr="https://www.mihaileric.com/static/baseline_biLM-f9173e8e65a8597d3d8a909f3aee39f1-36fb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405" y="1476002"/>
            <a:ext cx="5529190" cy="499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8466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s://www.mihaileric.com/static/biLM_with_residual-096e1ae8acc0d3f846f0a71da2be3449-300e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066" y="1027906"/>
            <a:ext cx="5873867" cy="512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4045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s://www.mihaileric.com/static/modified_input_embedding-ce183e70063bae69926ef6a79e39b764-c2cd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745" y="365125"/>
            <a:ext cx="3952510" cy="626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04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22FE-E07F-4F3E-A43E-CFE9B248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Skip-gram (Feedforward)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A76CF4-2A52-4587-B333-1C12ADDB7B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09937" y="1847850"/>
            <a:ext cx="55721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89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22FE-E07F-4F3E-A43E-CFE9B248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Skip-gram (Feedforward)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D8103-0B20-4022-9A04-FC61057CF5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19974" y="1690688"/>
            <a:ext cx="2914650" cy="37795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620B4F-47E7-421D-A45C-83DC96F88C6F}"/>
                  </a:ext>
                </a:extLst>
              </p:cNvPr>
              <p:cNvSpPr txBox="1"/>
              <p:nvPr/>
            </p:nvSpPr>
            <p:spPr>
              <a:xfrm>
                <a:off x="5941153" y="1690688"/>
                <a:ext cx="4206117" cy="5034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𝑐𝑒𝑛𝑡𝑒𝑟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620B4F-47E7-421D-A45C-83DC96F88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153" y="1690688"/>
                <a:ext cx="4206117" cy="503408"/>
              </a:xfrm>
              <a:prstGeom prst="rect">
                <a:avLst/>
              </a:prstGeom>
              <a:blipFill>
                <a:blip r:embed="rId3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EF9E5C-7666-4B92-8A7A-DC6AABBF814D}"/>
                  </a:ext>
                </a:extLst>
              </p:cNvPr>
              <p:cNvSpPr txBox="1"/>
              <p:nvPr/>
            </p:nvSpPr>
            <p:spPr>
              <a:xfrm>
                <a:off x="5549535" y="2194096"/>
                <a:ext cx="4989352" cy="961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𝑐𝑜𝑛𝑡𝑒𝑥𝑡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𝑐𝑒𝑛𝑡𝑒𝑟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𝑜𝑢𝑡𝑝𝑢𝑡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𝑐𝑜𝑛𝑡𝑒𝑥𝑡</m:t>
                                          </m:r>
                                        </m:e>
                                      </m:d>
                                    </m:sub>
                                  </m:sSub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𝑜𝑢𝑡𝑝𝑢𝑡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EF9E5C-7666-4B92-8A7A-DC6AABBF8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535" y="2194096"/>
                <a:ext cx="4989352" cy="961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AF3C18-475B-45BB-845F-5B95F1CCC7F4}"/>
                  </a:ext>
                </a:extLst>
              </p:cNvPr>
              <p:cNvSpPr txBox="1"/>
              <p:nvPr/>
            </p:nvSpPr>
            <p:spPr>
              <a:xfrm>
                <a:off x="5973179" y="3155321"/>
                <a:ext cx="4142064" cy="961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chr m:val="∏"/>
                                  <m:limLoc m:val="undOvr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𝑒𝑥𝑝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𝑜𝑢𝑡𝑝𝑢𝑡</m:t>
                                                  </m:r>
                                                </m:e>
                                                <m:sub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𝑐𝑜𝑛𝑡𝑒𝑥𝑡</m:t>
                                                      </m:r>
                                                    </m:e>
                                                  </m:d>
                                                </m:sub>
                                              </m:sSub>
                                            </m:sub>
                                          </m:sSub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</m:num>
                                    <m:den>
                                      <m:nary>
                                        <m:naryPr>
                                          <m:chr m:val="∑"/>
                                          <m:limLoc m:val="undOvr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sup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𝑒𝑥𝑝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𝑊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𝑜𝑢𝑡𝑝𝑢𝑡</m:t>
                                                      </m:r>
                                                    </m:e>
                                                    <m:sub>
                                                      <m:d>
                                                        <m:d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</m:d>
                                                    </m:sub>
                                                  </m:sSub>
                                                </m:sub>
                                              </m:sSub>
                                              <m:r>
                                                <a:rPr lang="en-US" i="0">
                                                  <a:latin typeface="Cambria Math" panose="02040503050406030204" pitchFamily="18" charset="0"/>
                                                </a:rPr>
                                                <m:t>∙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d>
                                        </m:e>
                                      </m:nary>
                                    </m:den>
                                  </m:f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AF3C18-475B-45BB-845F-5B95F1CCC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179" y="3155321"/>
                <a:ext cx="4142064" cy="9612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5397B3-EB51-4886-A0C5-C857712FF93B}"/>
                  </a:ext>
                </a:extLst>
              </p:cNvPr>
              <p:cNvSpPr txBox="1"/>
              <p:nvPr/>
            </p:nvSpPr>
            <p:spPr>
              <a:xfrm>
                <a:off x="5647888" y="4217304"/>
                <a:ext cx="4792646" cy="961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𝑜𝑢𝑡𝑝𝑢𝑡</m:t>
                                              </m:r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</m:d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p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𝑒𝑥𝑝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𝑜𝑢𝑡𝑝𝑢𝑡</m:t>
                                                  </m:r>
                                                </m:e>
                                                <m:sub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b>
                                              </m:sSub>
                                            </m:sub>
                                          </m:sSub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</m:e>
                                  </m:nary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5397B3-EB51-4886-A0C5-C857712FF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888" y="4217304"/>
                <a:ext cx="4792646" cy="9612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3972BC-67F4-4AF3-ADDC-F4558B2D8674}"/>
                  </a:ext>
                </a:extLst>
              </p:cNvPr>
              <p:cNvSpPr txBox="1"/>
              <p:nvPr/>
            </p:nvSpPr>
            <p:spPr>
              <a:xfrm>
                <a:off x="4506023" y="5279287"/>
                <a:ext cx="7076376" cy="8728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𝑜𝑢𝑡𝑝𝑢𝑡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sub>
                                  </m:sSub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𝑜𝑢𝑡𝑝𝑢𝑡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3972BC-67F4-4AF3-ADDC-F4558B2D8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023" y="5279287"/>
                <a:ext cx="7076376" cy="8728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8DDEBA72-3659-438B-8F1E-78837A09D7E2}"/>
              </a:ext>
            </a:extLst>
          </p:cNvPr>
          <p:cNvSpPr/>
          <p:nvPr/>
        </p:nvSpPr>
        <p:spPr>
          <a:xfrm>
            <a:off x="4647501" y="5279287"/>
            <a:ext cx="6934898" cy="961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4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22FE-E07F-4F3E-A43E-CFE9B248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Skip-gram (Feedforward)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D8103-0B20-4022-9A04-FC61057CF5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19974" y="1690688"/>
            <a:ext cx="2914650" cy="37795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5397B3-EB51-4886-A0C5-C857712FF93B}"/>
                  </a:ext>
                </a:extLst>
              </p:cNvPr>
              <p:cNvSpPr txBox="1"/>
              <p:nvPr/>
            </p:nvSpPr>
            <p:spPr>
              <a:xfrm>
                <a:off x="5647888" y="1532827"/>
                <a:ext cx="4792646" cy="961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𝑜𝑢𝑡𝑝𝑢𝑡</m:t>
                                              </m:r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</m:d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p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𝑒𝑥𝑝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𝑜𝑢𝑡𝑝𝑢𝑡</m:t>
                                                  </m:r>
                                                </m:e>
                                                <m:sub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b>
                                              </m:sSub>
                                            </m:sub>
                                          </m:sSub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</m:e>
                                  </m:nary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5397B3-EB51-4886-A0C5-C857712FF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888" y="1532827"/>
                <a:ext cx="4792646" cy="961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7D76C3-8577-4B75-BCA9-3A24CDD0766D}"/>
                  </a:ext>
                </a:extLst>
              </p:cNvPr>
              <p:cNvSpPr txBox="1"/>
              <p:nvPr/>
            </p:nvSpPr>
            <p:spPr>
              <a:xfrm>
                <a:off x="5909911" y="2784589"/>
                <a:ext cx="4410077" cy="7958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≠0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7D76C3-8577-4B75-BCA9-3A24CDD07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911" y="2784589"/>
                <a:ext cx="4410077" cy="7958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ubtitle 2">
            <a:extLst>
              <a:ext uri="{FF2B5EF4-FFF2-40B4-BE49-F238E27FC236}">
                <a16:creationId xmlns:a16="http://schemas.microsoft.com/office/drawing/2014/main" id="{6B38EEC0-ED0A-4350-B70F-93525A979B58}"/>
              </a:ext>
            </a:extLst>
          </p:cNvPr>
          <p:cNvSpPr txBox="1">
            <a:spLocks/>
          </p:cNvSpPr>
          <p:nvPr/>
        </p:nvSpPr>
        <p:spPr>
          <a:xfrm>
            <a:off x="5647888" y="3870985"/>
            <a:ext cx="3651083" cy="508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EA5B13-CBAF-4157-912B-83613FD3F010}"/>
                  </a:ext>
                </a:extLst>
              </p:cNvPr>
              <p:cNvSpPr txBox="1"/>
              <p:nvPr/>
            </p:nvSpPr>
            <p:spPr>
              <a:xfrm>
                <a:off x="6096000" y="4363949"/>
                <a:ext cx="4410077" cy="9025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≠0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EA5B13-CBAF-4157-912B-83613FD3F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363949"/>
                <a:ext cx="4410077" cy="9025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8F1DDE9-6DAF-4D69-94FD-C0DCC0F5928D}"/>
              </a:ext>
            </a:extLst>
          </p:cNvPr>
          <p:cNvSpPr/>
          <p:nvPr/>
        </p:nvSpPr>
        <p:spPr>
          <a:xfrm>
            <a:off x="6096000" y="4363949"/>
            <a:ext cx="4344534" cy="961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53835C-252A-4336-AEF3-F689745DD110}"/>
              </a:ext>
            </a:extLst>
          </p:cNvPr>
          <p:cNvSpPr/>
          <p:nvPr/>
        </p:nvSpPr>
        <p:spPr>
          <a:xfrm>
            <a:off x="5909911" y="2667699"/>
            <a:ext cx="4530623" cy="961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79DA4-70AE-4140-A1BE-A20D616F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Skip-gram (Backpropagation)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E67116-2AD0-4CF8-80EC-19AECAB0999F}"/>
                  </a:ext>
                </a:extLst>
              </p:cNvPr>
              <p:cNvSpPr txBox="1"/>
              <p:nvPr/>
            </p:nvSpPr>
            <p:spPr>
              <a:xfrm>
                <a:off x="3048699" y="2210557"/>
                <a:ext cx="6094602" cy="2436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𝑖𝑛𝑝𝑢𝑡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𝑜𝑢𝑡𝑝𝑢𝑡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𝑖𝑛𝑝𝑢𝑡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𝑖𝑛𝑝𝑢𝑡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𝑖𝑛𝑝𝑢𝑡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𝑜𝑢𝑡𝑝𝑢𝑡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𝑜𝑢𝑡𝑝𝑢𝑡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  <m:sub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𝑜𝑢𝑡𝑝𝑢𝑡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𝑉</m:t>
                                                    </m:r>
                                                  </m:sub>
                                                </m:sSub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E67116-2AD0-4CF8-80EC-19AECAB09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699" y="2210557"/>
                <a:ext cx="6094602" cy="2436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1575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5454-3A18-472A-899D-13ED082A9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Skip-gram (Backpropagation)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2C2302-9B32-4045-A478-A5D4A6D523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351452"/>
            <a:ext cx="4619625" cy="2876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CB6FE3-C59C-45A8-959D-0A86ACD383DB}"/>
                  </a:ext>
                </a:extLst>
              </p:cNvPr>
              <p:cNvSpPr txBox="1"/>
              <p:nvPr/>
            </p:nvSpPr>
            <p:spPr>
              <a:xfrm>
                <a:off x="5457825" y="1500517"/>
                <a:ext cx="6094602" cy="51180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𝑜𝑢𝑡𝑝𝑢𝑡</m:t>
                              </m:r>
                            </m:sub>
                          </m:sSub>
                        </m:den>
                      </m:f>
                      <m:r>
                        <a:rPr lang="en-US" sz="1600" i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𝑒𝑥𝑝</m:t>
                                      </m:r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𝑜𝑢𝑡𝑝𝑢𝑡</m:t>
                                                  </m:r>
                                                </m:e>
                                                <m:sub>
                                                  <m:d>
                                                    <m:dPr>
                                                      <m:ctrlPr>
                                                        <a:rPr lang="en-US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e>
                                                  </m:d>
                                                </m:sub>
                                              </m:sSub>
                                            </m:sub>
                                          </m:sSub>
                                          <m:r>
                                            <a:rPr lang="en-US" sz="1600" i="0">
                                              <a:latin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𝑜𝑢𝑡𝑝𝑢𝑡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sub>
                                  </m:sSub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p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𝑒𝑥𝑝</m:t>
                                      </m:r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𝑜𝑢𝑡𝑝𝑢𝑡</m:t>
                                                  </m:r>
                                                </m:e>
                                                <m:sub>
                                                  <m:d>
                                                    <m:dPr>
                                                      <m:ctrlPr>
                                                        <a:rPr lang="en-US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b>
                                              </m:sSub>
                                            </m:sub>
                                          </m:sSub>
                                          <m:r>
                                            <a:rPr lang="en-US" sz="1600" i="0">
                                              <a:latin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func>
                            </m:num>
                            <m:den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𝑜𝑢𝑡𝑝𝑢𝑡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sub>
                                  </m:sSub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600" i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nary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p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𝑜𝑢𝑡𝑝𝑢𝑡</m:t>
                                              </m:r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p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𝑜𝑢𝑡𝑝𝑢𝑡</m:t>
                                              </m:r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nary>
                            </m:num>
                            <m:den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𝑜𝑢𝑡𝑝𝑢𝑡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sub>
                                  </m:sSub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600" i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nary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𝑜𝑢𝑡𝑝𝑢𝑡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p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𝑜𝑢𝑡𝑝𝑢𝑡</m:t>
                                              </m:r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nary>
                      <m:r>
                        <a:rPr lang="en-US" sz="1600" i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nary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h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𝑠𝑜𝑓𝑡𝑚𝑎𝑥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𝑜𝑢𝑡𝑝𝑢𝑡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sub>
                                  </m:sSub>
                                </m:sub>
                              </m:sSub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nary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h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𝑠𝑜𝑓𝑡𝑚𝑎𝑥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𝑜𝑢𝑡𝑝𝑢𝑡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h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𝑝𝑟𝑒𝑑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𝑡𝑟𝑢𝑒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CB6FE3-C59C-45A8-959D-0A86ACD38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825" y="1500517"/>
                <a:ext cx="6094602" cy="51180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CF435B37-A437-4F31-B265-13BCD98CFB6E}"/>
              </a:ext>
            </a:extLst>
          </p:cNvPr>
          <p:cNvSpPr/>
          <p:nvPr/>
        </p:nvSpPr>
        <p:spPr>
          <a:xfrm>
            <a:off x="5457825" y="1500517"/>
            <a:ext cx="1219812" cy="663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CAE4FA-DE42-4C2E-8177-3051BDA76FEA}"/>
              </a:ext>
            </a:extLst>
          </p:cNvPr>
          <p:cNvSpPr/>
          <p:nvPr/>
        </p:nvSpPr>
        <p:spPr>
          <a:xfrm>
            <a:off x="5536734" y="5838738"/>
            <a:ext cx="5545123" cy="779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13461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LeftStep">
      <a:dk1>
        <a:srgbClr val="000000"/>
      </a:dk1>
      <a:lt1>
        <a:srgbClr val="FFFFFF"/>
      </a:lt1>
      <a:dk2>
        <a:srgbClr val="302441"/>
      </a:dk2>
      <a:lt2>
        <a:srgbClr val="E5E8E2"/>
      </a:lt2>
      <a:accent1>
        <a:srgbClr val="A991CB"/>
      </a:accent1>
      <a:accent2>
        <a:srgbClr val="7979C0"/>
      </a:accent2>
      <a:accent3>
        <a:srgbClr val="8CA6C9"/>
      </a:accent3>
      <a:accent4>
        <a:srgbClr val="73ABB7"/>
      </a:accent4>
      <a:accent5>
        <a:srgbClr val="7CAEA2"/>
      </a:accent5>
      <a:accent6>
        <a:srgbClr val="6FB185"/>
      </a:accent6>
      <a:hlink>
        <a:srgbClr val="738A54"/>
      </a:hlink>
      <a:folHlink>
        <a:srgbClr val="7F7F7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571</Words>
  <Application>Microsoft Office PowerPoint</Application>
  <PresentationFormat>Widescreen</PresentationFormat>
  <Paragraphs>116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Avenir Next LT Pro</vt:lpstr>
      <vt:lpstr>Calibri</vt:lpstr>
      <vt:lpstr>Cambria Math</vt:lpstr>
      <vt:lpstr>Times New Roman</vt:lpstr>
      <vt:lpstr>Tw Cen MT</vt:lpstr>
      <vt:lpstr>ShapesVTI</vt:lpstr>
      <vt:lpstr>Word representation</vt:lpstr>
      <vt:lpstr>Skip-gram</vt:lpstr>
      <vt:lpstr>Skip-gram (Feedforward)</vt:lpstr>
      <vt:lpstr>Skip-gram (Feedforward)</vt:lpstr>
      <vt:lpstr>Skip-gram (Feedforward)</vt:lpstr>
      <vt:lpstr>Skip-gram (Feedforward)</vt:lpstr>
      <vt:lpstr>Skip-gram (Feedforward)</vt:lpstr>
      <vt:lpstr>Skip-gram (Backpropagation)</vt:lpstr>
      <vt:lpstr>Skip-gram (Backpropagation)</vt:lpstr>
      <vt:lpstr>Skip-gram (Backpropagation)</vt:lpstr>
      <vt:lpstr>Skip-gram (Backpropagation)</vt:lpstr>
      <vt:lpstr>Skip-gram (Backpropagation)</vt:lpstr>
      <vt:lpstr>Skip-gram (Softmax problem)</vt:lpstr>
      <vt:lpstr>Skip-gram (Noise distribution)</vt:lpstr>
      <vt:lpstr>Skip-gram (Negative sampling - NS)</vt:lpstr>
      <vt:lpstr>Skip-gram (NS - Forward)</vt:lpstr>
      <vt:lpstr>Skip-gram (NS - Forward)</vt:lpstr>
      <vt:lpstr>Skip-gram (NS - Forward)</vt:lpstr>
      <vt:lpstr>Skip-gram (NS - Backward)</vt:lpstr>
      <vt:lpstr>Skip-gram (NS – Backward - output)</vt:lpstr>
      <vt:lpstr>Skip-gram (NS – Backward - h)</vt:lpstr>
      <vt:lpstr>App: Language model </vt:lpstr>
      <vt:lpstr>App: Language model </vt:lpstr>
      <vt:lpstr>App: Language model (Data)</vt:lpstr>
      <vt:lpstr>Cbow </vt:lpstr>
      <vt:lpstr>Cbow</vt:lpstr>
      <vt:lpstr>Cbow</vt:lpstr>
      <vt:lpstr>fastText</vt:lpstr>
      <vt:lpstr>fastText</vt:lpstr>
      <vt:lpstr>fastText</vt:lpstr>
      <vt:lpstr>fastText</vt:lpstr>
      <vt:lpstr>fastText</vt:lpstr>
      <vt:lpstr>fastText</vt:lpstr>
      <vt:lpstr>Glove</vt:lpstr>
      <vt:lpstr>Glove</vt:lpstr>
      <vt:lpstr>PowerPoint Presentation</vt:lpstr>
      <vt:lpstr>PowerPoint Presentation</vt:lpstr>
      <vt:lpstr>PowerPoint Presentation</vt:lpstr>
      <vt:lpstr>PowerPoint Presentation</vt:lpstr>
      <vt:lpstr>Glove(cost)</vt:lpstr>
      <vt:lpstr>Elmo</vt:lpstr>
      <vt:lpstr>Elmo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representation</dc:title>
  <dc:creator>Lam Nguyen Duy Han</dc:creator>
  <cp:lastModifiedBy>Lam Nguyen Duy Han</cp:lastModifiedBy>
  <cp:revision>64</cp:revision>
  <dcterms:created xsi:type="dcterms:W3CDTF">2020-07-01T10:34:08Z</dcterms:created>
  <dcterms:modified xsi:type="dcterms:W3CDTF">2020-07-08T07:13:45Z</dcterms:modified>
</cp:coreProperties>
</file>