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3" r:id="rId8"/>
    <p:sldId id="260" r:id="rId9"/>
    <p:sldId id="265" r:id="rId10"/>
    <p:sldId id="271" r:id="rId11"/>
    <p:sldId id="272" r:id="rId12"/>
    <p:sldId id="264" r:id="rId13"/>
    <p:sldId id="273" r:id="rId14"/>
    <p:sldId id="27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707D-EE12-44EE-970A-C277B1E8CD9B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7629-E69B-41B9-BF8B-8A0A12672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00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707D-EE12-44EE-970A-C277B1E8CD9B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7629-E69B-41B9-BF8B-8A0A12672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14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707D-EE12-44EE-970A-C277B1E8CD9B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7629-E69B-41B9-BF8B-8A0A12672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46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707D-EE12-44EE-970A-C277B1E8CD9B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7629-E69B-41B9-BF8B-8A0A12672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04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707D-EE12-44EE-970A-C277B1E8CD9B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7629-E69B-41B9-BF8B-8A0A12672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27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707D-EE12-44EE-970A-C277B1E8CD9B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7629-E69B-41B9-BF8B-8A0A12672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21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707D-EE12-44EE-970A-C277B1E8CD9B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7629-E69B-41B9-BF8B-8A0A12672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67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707D-EE12-44EE-970A-C277B1E8CD9B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7629-E69B-41B9-BF8B-8A0A12672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7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707D-EE12-44EE-970A-C277B1E8CD9B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7629-E69B-41B9-BF8B-8A0A12672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707D-EE12-44EE-970A-C277B1E8CD9B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7629-E69B-41B9-BF8B-8A0A12672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0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707D-EE12-44EE-970A-C277B1E8CD9B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7629-E69B-41B9-BF8B-8A0A12672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2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C707D-EE12-44EE-970A-C277B1E8CD9B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F7629-E69B-41B9-BF8B-8A0A12672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28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4.png"/><Relationship Id="rId7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Neural </a:t>
            </a:r>
            <a:r>
              <a:rPr lang="en-US" dirty="0"/>
              <a:t>machine </a:t>
            </a:r>
            <a:r>
              <a:rPr lang="en-US" dirty="0" smtClean="0"/>
              <a:t>translation </a:t>
            </a:r>
            <a:r>
              <a:rPr lang="en-US" dirty="0"/>
              <a:t>Encoder-decoder approaches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39738"/>
            <a:ext cx="9144000" cy="1450571"/>
          </a:xfrm>
        </p:spPr>
        <p:txBody>
          <a:bodyPr anchor="ctr"/>
          <a:lstStyle/>
          <a:p>
            <a:pPr algn="r"/>
            <a:r>
              <a:rPr lang="en-US" dirty="0" smtClean="0"/>
              <a:t>Student: Nguyễn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Hàn</a:t>
            </a:r>
            <a:r>
              <a:rPr lang="en-US" dirty="0" smtClean="0"/>
              <a:t> Lâm (Id: 196005004)</a:t>
            </a:r>
          </a:p>
          <a:p>
            <a:pPr algn="r"/>
            <a:r>
              <a:rPr lang="en-US" dirty="0" smtClean="0"/>
              <a:t>Instructor: Nguyễn </a:t>
            </a:r>
            <a:r>
              <a:rPr lang="en-US" dirty="0" err="1" smtClean="0"/>
              <a:t>Chí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endParaRPr lang="en-US" dirty="0" smtClean="0"/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86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1.4 Attention</a:t>
            </a:r>
            <a:endParaRPr lang="en-US" dirty="0"/>
          </a:p>
        </p:txBody>
      </p:sp>
      <p:pic>
        <p:nvPicPr>
          <p:cNvPr id="6146" name="Picture 2" descr="https://miro.medium.com/max/1317/1*wBHsGZ-BdmTKS7b-BtkqFQ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731" y="1419225"/>
            <a:ext cx="6730537" cy="510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16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1.5 Linguistic Input Features 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20585" y="3097471"/>
            <a:ext cx="2129444" cy="4936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Car magazine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579322" y="3092814"/>
            <a:ext cx="2758440" cy="493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Magazine </a:t>
            </a:r>
            <a:r>
              <a:rPr lang="en-US" dirty="0" err="1" smtClean="0"/>
              <a:t>voiture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567055" y="3063220"/>
            <a:ext cx="21834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/>
              <a:t>Tạp</a:t>
            </a:r>
            <a:r>
              <a:rPr lang="en-US" sz="2800" dirty="0" smtClean="0"/>
              <a:t> </a:t>
            </a:r>
            <a:r>
              <a:rPr lang="en-US" sz="2800" dirty="0" err="1" smtClean="0"/>
              <a:t>chí</a:t>
            </a:r>
            <a:r>
              <a:rPr lang="en-US" sz="2800" dirty="0" smtClean="0"/>
              <a:t> </a:t>
            </a:r>
            <a:r>
              <a:rPr lang="en-US" sz="2800" dirty="0" err="1" smtClean="0"/>
              <a:t>xe</a:t>
            </a:r>
            <a:r>
              <a:rPr lang="en-US" sz="2800" dirty="0" smtClean="0"/>
              <a:t> </a:t>
            </a:r>
            <a:r>
              <a:rPr lang="en-US" sz="2800" dirty="0" err="1" smtClean="0"/>
              <a:t>hơi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8979824" y="306322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車の雑誌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292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1.5 Linguistic Input Features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Lemmas</a:t>
            </a:r>
          </a:p>
          <a:p>
            <a:r>
              <a:rPr lang="en-US" dirty="0" err="1" smtClean="0"/>
              <a:t>Subword</a:t>
            </a:r>
            <a:r>
              <a:rPr lang="en-US" dirty="0" smtClean="0"/>
              <a:t> tags</a:t>
            </a:r>
          </a:p>
          <a:p>
            <a:r>
              <a:rPr lang="en-US" dirty="0" smtClean="0"/>
              <a:t>Morphological features</a:t>
            </a:r>
          </a:p>
          <a:p>
            <a:r>
              <a:rPr lang="en-US" dirty="0" smtClean="0"/>
              <a:t>POS tags</a:t>
            </a:r>
          </a:p>
          <a:p>
            <a:r>
              <a:rPr lang="en-US" dirty="0" smtClean="0"/>
              <a:t>Dependency labels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02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1.5 Linguistic Input Features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747058" cy="560128"/>
          </a:xfrm>
        </p:spPr>
        <p:txBody>
          <a:bodyPr/>
          <a:lstStyle/>
          <a:p>
            <a:r>
              <a:rPr lang="en-US" dirty="0" smtClean="0"/>
              <a:t>Lemmas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193473" y="2609792"/>
            <a:ext cx="1095894" cy="524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Excite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193472" y="3133898"/>
            <a:ext cx="1312025" cy="524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Excit</a:t>
            </a:r>
            <a:r>
              <a:rPr lang="en-US" dirty="0" smtClean="0">
                <a:solidFill>
                  <a:srgbClr val="FF0000"/>
                </a:solidFill>
              </a:rPr>
              <a:t>ed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193472" y="3658004"/>
            <a:ext cx="1312025" cy="524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Excit</a:t>
            </a:r>
            <a:r>
              <a:rPr lang="en-US" dirty="0" smtClean="0">
                <a:solidFill>
                  <a:srgbClr val="FF0000"/>
                </a:solidFill>
              </a:rPr>
              <a:t>ing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193472" y="4182110"/>
            <a:ext cx="1711038" cy="5241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Excite</a:t>
            </a:r>
            <a:r>
              <a:rPr lang="en-US" dirty="0" smtClean="0">
                <a:solidFill>
                  <a:srgbClr val="FF0000"/>
                </a:solidFill>
              </a:rPr>
              <a:t>ment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193472" y="4706216"/>
            <a:ext cx="1711038" cy="524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Excit</a:t>
            </a:r>
            <a:r>
              <a:rPr lang="en-US" dirty="0" smtClean="0">
                <a:solidFill>
                  <a:srgbClr val="FF0000"/>
                </a:solidFill>
              </a:rPr>
              <a:t>ingly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402484" y="3658004"/>
            <a:ext cx="1095894" cy="524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Excite</a:t>
            </a:r>
          </a:p>
        </p:txBody>
      </p:sp>
      <p:cxnSp>
        <p:nvCxnSpPr>
          <p:cNvPr id="11" name="Straight Arrow Connector 10"/>
          <p:cNvCxnSpPr>
            <a:stCxn id="4" idx="3"/>
            <a:endCxn id="9" idx="1"/>
          </p:cNvCxnSpPr>
          <p:nvPr/>
        </p:nvCxnSpPr>
        <p:spPr>
          <a:xfrm>
            <a:off x="4289367" y="2871845"/>
            <a:ext cx="3113117" cy="1048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9" idx="1"/>
          </p:cNvCxnSpPr>
          <p:nvPr/>
        </p:nvCxnSpPr>
        <p:spPr>
          <a:xfrm>
            <a:off x="4505497" y="3395951"/>
            <a:ext cx="2896987" cy="524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9" idx="1"/>
          </p:cNvCxnSpPr>
          <p:nvPr/>
        </p:nvCxnSpPr>
        <p:spPr>
          <a:xfrm>
            <a:off x="4505497" y="3920057"/>
            <a:ext cx="2896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9" idx="1"/>
          </p:cNvCxnSpPr>
          <p:nvPr/>
        </p:nvCxnSpPr>
        <p:spPr>
          <a:xfrm flipV="1">
            <a:off x="4904510" y="3920057"/>
            <a:ext cx="2497974" cy="524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9" idx="1"/>
          </p:cNvCxnSpPr>
          <p:nvPr/>
        </p:nvCxnSpPr>
        <p:spPr>
          <a:xfrm flipV="1">
            <a:off x="4904510" y="3920057"/>
            <a:ext cx="2497974" cy="1048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ontent Placeholder 2"/>
          <p:cNvSpPr txBox="1">
            <a:spLocks/>
          </p:cNvSpPr>
          <p:nvPr/>
        </p:nvSpPr>
        <p:spPr>
          <a:xfrm>
            <a:off x="2179318" y="5754428"/>
            <a:ext cx="3340332" cy="4615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Am/is/are/were/was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7402484" y="5754428"/>
            <a:ext cx="1095894" cy="524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be</a:t>
            </a:r>
          </a:p>
        </p:txBody>
      </p:sp>
    </p:spTree>
    <p:extLst>
      <p:ext uri="{BB962C8B-B14F-4D97-AF65-F5344CB8AC3E}">
        <p14:creationId xmlns:p14="http://schemas.microsoft.com/office/powerpoint/2010/main" val="328400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1.6 Greedy search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59923" y="2075006"/>
            <a:ext cx="1298172" cy="4936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59923" y="3326375"/>
            <a:ext cx="1298172" cy="493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love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59923" y="4577744"/>
            <a:ext cx="1298172" cy="493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eating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59923" y="5318183"/>
            <a:ext cx="1298172" cy="493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apple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5" idx="3"/>
            <a:endCxn id="14" idx="1"/>
          </p:cNvCxnSpPr>
          <p:nvPr/>
        </p:nvCxnSpPr>
        <p:spPr>
          <a:xfrm>
            <a:off x="3458095" y="3573188"/>
            <a:ext cx="1155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3"/>
          </p:cNvCxnSpPr>
          <p:nvPr/>
        </p:nvCxnSpPr>
        <p:spPr>
          <a:xfrm>
            <a:off x="8354291" y="3573188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ontent Placeholder 2"/>
          <p:cNvSpPr txBox="1">
            <a:spLocks/>
          </p:cNvSpPr>
          <p:nvPr/>
        </p:nvSpPr>
        <p:spPr>
          <a:xfrm>
            <a:off x="9268691" y="3326375"/>
            <a:ext cx="788324" cy="493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yêu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4613564" y="2841668"/>
            <a:ext cx="3740727" cy="1463040"/>
            <a:chOff x="4613564" y="2841668"/>
            <a:chExt cx="3740727" cy="1463040"/>
          </a:xfrm>
        </p:grpSpPr>
        <p:grpSp>
          <p:nvGrpSpPr>
            <p:cNvPr id="15" name="Group 14"/>
            <p:cNvGrpSpPr/>
            <p:nvPr/>
          </p:nvGrpSpPr>
          <p:grpSpPr>
            <a:xfrm>
              <a:off x="4613564" y="2841668"/>
              <a:ext cx="3740727" cy="1463040"/>
              <a:chOff x="4580313" y="2493818"/>
              <a:chExt cx="3740727" cy="1463040"/>
            </a:xfrm>
          </p:grpSpPr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5263341" y="2568632"/>
                <a:ext cx="788324" cy="4936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err="1" smtClean="0"/>
                  <a:t>yêu</a:t>
                </a:r>
                <a:endParaRPr lang="en-US" dirty="0"/>
              </a:p>
            </p:txBody>
          </p:sp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6702831" y="2568632"/>
                <a:ext cx="937954" cy="4936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err="1" smtClean="0"/>
                  <a:t>thích</a:t>
                </a:r>
                <a:endParaRPr lang="en-US" dirty="0"/>
              </a:p>
            </p:txBody>
          </p:sp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4734788" y="2568632"/>
                <a:ext cx="437805" cy="4936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11" name="Content Placeholder 2"/>
              <p:cNvSpPr txBox="1">
                <a:spLocks/>
              </p:cNvSpPr>
              <p:nvPr/>
            </p:nvSpPr>
            <p:spPr>
              <a:xfrm>
                <a:off x="6142413" y="2568632"/>
                <a:ext cx="469670" cy="4936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12" name="Content Placeholder 2"/>
              <p:cNvSpPr txBox="1">
                <a:spLocks/>
              </p:cNvSpPr>
              <p:nvPr/>
            </p:nvSpPr>
            <p:spPr>
              <a:xfrm>
                <a:off x="5184370" y="3345526"/>
                <a:ext cx="946266" cy="4936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/>
                  <a:t>0.812</a:t>
                </a:r>
                <a:endParaRPr lang="en-US" dirty="0"/>
              </a:p>
            </p:txBody>
          </p:sp>
          <p:sp>
            <p:nvSpPr>
              <p:cNvPr id="13" name="Content Placeholder 2"/>
              <p:cNvSpPr txBox="1">
                <a:spLocks/>
              </p:cNvSpPr>
              <p:nvPr/>
            </p:nvSpPr>
            <p:spPr>
              <a:xfrm>
                <a:off x="6649492" y="3325408"/>
                <a:ext cx="1044631" cy="4936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/>
                  <a:t>0.723</a:t>
                </a:r>
                <a:endParaRPr lang="en-US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580313" y="2493818"/>
                <a:ext cx="3740727" cy="1463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7727374" y="2916482"/>
              <a:ext cx="469670" cy="49362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23" name="Content Placeholder 2"/>
          <p:cNvSpPr txBox="1">
            <a:spLocks/>
          </p:cNvSpPr>
          <p:nvPr/>
        </p:nvSpPr>
        <p:spPr>
          <a:xfrm>
            <a:off x="4651663" y="2377447"/>
            <a:ext cx="3664527" cy="4936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Get the max probability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62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1.7 Beam search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1124" y="3599411"/>
            <a:ext cx="624840" cy="307571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68661" y="484480"/>
            <a:ext cx="624840" cy="307571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302951" y="391452"/>
            <a:ext cx="2129444" cy="4936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Encoder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568661" y="972059"/>
            <a:ext cx="624840" cy="30757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9302951" y="877717"/>
            <a:ext cx="2129444" cy="493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Decoder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3"/>
            <a:endCxn id="8" idx="1"/>
          </p:cNvCxnSpPr>
          <p:nvPr/>
        </p:nvCxnSpPr>
        <p:spPr>
          <a:xfrm flipV="1">
            <a:off x="955964" y="3753196"/>
            <a:ext cx="5389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3504506" y="1644491"/>
            <a:ext cx="1341813" cy="1388225"/>
            <a:chOff x="2639983" y="3300153"/>
            <a:chExt cx="1341813" cy="1388225"/>
          </a:xfrm>
        </p:grpSpPr>
        <p:sp>
          <p:nvSpPr>
            <p:cNvPr id="19" name="Rectangle 18"/>
            <p:cNvSpPr/>
            <p:nvPr/>
          </p:nvSpPr>
          <p:spPr>
            <a:xfrm>
              <a:off x="2811087" y="3599410"/>
              <a:ext cx="973974" cy="30757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  <a:r>
                <a:rPr lang="en-US" dirty="0" smtClean="0"/>
                <a:t>idden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811087" y="4060766"/>
              <a:ext cx="973974" cy="30757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Output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639983" y="3300153"/>
              <a:ext cx="1341813" cy="1388225"/>
            </a:xfrm>
            <a:prstGeom prst="rect">
              <a:avLst/>
            </a:prstGeom>
            <a:noFill/>
            <a:ln w="38100">
              <a:solidFill>
                <a:srgbClr val="92D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504506" y="3186501"/>
            <a:ext cx="1341813" cy="1388225"/>
            <a:chOff x="2639983" y="3300153"/>
            <a:chExt cx="1341813" cy="1388225"/>
          </a:xfrm>
        </p:grpSpPr>
        <p:sp>
          <p:nvSpPr>
            <p:cNvPr id="31" name="Rectangle 30"/>
            <p:cNvSpPr/>
            <p:nvPr/>
          </p:nvSpPr>
          <p:spPr>
            <a:xfrm>
              <a:off x="2811087" y="3599410"/>
              <a:ext cx="973974" cy="30757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  <a:r>
                <a:rPr lang="en-US" dirty="0" smtClean="0"/>
                <a:t>idden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811087" y="4060766"/>
              <a:ext cx="973974" cy="30757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Output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639983" y="3300153"/>
              <a:ext cx="1341813" cy="1388225"/>
            </a:xfrm>
            <a:prstGeom prst="rect">
              <a:avLst/>
            </a:prstGeom>
            <a:noFill/>
            <a:ln w="38100">
              <a:solidFill>
                <a:srgbClr val="92D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504506" y="4728511"/>
            <a:ext cx="1341813" cy="1388225"/>
            <a:chOff x="2639983" y="3300153"/>
            <a:chExt cx="1341813" cy="1388225"/>
          </a:xfrm>
        </p:grpSpPr>
        <p:sp>
          <p:nvSpPr>
            <p:cNvPr id="35" name="Rectangle 34"/>
            <p:cNvSpPr/>
            <p:nvPr/>
          </p:nvSpPr>
          <p:spPr>
            <a:xfrm>
              <a:off x="2811087" y="3599410"/>
              <a:ext cx="973974" cy="30757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  <a:r>
                <a:rPr lang="en-US" dirty="0" smtClean="0"/>
                <a:t>idden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811087" y="4060766"/>
              <a:ext cx="973974" cy="30757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Output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639983" y="3300153"/>
              <a:ext cx="1341813" cy="1388225"/>
            </a:xfrm>
            <a:prstGeom prst="rect">
              <a:avLst/>
            </a:prstGeom>
            <a:noFill/>
            <a:ln w="38100">
              <a:solidFill>
                <a:srgbClr val="92D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310985" y="3334384"/>
            <a:ext cx="1341813" cy="1388225"/>
            <a:chOff x="1310985" y="3334384"/>
            <a:chExt cx="1341813" cy="1388225"/>
          </a:xfrm>
        </p:grpSpPr>
        <p:sp>
          <p:nvSpPr>
            <p:cNvPr id="8" name="Rectangle 7"/>
            <p:cNvSpPr/>
            <p:nvPr/>
          </p:nvSpPr>
          <p:spPr>
            <a:xfrm>
              <a:off x="1494905" y="3599410"/>
              <a:ext cx="973974" cy="30757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  <a:r>
                <a:rPr lang="en-US" dirty="0" smtClean="0"/>
                <a:t>idden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494905" y="4060766"/>
              <a:ext cx="973974" cy="30757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Input</a:t>
              </a: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310985" y="3334384"/>
              <a:ext cx="1341813" cy="1388225"/>
            </a:xfrm>
            <a:prstGeom prst="rect">
              <a:avLst/>
            </a:prstGeom>
            <a:noFill/>
            <a:ln w="38100">
              <a:solidFill>
                <a:srgbClr val="92D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Content Placeholder 2"/>
          <p:cNvSpPr txBox="1">
            <a:spLocks/>
          </p:cNvSpPr>
          <p:nvPr/>
        </p:nvSpPr>
        <p:spPr>
          <a:xfrm>
            <a:off x="2928156" y="6270521"/>
            <a:ext cx="2468881" cy="493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Beam width = 3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38" idx="3"/>
            <a:endCxn id="26" idx="1"/>
          </p:cNvCxnSpPr>
          <p:nvPr/>
        </p:nvCxnSpPr>
        <p:spPr>
          <a:xfrm flipV="1">
            <a:off x="2652798" y="2338604"/>
            <a:ext cx="851708" cy="1689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3"/>
            <a:endCxn id="33" idx="1"/>
          </p:cNvCxnSpPr>
          <p:nvPr/>
        </p:nvCxnSpPr>
        <p:spPr>
          <a:xfrm flipV="1">
            <a:off x="2652798" y="3880614"/>
            <a:ext cx="851708" cy="14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8" idx="3"/>
            <a:endCxn id="37" idx="1"/>
          </p:cNvCxnSpPr>
          <p:nvPr/>
        </p:nvCxnSpPr>
        <p:spPr>
          <a:xfrm>
            <a:off x="2652798" y="4028497"/>
            <a:ext cx="851708" cy="1394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5462869" y="2251319"/>
            <a:ext cx="938299" cy="900344"/>
            <a:chOff x="2639983" y="3300153"/>
            <a:chExt cx="1341813" cy="1388225"/>
          </a:xfrm>
        </p:grpSpPr>
        <p:sp>
          <p:nvSpPr>
            <p:cNvPr id="48" name="Rectangle 47"/>
            <p:cNvSpPr/>
            <p:nvPr/>
          </p:nvSpPr>
          <p:spPr>
            <a:xfrm>
              <a:off x="2811087" y="3599410"/>
              <a:ext cx="973974" cy="30757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H</a:t>
              </a:r>
              <a:r>
                <a:rPr lang="en-US" sz="1000" dirty="0" smtClean="0"/>
                <a:t>idden</a:t>
              </a:r>
              <a:endParaRPr lang="en-US" sz="10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811087" y="4060766"/>
              <a:ext cx="973974" cy="30757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Output</a:t>
              </a:r>
              <a:endParaRPr lang="en-US" sz="10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639983" y="3300153"/>
              <a:ext cx="1341813" cy="1388225"/>
            </a:xfrm>
            <a:prstGeom prst="rect">
              <a:avLst/>
            </a:prstGeom>
            <a:noFill/>
            <a:ln w="38100">
              <a:solidFill>
                <a:srgbClr val="92D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462869" y="3307502"/>
            <a:ext cx="938299" cy="900344"/>
            <a:chOff x="2639983" y="3300153"/>
            <a:chExt cx="1341813" cy="1388225"/>
          </a:xfrm>
        </p:grpSpPr>
        <p:sp>
          <p:nvSpPr>
            <p:cNvPr id="56" name="Rectangle 55"/>
            <p:cNvSpPr/>
            <p:nvPr/>
          </p:nvSpPr>
          <p:spPr>
            <a:xfrm>
              <a:off x="2811087" y="3599410"/>
              <a:ext cx="973974" cy="30757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H</a:t>
              </a:r>
              <a:r>
                <a:rPr lang="en-US" sz="1000" dirty="0" smtClean="0"/>
                <a:t>idden</a:t>
              </a:r>
              <a:endParaRPr lang="en-US" sz="1000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811087" y="4060766"/>
              <a:ext cx="973974" cy="30757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Output</a:t>
              </a:r>
              <a:endParaRPr lang="en-US" sz="10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639983" y="3300153"/>
              <a:ext cx="1341813" cy="1388225"/>
            </a:xfrm>
            <a:prstGeom prst="rect">
              <a:avLst/>
            </a:prstGeom>
            <a:noFill/>
            <a:ln w="38100">
              <a:solidFill>
                <a:srgbClr val="92D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471831" y="4448711"/>
            <a:ext cx="938299" cy="900344"/>
            <a:chOff x="2639983" y="3300153"/>
            <a:chExt cx="1341813" cy="1388225"/>
          </a:xfrm>
        </p:grpSpPr>
        <p:sp>
          <p:nvSpPr>
            <p:cNvPr id="60" name="Rectangle 59"/>
            <p:cNvSpPr/>
            <p:nvPr/>
          </p:nvSpPr>
          <p:spPr>
            <a:xfrm>
              <a:off x="2811087" y="3599410"/>
              <a:ext cx="973974" cy="30757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H</a:t>
              </a:r>
              <a:r>
                <a:rPr lang="en-US" sz="1000" dirty="0" smtClean="0"/>
                <a:t>idden</a:t>
              </a:r>
              <a:endParaRPr lang="en-US" sz="10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811087" y="4060766"/>
              <a:ext cx="973974" cy="30757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Output</a:t>
              </a:r>
              <a:endParaRPr lang="en-US" sz="10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639983" y="3300153"/>
              <a:ext cx="1341813" cy="1388225"/>
            </a:xfrm>
            <a:prstGeom prst="rect">
              <a:avLst/>
            </a:prstGeom>
            <a:noFill/>
            <a:ln w="38100">
              <a:solidFill>
                <a:srgbClr val="92D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4" name="Straight Arrow Connector 63"/>
          <p:cNvCxnSpPr>
            <a:stCxn id="33" idx="3"/>
            <a:endCxn id="50" idx="1"/>
          </p:cNvCxnSpPr>
          <p:nvPr/>
        </p:nvCxnSpPr>
        <p:spPr>
          <a:xfrm flipV="1">
            <a:off x="4846319" y="2701491"/>
            <a:ext cx="616550" cy="1179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33" idx="3"/>
            <a:endCxn id="58" idx="1"/>
          </p:cNvCxnSpPr>
          <p:nvPr/>
        </p:nvCxnSpPr>
        <p:spPr>
          <a:xfrm flipV="1">
            <a:off x="4846319" y="3757674"/>
            <a:ext cx="616550" cy="12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3" idx="3"/>
            <a:endCxn id="62" idx="1"/>
          </p:cNvCxnSpPr>
          <p:nvPr/>
        </p:nvCxnSpPr>
        <p:spPr>
          <a:xfrm>
            <a:off x="4846319" y="3880614"/>
            <a:ext cx="625512" cy="1018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6805812" y="1088296"/>
            <a:ext cx="820014" cy="664096"/>
            <a:chOff x="2639983" y="3300153"/>
            <a:chExt cx="1341813" cy="1388225"/>
          </a:xfrm>
        </p:grpSpPr>
        <p:sp>
          <p:nvSpPr>
            <p:cNvPr id="70" name="Rectangle 69"/>
            <p:cNvSpPr/>
            <p:nvPr/>
          </p:nvSpPr>
          <p:spPr>
            <a:xfrm>
              <a:off x="2811087" y="3599410"/>
              <a:ext cx="973974" cy="30757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H</a:t>
              </a:r>
              <a:r>
                <a:rPr lang="en-US" sz="1000" dirty="0" smtClean="0"/>
                <a:t>idden</a:t>
              </a:r>
              <a:endParaRPr lang="en-US" sz="1000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811087" y="4060766"/>
              <a:ext cx="973974" cy="30757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Output</a:t>
              </a:r>
              <a:endParaRPr lang="en-US" sz="1000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639983" y="3300153"/>
              <a:ext cx="1341813" cy="1388225"/>
            </a:xfrm>
            <a:prstGeom prst="rect">
              <a:avLst/>
            </a:prstGeom>
            <a:noFill/>
            <a:ln w="38100">
              <a:solidFill>
                <a:srgbClr val="92D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813644" y="1833846"/>
            <a:ext cx="820014" cy="664096"/>
            <a:chOff x="2639983" y="3300153"/>
            <a:chExt cx="1341813" cy="1388225"/>
          </a:xfrm>
        </p:grpSpPr>
        <p:sp>
          <p:nvSpPr>
            <p:cNvPr id="74" name="Rectangle 73"/>
            <p:cNvSpPr/>
            <p:nvPr/>
          </p:nvSpPr>
          <p:spPr>
            <a:xfrm>
              <a:off x="2811087" y="3599410"/>
              <a:ext cx="973974" cy="30757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H</a:t>
              </a:r>
              <a:r>
                <a:rPr lang="en-US" sz="1000" dirty="0" smtClean="0"/>
                <a:t>idden</a:t>
              </a:r>
              <a:endParaRPr lang="en-US" sz="1000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811087" y="4060766"/>
              <a:ext cx="973974" cy="30757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Output</a:t>
              </a:r>
              <a:endParaRPr lang="en-US" sz="1000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639983" y="3300153"/>
              <a:ext cx="1341813" cy="1388225"/>
            </a:xfrm>
            <a:prstGeom prst="rect">
              <a:avLst/>
            </a:prstGeom>
            <a:noFill/>
            <a:ln w="38100">
              <a:solidFill>
                <a:srgbClr val="92D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6797980" y="2579396"/>
            <a:ext cx="820014" cy="664096"/>
            <a:chOff x="2639983" y="3300153"/>
            <a:chExt cx="1341813" cy="1388225"/>
          </a:xfrm>
        </p:grpSpPr>
        <p:sp>
          <p:nvSpPr>
            <p:cNvPr id="78" name="Rectangle 77"/>
            <p:cNvSpPr/>
            <p:nvPr/>
          </p:nvSpPr>
          <p:spPr>
            <a:xfrm>
              <a:off x="2811087" y="3599410"/>
              <a:ext cx="973974" cy="30757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H</a:t>
              </a:r>
              <a:r>
                <a:rPr lang="en-US" sz="1000" dirty="0" smtClean="0"/>
                <a:t>idden</a:t>
              </a:r>
              <a:endParaRPr lang="en-US" sz="1000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811087" y="4060766"/>
              <a:ext cx="973974" cy="30757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Output</a:t>
              </a:r>
              <a:endParaRPr lang="en-US" sz="1000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639983" y="3300153"/>
              <a:ext cx="1341813" cy="1388225"/>
            </a:xfrm>
            <a:prstGeom prst="rect">
              <a:avLst/>
            </a:prstGeom>
            <a:noFill/>
            <a:ln w="38100">
              <a:solidFill>
                <a:srgbClr val="92D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6797980" y="3324946"/>
            <a:ext cx="820014" cy="664096"/>
            <a:chOff x="2639983" y="3300153"/>
            <a:chExt cx="1341813" cy="1388225"/>
          </a:xfrm>
        </p:grpSpPr>
        <p:sp>
          <p:nvSpPr>
            <p:cNvPr id="82" name="Rectangle 81"/>
            <p:cNvSpPr/>
            <p:nvPr/>
          </p:nvSpPr>
          <p:spPr>
            <a:xfrm>
              <a:off x="2811087" y="3599410"/>
              <a:ext cx="973974" cy="30757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H</a:t>
              </a:r>
              <a:r>
                <a:rPr lang="en-US" sz="1000" dirty="0" smtClean="0"/>
                <a:t>idden</a:t>
              </a:r>
              <a:endParaRPr lang="en-US" sz="1000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811087" y="4060766"/>
              <a:ext cx="973974" cy="30757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Output</a:t>
              </a:r>
              <a:endParaRPr lang="en-US" sz="1000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639983" y="3300153"/>
              <a:ext cx="1341813" cy="1388225"/>
            </a:xfrm>
            <a:prstGeom prst="rect">
              <a:avLst/>
            </a:prstGeom>
            <a:noFill/>
            <a:ln w="38100">
              <a:solidFill>
                <a:srgbClr val="92D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816645" y="4083404"/>
            <a:ext cx="820014" cy="664096"/>
            <a:chOff x="2639983" y="3300153"/>
            <a:chExt cx="1341813" cy="1388225"/>
          </a:xfrm>
        </p:grpSpPr>
        <p:sp>
          <p:nvSpPr>
            <p:cNvPr id="86" name="Rectangle 85"/>
            <p:cNvSpPr/>
            <p:nvPr/>
          </p:nvSpPr>
          <p:spPr>
            <a:xfrm>
              <a:off x="2811087" y="3599410"/>
              <a:ext cx="973974" cy="30757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H</a:t>
              </a:r>
              <a:r>
                <a:rPr lang="en-US" sz="1000" dirty="0" smtClean="0"/>
                <a:t>idden</a:t>
              </a:r>
              <a:endParaRPr lang="en-US" sz="1000" dirty="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811087" y="4060766"/>
              <a:ext cx="973974" cy="30757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Output</a:t>
              </a:r>
              <a:endParaRPr lang="en-US" sz="1000" dirty="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639983" y="3300153"/>
              <a:ext cx="1341813" cy="1388225"/>
            </a:xfrm>
            <a:prstGeom prst="rect">
              <a:avLst/>
            </a:prstGeom>
            <a:noFill/>
            <a:ln w="38100">
              <a:solidFill>
                <a:srgbClr val="92D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6813644" y="4821067"/>
            <a:ext cx="820014" cy="664096"/>
            <a:chOff x="2639983" y="3300153"/>
            <a:chExt cx="1341813" cy="1388225"/>
          </a:xfrm>
        </p:grpSpPr>
        <p:sp>
          <p:nvSpPr>
            <p:cNvPr id="90" name="Rectangle 89"/>
            <p:cNvSpPr/>
            <p:nvPr/>
          </p:nvSpPr>
          <p:spPr>
            <a:xfrm>
              <a:off x="2811087" y="3599410"/>
              <a:ext cx="973974" cy="30757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H</a:t>
              </a:r>
              <a:r>
                <a:rPr lang="en-US" sz="1000" dirty="0" smtClean="0"/>
                <a:t>idden</a:t>
              </a:r>
              <a:endParaRPr lang="en-US" sz="1000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811087" y="4060766"/>
              <a:ext cx="973974" cy="30757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Output</a:t>
              </a:r>
              <a:endParaRPr lang="en-US" sz="1000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639983" y="3300153"/>
              <a:ext cx="1341813" cy="1388225"/>
            </a:xfrm>
            <a:prstGeom prst="rect">
              <a:avLst/>
            </a:prstGeom>
            <a:noFill/>
            <a:ln w="38100">
              <a:solidFill>
                <a:srgbClr val="92D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4" name="Straight Arrow Connector 93"/>
          <p:cNvCxnSpPr>
            <a:stCxn id="50" idx="3"/>
            <a:endCxn id="72" idx="1"/>
          </p:cNvCxnSpPr>
          <p:nvPr/>
        </p:nvCxnSpPr>
        <p:spPr>
          <a:xfrm flipV="1">
            <a:off x="6401168" y="1420344"/>
            <a:ext cx="404644" cy="1281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50" idx="3"/>
            <a:endCxn id="76" idx="1"/>
          </p:cNvCxnSpPr>
          <p:nvPr/>
        </p:nvCxnSpPr>
        <p:spPr>
          <a:xfrm flipV="1">
            <a:off x="6401168" y="2165894"/>
            <a:ext cx="412476" cy="535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50" idx="3"/>
            <a:endCxn id="80" idx="1"/>
          </p:cNvCxnSpPr>
          <p:nvPr/>
        </p:nvCxnSpPr>
        <p:spPr>
          <a:xfrm>
            <a:off x="6401168" y="2701491"/>
            <a:ext cx="396812" cy="209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58" idx="3"/>
            <a:endCxn id="84" idx="1"/>
          </p:cNvCxnSpPr>
          <p:nvPr/>
        </p:nvCxnSpPr>
        <p:spPr>
          <a:xfrm flipV="1">
            <a:off x="6401168" y="3656994"/>
            <a:ext cx="396812" cy="100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58" idx="3"/>
            <a:endCxn id="88" idx="1"/>
          </p:cNvCxnSpPr>
          <p:nvPr/>
        </p:nvCxnSpPr>
        <p:spPr>
          <a:xfrm>
            <a:off x="6401168" y="3757674"/>
            <a:ext cx="415477" cy="657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58" idx="3"/>
            <a:endCxn id="92" idx="1"/>
          </p:cNvCxnSpPr>
          <p:nvPr/>
        </p:nvCxnSpPr>
        <p:spPr>
          <a:xfrm>
            <a:off x="6401168" y="3757674"/>
            <a:ext cx="412476" cy="1395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Content Placeholder 2"/>
          <p:cNvSpPr txBox="1">
            <a:spLocks/>
          </p:cNvSpPr>
          <p:nvPr/>
        </p:nvSpPr>
        <p:spPr>
          <a:xfrm>
            <a:off x="5713117" y="1085888"/>
            <a:ext cx="349938" cy="29270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109" name="Straight Arrow Connector 108"/>
          <p:cNvCxnSpPr>
            <a:stCxn id="26" idx="3"/>
            <a:endCxn id="107" idx="1"/>
          </p:cNvCxnSpPr>
          <p:nvPr/>
        </p:nvCxnSpPr>
        <p:spPr>
          <a:xfrm flipV="1">
            <a:off x="4846319" y="1232239"/>
            <a:ext cx="866798" cy="1106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Content Placeholder 2"/>
          <p:cNvSpPr txBox="1">
            <a:spLocks/>
          </p:cNvSpPr>
          <p:nvPr/>
        </p:nvSpPr>
        <p:spPr>
          <a:xfrm>
            <a:off x="5706629" y="1486728"/>
            <a:ext cx="349938" cy="29270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114" name="Straight Arrow Connector 113"/>
          <p:cNvCxnSpPr>
            <a:stCxn id="26" idx="3"/>
            <a:endCxn id="112" idx="1"/>
          </p:cNvCxnSpPr>
          <p:nvPr/>
        </p:nvCxnSpPr>
        <p:spPr>
          <a:xfrm flipV="1">
            <a:off x="4846319" y="1633079"/>
            <a:ext cx="860310" cy="70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Content Placeholder 2"/>
          <p:cNvSpPr txBox="1">
            <a:spLocks/>
          </p:cNvSpPr>
          <p:nvPr/>
        </p:nvSpPr>
        <p:spPr>
          <a:xfrm>
            <a:off x="5707780" y="1831438"/>
            <a:ext cx="349938" cy="29270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117" name="Straight Arrow Connector 116"/>
          <p:cNvCxnSpPr>
            <a:stCxn id="26" idx="3"/>
            <a:endCxn id="115" idx="1"/>
          </p:cNvCxnSpPr>
          <p:nvPr/>
        </p:nvCxnSpPr>
        <p:spPr>
          <a:xfrm flipV="1">
            <a:off x="4846319" y="1977789"/>
            <a:ext cx="861461" cy="360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Content Placeholder 2"/>
          <p:cNvSpPr txBox="1">
            <a:spLocks/>
          </p:cNvSpPr>
          <p:nvPr/>
        </p:nvSpPr>
        <p:spPr>
          <a:xfrm>
            <a:off x="5746062" y="5488561"/>
            <a:ext cx="349938" cy="29270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20" name="Content Placeholder 2"/>
          <p:cNvSpPr txBox="1">
            <a:spLocks/>
          </p:cNvSpPr>
          <p:nvPr/>
        </p:nvSpPr>
        <p:spPr>
          <a:xfrm>
            <a:off x="5757049" y="5824035"/>
            <a:ext cx="349938" cy="29270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21" name="Content Placeholder 2"/>
          <p:cNvSpPr txBox="1">
            <a:spLocks/>
          </p:cNvSpPr>
          <p:nvPr/>
        </p:nvSpPr>
        <p:spPr>
          <a:xfrm>
            <a:off x="5766011" y="6159509"/>
            <a:ext cx="349938" cy="28842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123" name="Straight Arrow Connector 122"/>
          <p:cNvCxnSpPr>
            <a:stCxn id="37" idx="3"/>
            <a:endCxn id="119" idx="1"/>
          </p:cNvCxnSpPr>
          <p:nvPr/>
        </p:nvCxnSpPr>
        <p:spPr>
          <a:xfrm>
            <a:off x="4846319" y="5422624"/>
            <a:ext cx="899743" cy="212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37" idx="3"/>
            <a:endCxn id="120" idx="1"/>
          </p:cNvCxnSpPr>
          <p:nvPr/>
        </p:nvCxnSpPr>
        <p:spPr>
          <a:xfrm>
            <a:off x="4846319" y="5422624"/>
            <a:ext cx="910730" cy="547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37" idx="3"/>
            <a:endCxn id="121" idx="1"/>
          </p:cNvCxnSpPr>
          <p:nvPr/>
        </p:nvCxnSpPr>
        <p:spPr>
          <a:xfrm>
            <a:off x="4846319" y="5422624"/>
            <a:ext cx="919692" cy="881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Content Placeholder 2"/>
          <p:cNvSpPr txBox="1">
            <a:spLocks/>
          </p:cNvSpPr>
          <p:nvPr/>
        </p:nvSpPr>
        <p:spPr>
          <a:xfrm>
            <a:off x="7048186" y="5942706"/>
            <a:ext cx="349938" cy="29270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37" name="Content Placeholder 2"/>
          <p:cNvSpPr txBox="1">
            <a:spLocks/>
          </p:cNvSpPr>
          <p:nvPr/>
        </p:nvSpPr>
        <p:spPr>
          <a:xfrm>
            <a:off x="7048186" y="6227250"/>
            <a:ext cx="349938" cy="29270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139" name="Straight Arrow Connector 138"/>
          <p:cNvCxnSpPr>
            <a:stCxn id="62" idx="3"/>
            <a:endCxn id="135" idx="1"/>
          </p:cNvCxnSpPr>
          <p:nvPr/>
        </p:nvCxnSpPr>
        <p:spPr>
          <a:xfrm>
            <a:off x="6410130" y="4898883"/>
            <a:ext cx="638056" cy="1190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62" idx="3"/>
            <a:endCxn id="137" idx="1"/>
          </p:cNvCxnSpPr>
          <p:nvPr/>
        </p:nvCxnSpPr>
        <p:spPr>
          <a:xfrm>
            <a:off x="6410130" y="4898883"/>
            <a:ext cx="638056" cy="1474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Content Placeholder 2"/>
          <p:cNvSpPr txBox="1">
            <a:spLocks/>
          </p:cNvSpPr>
          <p:nvPr/>
        </p:nvSpPr>
        <p:spPr>
          <a:xfrm>
            <a:off x="7048186" y="6471446"/>
            <a:ext cx="349938" cy="29270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149" name="Straight Arrow Connector 148"/>
          <p:cNvCxnSpPr>
            <a:stCxn id="62" idx="3"/>
            <a:endCxn id="147" idx="1"/>
          </p:cNvCxnSpPr>
          <p:nvPr/>
        </p:nvCxnSpPr>
        <p:spPr>
          <a:xfrm>
            <a:off x="6410130" y="4898883"/>
            <a:ext cx="638056" cy="1718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72" idx="3"/>
          </p:cNvCxnSpPr>
          <p:nvPr/>
        </p:nvCxnSpPr>
        <p:spPr>
          <a:xfrm flipV="1">
            <a:off x="7625826" y="851389"/>
            <a:ext cx="608599" cy="568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72" idx="3"/>
          </p:cNvCxnSpPr>
          <p:nvPr/>
        </p:nvCxnSpPr>
        <p:spPr>
          <a:xfrm>
            <a:off x="7625826" y="1420344"/>
            <a:ext cx="6085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72" idx="3"/>
          </p:cNvCxnSpPr>
          <p:nvPr/>
        </p:nvCxnSpPr>
        <p:spPr>
          <a:xfrm>
            <a:off x="7625826" y="1420344"/>
            <a:ext cx="531236" cy="523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76" idx="3"/>
          </p:cNvCxnSpPr>
          <p:nvPr/>
        </p:nvCxnSpPr>
        <p:spPr>
          <a:xfrm flipV="1">
            <a:off x="7633658" y="1599291"/>
            <a:ext cx="543241" cy="566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76" idx="3"/>
          </p:cNvCxnSpPr>
          <p:nvPr/>
        </p:nvCxnSpPr>
        <p:spPr>
          <a:xfrm flipV="1">
            <a:off x="7633658" y="2158196"/>
            <a:ext cx="600767" cy="7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76" idx="3"/>
          </p:cNvCxnSpPr>
          <p:nvPr/>
        </p:nvCxnSpPr>
        <p:spPr>
          <a:xfrm>
            <a:off x="7633658" y="2165894"/>
            <a:ext cx="538949" cy="546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80" idx="3"/>
          </p:cNvCxnSpPr>
          <p:nvPr/>
        </p:nvCxnSpPr>
        <p:spPr>
          <a:xfrm>
            <a:off x="7617994" y="2911444"/>
            <a:ext cx="6164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80" idx="3"/>
          </p:cNvCxnSpPr>
          <p:nvPr/>
        </p:nvCxnSpPr>
        <p:spPr>
          <a:xfrm flipV="1">
            <a:off x="7617994" y="2338603"/>
            <a:ext cx="580673" cy="572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80" idx="3"/>
          </p:cNvCxnSpPr>
          <p:nvPr/>
        </p:nvCxnSpPr>
        <p:spPr>
          <a:xfrm>
            <a:off x="7617994" y="2911444"/>
            <a:ext cx="564492" cy="556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84" idx="3"/>
          </p:cNvCxnSpPr>
          <p:nvPr/>
        </p:nvCxnSpPr>
        <p:spPr>
          <a:xfrm flipV="1">
            <a:off x="7617994" y="3090391"/>
            <a:ext cx="566603" cy="566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84" idx="3"/>
          </p:cNvCxnSpPr>
          <p:nvPr/>
        </p:nvCxnSpPr>
        <p:spPr>
          <a:xfrm>
            <a:off x="7617994" y="3656994"/>
            <a:ext cx="6164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84" idx="3"/>
          </p:cNvCxnSpPr>
          <p:nvPr/>
        </p:nvCxnSpPr>
        <p:spPr>
          <a:xfrm>
            <a:off x="7617994" y="3656994"/>
            <a:ext cx="565389" cy="557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88" idx="3"/>
          </p:cNvCxnSpPr>
          <p:nvPr/>
        </p:nvCxnSpPr>
        <p:spPr>
          <a:xfrm flipV="1">
            <a:off x="7636659" y="3835941"/>
            <a:ext cx="550806" cy="579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stCxn id="88" idx="3"/>
          </p:cNvCxnSpPr>
          <p:nvPr/>
        </p:nvCxnSpPr>
        <p:spPr>
          <a:xfrm>
            <a:off x="7636659" y="4415452"/>
            <a:ext cx="5977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>
            <a:stCxn id="88" idx="3"/>
          </p:cNvCxnSpPr>
          <p:nvPr/>
        </p:nvCxnSpPr>
        <p:spPr>
          <a:xfrm>
            <a:off x="7636659" y="4415452"/>
            <a:ext cx="545772" cy="548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92" idx="3"/>
          </p:cNvCxnSpPr>
          <p:nvPr/>
        </p:nvCxnSpPr>
        <p:spPr>
          <a:xfrm flipV="1">
            <a:off x="7633658" y="4594399"/>
            <a:ext cx="547091" cy="558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92" idx="3"/>
          </p:cNvCxnSpPr>
          <p:nvPr/>
        </p:nvCxnSpPr>
        <p:spPr>
          <a:xfrm>
            <a:off x="7633658" y="5153115"/>
            <a:ext cx="600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92" idx="3"/>
          </p:cNvCxnSpPr>
          <p:nvPr/>
        </p:nvCxnSpPr>
        <p:spPr>
          <a:xfrm>
            <a:off x="7633658" y="5153115"/>
            <a:ext cx="600767" cy="60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Content Placeholder 2"/>
          <p:cNvSpPr txBox="1">
            <a:spLocks/>
          </p:cNvSpPr>
          <p:nvPr/>
        </p:nvSpPr>
        <p:spPr>
          <a:xfrm>
            <a:off x="8568661" y="2351065"/>
            <a:ext cx="2570438" cy="493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Stop conditions:</a:t>
            </a:r>
            <a:endParaRPr lang="en-US" dirty="0"/>
          </a:p>
        </p:txBody>
      </p:sp>
      <p:sp>
        <p:nvSpPr>
          <p:cNvPr id="187" name="Content Placeholder 2"/>
          <p:cNvSpPr txBox="1">
            <a:spLocks/>
          </p:cNvSpPr>
          <p:nvPr/>
        </p:nvSpPr>
        <p:spPr>
          <a:xfrm>
            <a:off x="8853485" y="2813875"/>
            <a:ext cx="3060693" cy="1673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Meet “EOS” token </a:t>
            </a:r>
            <a:r>
              <a:rPr lang="en-US" dirty="0"/>
              <a:t>and </a:t>
            </a:r>
            <a:r>
              <a:rPr lang="en-US" dirty="0" smtClean="0"/>
              <a:t>achieve </a:t>
            </a:r>
            <a:r>
              <a:rPr lang="en-US" dirty="0"/>
              <a:t>the desired number of sentences</a:t>
            </a:r>
          </a:p>
        </p:txBody>
      </p:sp>
      <p:sp>
        <p:nvSpPr>
          <p:cNvPr id="189" name="Content Placeholder 2"/>
          <p:cNvSpPr txBox="1">
            <a:spLocks/>
          </p:cNvSpPr>
          <p:nvPr/>
        </p:nvSpPr>
        <p:spPr>
          <a:xfrm>
            <a:off x="8853485" y="4410038"/>
            <a:ext cx="3060693" cy="1355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Reach </a:t>
            </a:r>
            <a:r>
              <a:rPr lang="en-US" dirty="0"/>
              <a:t>the limit for the number of nodes allowed</a:t>
            </a:r>
          </a:p>
        </p:txBody>
      </p:sp>
      <p:grpSp>
        <p:nvGrpSpPr>
          <p:cNvPr id="190" name="Group 189"/>
          <p:cNvGrpSpPr/>
          <p:nvPr/>
        </p:nvGrpSpPr>
        <p:grpSpPr>
          <a:xfrm>
            <a:off x="1306504" y="4847182"/>
            <a:ext cx="1341813" cy="1388225"/>
            <a:chOff x="1310985" y="3334384"/>
            <a:chExt cx="1341813" cy="1388225"/>
          </a:xfrm>
        </p:grpSpPr>
        <p:sp>
          <p:nvSpPr>
            <p:cNvPr id="191" name="Rectangle 190"/>
            <p:cNvSpPr/>
            <p:nvPr/>
          </p:nvSpPr>
          <p:spPr>
            <a:xfrm>
              <a:off x="1494905" y="3599410"/>
              <a:ext cx="973974" cy="30757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  <a:r>
                <a:rPr lang="en-US" dirty="0" smtClean="0"/>
                <a:t>idden</a:t>
              </a:r>
              <a:endParaRPr lang="en-US" dirty="0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1494905" y="4060766"/>
              <a:ext cx="973974" cy="30757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Input</a:t>
              </a:r>
              <a:endParaRPr lang="en-US" dirty="0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1310985" y="3334384"/>
              <a:ext cx="1341813" cy="1388225"/>
            </a:xfrm>
            <a:prstGeom prst="rect">
              <a:avLst/>
            </a:prstGeom>
            <a:noFill/>
            <a:ln w="38100">
              <a:solidFill>
                <a:srgbClr val="92D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1314336" y="1801549"/>
            <a:ext cx="1341813" cy="1388225"/>
            <a:chOff x="1310985" y="3334384"/>
            <a:chExt cx="1341813" cy="1388225"/>
          </a:xfrm>
        </p:grpSpPr>
        <p:sp>
          <p:nvSpPr>
            <p:cNvPr id="195" name="Rectangle 194"/>
            <p:cNvSpPr/>
            <p:nvPr/>
          </p:nvSpPr>
          <p:spPr>
            <a:xfrm>
              <a:off x="1494905" y="3599410"/>
              <a:ext cx="973974" cy="30757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  <a:r>
                <a:rPr lang="en-US" dirty="0" smtClean="0"/>
                <a:t>idden</a:t>
              </a:r>
              <a:endParaRPr lang="en-US" dirty="0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1494905" y="4060766"/>
              <a:ext cx="973974" cy="30757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Input</a:t>
              </a:r>
              <a:endParaRPr lang="en-US" dirty="0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1310985" y="3334384"/>
              <a:ext cx="1341813" cy="1388225"/>
            </a:xfrm>
            <a:prstGeom prst="rect">
              <a:avLst/>
            </a:prstGeom>
            <a:noFill/>
            <a:ln w="38100">
              <a:solidFill>
                <a:srgbClr val="92D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9" name="Straight Arrow Connector 198"/>
          <p:cNvCxnSpPr>
            <a:stCxn id="5" idx="3"/>
            <a:endCxn id="195" idx="1"/>
          </p:cNvCxnSpPr>
          <p:nvPr/>
        </p:nvCxnSpPr>
        <p:spPr>
          <a:xfrm flipV="1">
            <a:off x="955964" y="2220361"/>
            <a:ext cx="542292" cy="1532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5" idx="3"/>
            <a:endCxn id="191" idx="1"/>
          </p:cNvCxnSpPr>
          <p:nvPr/>
        </p:nvCxnSpPr>
        <p:spPr>
          <a:xfrm>
            <a:off x="955964" y="3753197"/>
            <a:ext cx="534460" cy="1512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595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600" dirty="0" smtClean="0"/>
              <a:t>The concept</a:t>
            </a:r>
            <a:endParaRPr lang="en-US" sz="3600" dirty="0"/>
          </a:p>
        </p:txBody>
      </p:sp>
      <p:pic>
        <p:nvPicPr>
          <p:cNvPr id="1026" name="Picture 2" descr="Sequence to sequence model: Introduction and concep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1690688"/>
            <a:ext cx="653415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71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Calibri Light (Headings)"/>
              </a:rPr>
              <a:t>1.1a</a:t>
            </a:r>
            <a:r>
              <a:rPr lang="vi-VN" sz="3600" dirty="0" smtClean="0">
                <a:latin typeface="Calibri Light (Headings)"/>
              </a:rPr>
              <a:t> Recurrent Neural Network (RNN)</a:t>
            </a:r>
            <a:br>
              <a:rPr lang="vi-VN" sz="3600" dirty="0" smtClean="0">
                <a:latin typeface="Calibri Light (Headings)"/>
              </a:rPr>
            </a:br>
            <a:r>
              <a:rPr lang="vi-VN" sz="3600" dirty="0" smtClean="0">
                <a:latin typeface="Calibri Light (Headings)"/>
              </a:rPr>
              <a:t> </a:t>
            </a:r>
            <a:r>
              <a:rPr lang="en-US" sz="3600" dirty="0" smtClean="0">
                <a:latin typeface="Calibri Light (Headings)"/>
              </a:rPr>
              <a:t>Encoder-Decoder Architecture</a:t>
            </a:r>
            <a:endParaRPr lang="en-US" sz="3600" dirty="0">
              <a:latin typeface="Calibri Light (Headings)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654378" y="1690688"/>
            <a:ext cx="6883243" cy="3314700"/>
            <a:chOff x="2714625" y="1690688"/>
            <a:chExt cx="6883243" cy="3314700"/>
          </a:xfrm>
        </p:grpSpPr>
        <p:grpSp>
          <p:nvGrpSpPr>
            <p:cNvPr id="17" name="Group 16"/>
            <p:cNvGrpSpPr/>
            <p:nvPr/>
          </p:nvGrpSpPr>
          <p:grpSpPr>
            <a:xfrm>
              <a:off x="2714625" y="1690688"/>
              <a:ext cx="6762750" cy="3314700"/>
              <a:chOff x="2714625" y="1770365"/>
              <a:chExt cx="6762750" cy="33147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2714625" y="1770365"/>
                <a:ext cx="6762750" cy="3314700"/>
                <a:chOff x="2714625" y="1770365"/>
                <a:chExt cx="6762750" cy="3314700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714625" y="1770365"/>
                  <a:ext cx="6762750" cy="3314700"/>
                </a:xfrm>
                <a:prstGeom prst="rect">
                  <a:avLst/>
                </a:prstGeom>
              </p:spPr>
            </p:pic>
            <p:sp>
              <p:nvSpPr>
                <p:cNvPr id="5" name="Subtitle 2"/>
                <p:cNvSpPr txBox="1">
                  <a:spLocks/>
                </p:cNvSpPr>
                <p:nvPr/>
              </p:nvSpPr>
              <p:spPr>
                <a:xfrm>
                  <a:off x="3765666" y="3009207"/>
                  <a:ext cx="706582" cy="3574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2000" dirty="0" smtClean="0"/>
                    <a:t>GRU</a:t>
                  </a:r>
                  <a:endParaRPr lang="en-US" sz="2000" dirty="0"/>
                </a:p>
              </p:txBody>
            </p:sp>
            <p:sp>
              <p:nvSpPr>
                <p:cNvPr id="6" name="Subtitle 2"/>
                <p:cNvSpPr txBox="1">
                  <a:spLocks/>
                </p:cNvSpPr>
                <p:nvPr/>
              </p:nvSpPr>
              <p:spPr>
                <a:xfrm>
                  <a:off x="4472248" y="3009206"/>
                  <a:ext cx="706582" cy="3574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2000" dirty="0" smtClean="0"/>
                    <a:t>GRU</a:t>
                  </a:r>
                  <a:endParaRPr lang="en-US" sz="2000" dirty="0"/>
                </a:p>
              </p:txBody>
            </p:sp>
            <p:sp>
              <p:nvSpPr>
                <p:cNvPr id="7" name="Subtitle 2"/>
                <p:cNvSpPr txBox="1">
                  <a:spLocks/>
                </p:cNvSpPr>
                <p:nvPr/>
              </p:nvSpPr>
              <p:spPr>
                <a:xfrm>
                  <a:off x="5169998" y="3009205"/>
                  <a:ext cx="706582" cy="3574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2000" dirty="0" smtClean="0"/>
                    <a:t>GRU</a:t>
                  </a:r>
                  <a:endParaRPr lang="en-US" sz="2000" dirty="0"/>
                </a:p>
              </p:txBody>
            </p:sp>
            <p:sp>
              <p:nvSpPr>
                <p:cNvPr id="8" name="Subtitle 2"/>
                <p:cNvSpPr txBox="1">
                  <a:spLocks/>
                </p:cNvSpPr>
                <p:nvPr/>
              </p:nvSpPr>
              <p:spPr>
                <a:xfrm>
                  <a:off x="5876580" y="3009205"/>
                  <a:ext cx="706582" cy="3574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2000" dirty="0" smtClean="0"/>
                    <a:t>GRU</a:t>
                  </a:r>
                  <a:endParaRPr lang="en-US" sz="2000" dirty="0"/>
                </a:p>
              </p:txBody>
            </p:sp>
            <p:sp>
              <p:nvSpPr>
                <p:cNvPr id="9" name="Subtitle 2"/>
                <p:cNvSpPr txBox="1">
                  <a:spLocks/>
                </p:cNvSpPr>
                <p:nvPr/>
              </p:nvSpPr>
              <p:spPr>
                <a:xfrm>
                  <a:off x="6860772" y="3009204"/>
                  <a:ext cx="706582" cy="3574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2000" dirty="0" smtClean="0"/>
                    <a:t>GRU</a:t>
                  </a:r>
                  <a:endParaRPr lang="en-US" sz="2000" dirty="0"/>
                </a:p>
              </p:txBody>
            </p:sp>
            <p:sp>
              <p:nvSpPr>
                <p:cNvPr id="10" name="Subtitle 2"/>
                <p:cNvSpPr txBox="1">
                  <a:spLocks/>
                </p:cNvSpPr>
                <p:nvPr/>
              </p:nvSpPr>
              <p:spPr>
                <a:xfrm>
                  <a:off x="7567354" y="3009203"/>
                  <a:ext cx="706582" cy="3574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2000" dirty="0" smtClean="0"/>
                    <a:t>GRU</a:t>
                  </a:r>
                  <a:endParaRPr lang="en-US" sz="2000" dirty="0"/>
                </a:p>
              </p:txBody>
            </p:sp>
            <p:sp>
              <p:nvSpPr>
                <p:cNvPr id="11" name="Subtitle 2"/>
                <p:cNvSpPr txBox="1">
                  <a:spLocks/>
                </p:cNvSpPr>
                <p:nvPr/>
              </p:nvSpPr>
              <p:spPr>
                <a:xfrm>
                  <a:off x="8273936" y="3009202"/>
                  <a:ext cx="706582" cy="3574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2000" dirty="0" smtClean="0"/>
                    <a:t>GRU</a:t>
                  </a:r>
                  <a:endParaRPr lang="en-US" sz="2000" dirty="0"/>
                </a:p>
              </p:txBody>
            </p:sp>
          </p:grpSp>
          <p:sp>
            <p:nvSpPr>
              <p:cNvPr id="14" name="Rectangle 13"/>
              <p:cNvSpPr/>
              <p:nvPr/>
            </p:nvSpPr>
            <p:spPr>
              <a:xfrm>
                <a:off x="6985463" y="2421047"/>
                <a:ext cx="421177" cy="224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err="1" smtClean="0">
                    <a:solidFill>
                      <a:schemeClr val="tx1"/>
                    </a:solidFill>
                  </a:rPr>
                  <a:t>Bạn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639396" y="2421047"/>
                <a:ext cx="491837" cy="224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err="1">
                    <a:solidFill>
                      <a:schemeClr val="tx1"/>
                    </a:solidFill>
                  </a:rPr>
                  <a:t>k</a:t>
                </a:r>
                <a:r>
                  <a:rPr lang="en-US" sz="1050" dirty="0" err="1" smtClean="0">
                    <a:solidFill>
                      <a:schemeClr val="tx1"/>
                    </a:solidFill>
                  </a:rPr>
                  <a:t>hỏe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8363168" y="2421047"/>
                <a:ext cx="528118" cy="224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err="1" smtClean="0">
                    <a:solidFill>
                      <a:schemeClr val="tx1"/>
                    </a:solidFill>
                  </a:rPr>
                  <a:t>không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9" name="Straight Arrow Connector 18"/>
            <p:cNvCxnSpPr/>
            <p:nvPr/>
          </p:nvCxnSpPr>
          <p:spPr>
            <a:xfrm>
              <a:off x="8891286" y="3091622"/>
              <a:ext cx="3441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9226867" y="2979400"/>
              <a:ext cx="371001" cy="2244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050" dirty="0" smtClean="0">
                  <a:solidFill>
                    <a:schemeClr val="tx1"/>
                  </a:solidFill>
                </a:rPr>
                <a:t>...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764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600" dirty="0" smtClean="0">
                <a:latin typeface="Calibri Light (Headings)"/>
              </a:rPr>
              <a:t>1.</a:t>
            </a:r>
            <a:r>
              <a:rPr lang="en-US" sz="3600" dirty="0" smtClean="0">
                <a:latin typeface="Calibri Light (Headings)"/>
              </a:rPr>
              <a:t>1b </a:t>
            </a:r>
            <a:r>
              <a:rPr lang="vi-VN" sz="3600" dirty="0" smtClean="0">
                <a:latin typeface="Calibri Light (Headings)"/>
              </a:rPr>
              <a:t>Gated Recurrent Unit (GRU)</a:t>
            </a:r>
            <a:endParaRPr lang="en-US" sz="3600" dirty="0">
              <a:latin typeface="Calibri Light (Headings)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116" y="1265700"/>
            <a:ext cx="7134225" cy="51911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838200" y="1690688"/>
                <a:ext cx="25622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256224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838200" y="2060020"/>
                <a:ext cx="25392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60020"/>
                <a:ext cx="253928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838200" y="2775929"/>
                <a:ext cx="316472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vi-VN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h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75929"/>
                <a:ext cx="3164723" cy="369332"/>
              </a:xfrm>
              <a:prstGeom prst="rect">
                <a:avLst/>
              </a:prstGeom>
              <a:blipFill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519110" y="3689613"/>
                <a:ext cx="3802901" cy="7682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nary>
                        <m:naryPr>
                          <m:chr m:val="⨀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⨀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10" y="3689613"/>
                <a:ext cx="3802901" cy="7682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083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633" y="99118"/>
            <a:ext cx="10515600" cy="1325563"/>
          </a:xfrm>
        </p:spPr>
        <p:txBody>
          <a:bodyPr>
            <a:normAutofit/>
          </a:bodyPr>
          <a:lstStyle/>
          <a:p>
            <a:r>
              <a:rPr lang="vi-VN" sz="3600" dirty="0" smtClean="0">
                <a:latin typeface="Times New Roman (Headings)"/>
              </a:rPr>
              <a:t>1.</a:t>
            </a:r>
            <a:r>
              <a:rPr lang="en-US" sz="3600" dirty="0" smtClean="0">
                <a:latin typeface="Times New Roman (Headings)"/>
              </a:rPr>
              <a:t>2a</a:t>
            </a:r>
            <a:r>
              <a:rPr lang="vi-VN" sz="3600" dirty="0" smtClean="0">
                <a:latin typeface="Times New Roman (Headings)"/>
              </a:rPr>
              <a:t> Convolutional Neural Network (CNN)</a:t>
            </a:r>
            <a:br>
              <a:rPr lang="vi-VN" sz="3600" dirty="0" smtClean="0">
                <a:latin typeface="Times New Roman (Headings)"/>
              </a:rPr>
            </a:br>
            <a:r>
              <a:rPr lang="vi-VN" sz="3600" dirty="0" smtClean="0">
                <a:latin typeface="Times New Roman (Headings)"/>
              </a:rPr>
              <a:t>Encoder-</a:t>
            </a:r>
            <a:r>
              <a:rPr lang="en-US" sz="3600" dirty="0" smtClean="0">
                <a:latin typeface="Times New Roman (Headings)"/>
              </a:rPr>
              <a:t> RNN </a:t>
            </a:r>
            <a:r>
              <a:rPr lang="vi-VN" sz="3600" dirty="0" smtClean="0">
                <a:latin typeface="Times New Roman (Headings)"/>
              </a:rPr>
              <a:t>Decoder Architecture </a:t>
            </a:r>
            <a:endParaRPr lang="en-US" sz="3600" dirty="0">
              <a:latin typeface="Times New Roman (Headings)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563364" y="1424681"/>
            <a:ext cx="4716138" cy="5244238"/>
            <a:chOff x="3563364" y="1424681"/>
            <a:chExt cx="4716138" cy="5244238"/>
          </a:xfrm>
        </p:grpSpPr>
        <p:grpSp>
          <p:nvGrpSpPr>
            <p:cNvPr id="11" name="Group 10"/>
            <p:cNvGrpSpPr/>
            <p:nvPr/>
          </p:nvGrpSpPr>
          <p:grpSpPr>
            <a:xfrm>
              <a:off x="3563364" y="1424681"/>
              <a:ext cx="4716138" cy="5244238"/>
              <a:chOff x="3849072" y="1343853"/>
              <a:chExt cx="4716138" cy="5244238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3849072" y="1945562"/>
                <a:ext cx="4716138" cy="4642529"/>
                <a:chOff x="3849072" y="1945562"/>
                <a:chExt cx="4716138" cy="4642529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4222686" y="1945562"/>
                  <a:ext cx="4342524" cy="4642529"/>
                  <a:chOff x="4222686" y="1945562"/>
                  <a:chExt cx="4342524" cy="4642529"/>
                </a:xfrm>
              </p:grpSpPr>
              <p:pic>
                <p:nvPicPr>
                  <p:cNvPr id="3" name="Picture 2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4222686" y="3999968"/>
                    <a:ext cx="3773650" cy="2588123"/>
                  </a:xfrm>
                  <a:prstGeom prst="rect">
                    <a:avLst/>
                  </a:prstGeom>
                </p:spPr>
              </p:pic>
              <p:pic>
                <p:nvPicPr>
                  <p:cNvPr id="4" name="Picture 3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698185" y="1945562"/>
                    <a:ext cx="2867025" cy="1533525"/>
                  </a:xfrm>
                  <a:prstGeom prst="rect">
                    <a:avLst/>
                  </a:prstGeom>
                </p:spPr>
              </p:pic>
              <p:cxnSp>
                <p:nvCxnSpPr>
                  <p:cNvPr id="6" name="Straight Arrow Connector 5"/>
                  <p:cNvCxnSpPr>
                    <a:stCxn id="3" idx="0"/>
                  </p:cNvCxnSpPr>
                  <p:nvPr/>
                </p:nvCxnSpPr>
                <p:spPr>
                  <a:xfrm flipV="1">
                    <a:off x="6109511" y="3368351"/>
                    <a:ext cx="0" cy="63161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" name="Rectangle 7"/>
                <p:cNvSpPr/>
                <p:nvPr/>
              </p:nvSpPr>
              <p:spPr>
                <a:xfrm>
                  <a:off x="3849072" y="3999968"/>
                  <a:ext cx="335902" cy="251279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Encoder</a:t>
                  </a:r>
                  <a:endParaRPr lang="en-US" dirty="0"/>
                </a:p>
              </p:txBody>
            </p:sp>
          </p:grpSp>
          <p:sp>
            <p:nvSpPr>
              <p:cNvPr id="25" name="Rectangle 24"/>
              <p:cNvSpPr/>
              <p:nvPr/>
            </p:nvSpPr>
            <p:spPr>
              <a:xfrm>
                <a:off x="3849072" y="1343853"/>
                <a:ext cx="335902" cy="25127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Decoder</a:t>
                </a:r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5584235" y="2017059"/>
                  <a:ext cx="421177" cy="224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05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4235" y="2017059"/>
                  <a:ext cx="421177" cy="224444"/>
                </a:xfrm>
                <a:prstGeom prst="rect">
                  <a:avLst/>
                </a:prstGeom>
                <a:blipFill>
                  <a:blip r:embed="rId4"/>
                  <a:stretch>
                    <a:fillRect b="-540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6305803" y="2017059"/>
                  <a:ext cx="421177" cy="224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05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5803" y="2017059"/>
                  <a:ext cx="421177" cy="224444"/>
                </a:xfrm>
                <a:prstGeom prst="rect">
                  <a:avLst/>
                </a:prstGeom>
                <a:blipFill>
                  <a:blip r:embed="rId5"/>
                  <a:stretch>
                    <a:fillRect b="-540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7027371" y="2017059"/>
                  <a:ext cx="421177" cy="224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05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7371" y="2017059"/>
                  <a:ext cx="421177" cy="224444"/>
                </a:xfrm>
                <a:prstGeom prst="rect">
                  <a:avLst/>
                </a:prstGeom>
                <a:blipFill>
                  <a:blip r:embed="rId6"/>
                  <a:stretch>
                    <a:fillRect b="-540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7443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633" y="99118"/>
            <a:ext cx="10515600" cy="1325563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Times New Roman (Headings)"/>
              </a:rPr>
              <a:t>1.2b Gated Recursive Convolutional Neural Network</a:t>
            </a:r>
            <a:endParaRPr lang="en-US" sz="36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994" y="2362793"/>
            <a:ext cx="3773650" cy="2588123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6024658" y="934894"/>
            <a:ext cx="4649561" cy="5443922"/>
            <a:chOff x="6080642" y="850918"/>
            <a:chExt cx="4649561" cy="544392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80642" y="850918"/>
              <a:ext cx="4649561" cy="544392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8269478" y="1156996"/>
                  <a:ext cx="379996" cy="1958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9478" y="1156996"/>
                  <a:ext cx="379996" cy="195896"/>
                </a:xfrm>
                <a:prstGeom prst="rect">
                  <a:avLst/>
                </a:prstGeom>
                <a:blipFill>
                  <a:blip r:embed="rId4"/>
                  <a:stretch>
                    <a:fillRect l="-12698" t="-9375" b="-5625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6770361" y="5732107"/>
                  <a:ext cx="379996" cy="1958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0361" y="5732107"/>
                  <a:ext cx="379996" cy="195896"/>
                </a:xfrm>
                <a:prstGeom prst="rect">
                  <a:avLst/>
                </a:prstGeom>
                <a:blipFill>
                  <a:blip r:embed="rId5"/>
                  <a:stretch>
                    <a:fillRect l="-25397" t="-18750" r="-4762" b="-6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9777928" y="5732107"/>
                  <a:ext cx="379996" cy="1958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7928" y="5732107"/>
                  <a:ext cx="379996" cy="195896"/>
                </a:xfrm>
                <a:prstGeom prst="rect">
                  <a:avLst/>
                </a:prstGeom>
                <a:blipFill>
                  <a:blip r:embed="rId6"/>
                  <a:stretch>
                    <a:fillRect l="-27419" t="-18750" r="-4839" b="-6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1736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633" y="99118"/>
            <a:ext cx="10515600" cy="1325563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Times New Roman (Headings)"/>
              </a:rPr>
              <a:t>1.2b Gated Recursive Convolutional Neural Network</a:t>
            </a:r>
            <a:endParaRPr lang="en-US" sz="3600" dirty="0"/>
          </a:p>
        </p:txBody>
      </p:sp>
      <p:grpSp>
        <p:nvGrpSpPr>
          <p:cNvPr id="10" name="Group 9"/>
          <p:cNvGrpSpPr/>
          <p:nvPr/>
        </p:nvGrpSpPr>
        <p:grpSpPr>
          <a:xfrm>
            <a:off x="6024658" y="934894"/>
            <a:ext cx="4649561" cy="5443922"/>
            <a:chOff x="6080642" y="850918"/>
            <a:chExt cx="4649561" cy="544392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80642" y="850918"/>
              <a:ext cx="4649561" cy="544392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8269478" y="1156996"/>
                  <a:ext cx="379996" cy="1958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9478" y="1156996"/>
                  <a:ext cx="379996" cy="195896"/>
                </a:xfrm>
                <a:prstGeom prst="rect">
                  <a:avLst/>
                </a:prstGeom>
                <a:blipFill>
                  <a:blip r:embed="rId3"/>
                  <a:stretch>
                    <a:fillRect l="-12698" t="-9375" b="-5625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6770361" y="5732107"/>
                  <a:ext cx="379996" cy="1958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0361" y="5732107"/>
                  <a:ext cx="379996" cy="195896"/>
                </a:xfrm>
                <a:prstGeom prst="rect">
                  <a:avLst/>
                </a:prstGeom>
                <a:blipFill>
                  <a:blip r:embed="rId4"/>
                  <a:stretch>
                    <a:fillRect l="-25397" t="-18750" r="-4762" b="-6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9777928" y="5732107"/>
                  <a:ext cx="379996" cy="1958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7928" y="5732107"/>
                  <a:ext cx="379996" cy="195896"/>
                </a:xfrm>
                <a:prstGeom prst="rect">
                  <a:avLst/>
                </a:prstGeom>
                <a:blipFill>
                  <a:blip r:embed="rId5"/>
                  <a:stretch>
                    <a:fillRect l="-27419" t="-18750" r="-4839" b="-6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63633" y="1557788"/>
                <a:ext cx="3359317" cy="4113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33" y="1557788"/>
                <a:ext cx="3359317" cy="411395"/>
              </a:xfrm>
              <a:prstGeom prst="rect">
                <a:avLst/>
              </a:prstGeom>
              <a:blipFill>
                <a:blip r:embed="rId6"/>
                <a:stretch>
                  <a:fillRect t="-1493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63633" y="2102290"/>
                <a:ext cx="3852785" cy="4103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33" y="2102290"/>
                <a:ext cx="3852785" cy="410305"/>
              </a:xfrm>
              <a:prstGeom prst="rect">
                <a:avLst/>
              </a:prstGeom>
              <a:blipFill>
                <a:blip r:embed="rId7"/>
                <a:stretch>
                  <a:fillRect t="-1493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63633" y="2645702"/>
                <a:ext cx="3820790" cy="8242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ex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33" y="2645702"/>
                <a:ext cx="3820790" cy="8242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63633" y="3603009"/>
                <a:ext cx="3345852" cy="8710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−1,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−1,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33" y="3603009"/>
                <a:ext cx="3345852" cy="87107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464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1.3 Word embedding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831" y="3091153"/>
            <a:ext cx="2133600" cy="342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778" y="3129253"/>
            <a:ext cx="1933575" cy="3048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611023" y="2993375"/>
            <a:ext cx="1726163" cy="5384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3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1.4 Attention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376737" y="1870450"/>
            <a:ext cx="343852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97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15341</TotalTime>
  <Words>215</Words>
  <Application>Microsoft Office PowerPoint</Application>
  <PresentationFormat>Widescreen</PresentationFormat>
  <Paragraphs>124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Calibri Light (Headings)</vt:lpstr>
      <vt:lpstr>Cambria Math</vt:lpstr>
      <vt:lpstr>Times New Roman</vt:lpstr>
      <vt:lpstr>Times New Roman (Headings)</vt:lpstr>
      <vt:lpstr>Office Theme</vt:lpstr>
      <vt:lpstr>Neural machine translation Encoder-decoder approaches</vt:lpstr>
      <vt:lpstr>The concept</vt:lpstr>
      <vt:lpstr>1.1a Recurrent Neural Network (RNN)  Encoder-Decoder Architecture</vt:lpstr>
      <vt:lpstr>1.1b Gated Recurrent Unit (GRU)</vt:lpstr>
      <vt:lpstr>1.2a Convolutional Neural Network (CNN) Encoder- RNN Decoder Architecture </vt:lpstr>
      <vt:lpstr>1.2b Gated Recursive Convolutional Neural Network</vt:lpstr>
      <vt:lpstr>1.2b Gated Recursive Convolutional Neural Network</vt:lpstr>
      <vt:lpstr>1.3 Word embedding</vt:lpstr>
      <vt:lpstr>1.4 Attention</vt:lpstr>
      <vt:lpstr>1.4 Attention</vt:lpstr>
      <vt:lpstr>1.5 Linguistic Input Features </vt:lpstr>
      <vt:lpstr>1.5 Linguistic Input Features </vt:lpstr>
      <vt:lpstr>1.5 Linguistic Input Features </vt:lpstr>
      <vt:lpstr>1.6 Greedy search</vt:lpstr>
      <vt:lpstr>1.7 Beam 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machine translation: Encoder-decoder approaches</dc:title>
  <dc:creator>Lâm Nguyễn</dc:creator>
  <cp:lastModifiedBy>Lâm Nguyễn</cp:lastModifiedBy>
  <cp:revision>57</cp:revision>
  <dcterms:created xsi:type="dcterms:W3CDTF">2020-04-08T02:41:28Z</dcterms:created>
  <dcterms:modified xsi:type="dcterms:W3CDTF">2020-04-26T12:32:28Z</dcterms:modified>
</cp:coreProperties>
</file>