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0" r:id="rId9"/>
    <p:sldId id="265" r:id="rId10"/>
    <p:sldId id="271" r:id="rId11"/>
    <p:sldId id="272" r:id="rId12"/>
    <p:sldId id="26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4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707D-EE12-44EE-970A-C277B1E8CD9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</a:t>
            </a:r>
            <a:r>
              <a:rPr lang="en-US" dirty="0"/>
              <a:t>machine </a:t>
            </a:r>
            <a:r>
              <a:rPr lang="en-US" dirty="0" smtClean="0"/>
              <a:t>translation </a:t>
            </a:r>
            <a:r>
              <a:rPr lang="en-US" dirty="0"/>
              <a:t>Encoder-decoder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9738"/>
            <a:ext cx="9144000" cy="1450571"/>
          </a:xfrm>
        </p:spPr>
        <p:txBody>
          <a:bodyPr anchor="ctr"/>
          <a:lstStyle/>
          <a:p>
            <a:pPr algn="r"/>
            <a:r>
              <a:rPr lang="en-US" dirty="0" smtClean="0"/>
              <a:t>Student: Nguyễn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Hàn</a:t>
            </a:r>
            <a:r>
              <a:rPr lang="en-US" dirty="0" smtClean="0"/>
              <a:t> Lâm (Id: 196005004)</a:t>
            </a:r>
          </a:p>
          <a:p>
            <a:pPr algn="r"/>
            <a:r>
              <a:rPr lang="en-US" dirty="0" smtClean="0"/>
              <a:t>Instructor: Nguyễn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Attention</a:t>
            </a:r>
            <a:endParaRPr lang="en-US" dirty="0"/>
          </a:p>
        </p:txBody>
      </p:sp>
      <p:pic>
        <p:nvPicPr>
          <p:cNvPr id="6146" name="Picture 2" descr="https://miro.medium.com/max/1317/1*wBHsGZ-BdmTKS7b-BtkqF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1" y="1419225"/>
            <a:ext cx="6730537" cy="51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Linguistic Input Features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20585" y="3097471"/>
            <a:ext cx="2129444" cy="4936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Car magazine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79322" y="3092814"/>
            <a:ext cx="2758440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Magazine </a:t>
            </a:r>
            <a:r>
              <a:rPr lang="en-US" dirty="0" err="1" smtClean="0"/>
              <a:t>voiture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67055" y="3063220"/>
            <a:ext cx="2183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Tạp</a:t>
            </a:r>
            <a:r>
              <a:rPr lang="en-US" sz="2800" dirty="0" smtClean="0"/>
              <a:t> </a:t>
            </a:r>
            <a:r>
              <a:rPr lang="en-US" sz="2800" dirty="0" err="1" smtClean="0"/>
              <a:t>chí</a:t>
            </a:r>
            <a:r>
              <a:rPr lang="en-US" sz="2800" dirty="0" smtClean="0"/>
              <a:t> </a:t>
            </a:r>
            <a:r>
              <a:rPr lang="en-US" sz="2800" dirty="0" err="1" smtClean="0"/>
              <a:t>xe</a:t>
            </a:r>
            <a:r>
              <a:rPr lang="en-US" sz="2800" dirty="0" smtClean="0"/>
              <a:t> </a:t>
            </a:r>
            <a:r>
              <a:rPr lang="en-US" sz="2800" dirty="0" err="1" smtClean="0"/>
              <a:t>hơi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979824" y="306322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車の雑誌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29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Linguistic Input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Lemmas</a:t>
            </a:r>
          </a:p>
          <a:p>
            <a:r>
              <a:rPr lang="en-US" dirty="0" err="1" smtClean="0"/>
              <a:t>Subword</a:t>
            </a:r>
            <a:r>
              <a:rPr lang="en-US" dirty="0" smtClean="0"/>
              <a:t> tags</a:t>
            </a:r>
          </a:p>
          <a:p>
            <a:r>
              <a:rPr lang="en-US" dirty="0" smtClean="0"/>
              <a:t>Morphological features</a:t>
            </a:r>
          </a:p>
          <a:p>
            <a:r>
              <a:rPr lang="en-US" dirty="0" smtClean="0"/>
              <a:t>POS tags</a:t>
            </a:r>
          </a:p>
          <a:p>
            <a:r>
              <a:rPr lang="en-US" dirty="0" smtClean="0"/>
              <a:t>Dependency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Linguistic Input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747058" cy="560128"/>
          </a:xfrm>
        </p:spPr>
        <p:txBody>
          <a:bodyPr/>
          <a:lstStyle/>
          <a:p>
            <a:r>
              <a:rPr lang="en-US" dirty="0" smtClean="0"/>
              <a:t>Lemmas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93473" y="2609792"/>
            <a:ext cx="1095894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Excite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93472" y="3133898"/>
            <a:ext cx="1312025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</a:t>
            </a:r>
            <a:r>
              <a:rPr lang="en-US" dirty="0" smtClean="0">
                <a:solidFill>
                  <a:srgbClr val="FF0000"/>
                </a:solidFill>
              </a:rPr>
              <a:t>ed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93472" y="3658004"/>
            <a:ext cx="1312025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</a:t>
            </a:r>
            <a:r>
              <a:rPr lang="en-US" dirty="0" smtClean="0">
                <a:solidFill>
                  <a:srgbClr val="FF0000"/>
                </a:solidFill>
              </a:rPr>
              <a:t>ing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3472" y="4182110"/>
            <a:ext cx="1711038" cy="524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Excite</a:t>
            </a:r>
            <a:r>
              <a:rPr lang="en-US" dirty="0" smtClean="0">
                <a:solidFill>
                  <a:srgbClr val="FF0000"/>
                </a:solidFill>
              </a:rPr>
              <a:t>ment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93472" y="4706216"/>
            <a:ext cx="1711038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</a:t>
            </a:r>
            <a:r>
              <a:rPr lang="en-US" dirty="0" smtClean="0">
                <a:solidFill>
                  <a:srgbClr val="FF0000"/>
                </a:solidFill>
              </a:rPr>
              <a:t>ingly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02484" y="3658004"/>
            <a:ext cx="1095894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Excite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4" idx="3"/>
            <a:endCxn id="9" idx="1"/>
          </p:cNvCxnSpPr>
          <p:nvPr/>
        </p:nvCxnSpPr>
        <p:spPr>
          <a:xfrm>
            <a:off x="4289367" y="2871845"/>
            <a:ext cx="3113117" cy="104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4505497" y="3395951"/>
            <a:ext cx="2896987" cy="52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1"/>
          </p:cNvCxnSpPr>
          <p:nvPr/>
        </p:nvCxnSpPr>
        <p:spPr>
          <a:xfrm>
            <a:off x="4505497" y="3920057"/>
            <a:ext cx="2896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4904510" y="3920057"/>
            <a:ext cx="2497974" cy="52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4904510" y="3920057"/>
            <a:ext cx="2497974" cy="104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0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/>
              <a:t>The concept</a:t>
            </a:r>
            <a:endParaRPr lang="en-US" sz="3600" dirty="0"/>
          </a:p>
        </p:txBody>
      </p:sp>
      <p:pic>
        <p:nvPicPr>
          <p:cNvPr id="1026" name="Picture 2" descr="Sequence to sequence model: Introduction and conce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690688"/>
            <a:ext cx="65341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 Light (Headings)"/>
              </a:rPr>
              <a:t>1.1a</a:t>
            </a:r>
            <a:r>
              <a:rPr lang="vi-VN" sz="3600" dirty="0" smtClean="0">
                <a:latin typeface="Calibri Light (Headings)"/>
              </a:rPr>
              <a:t> Recurrent Neural Network (RNN)</a:t>
            </a:r>
            <a:br>
              <a:rPr lang="vi-VN" sz="3600" dirty="0" smtClean="0">
                <a:latin typeface="Calibri Light (Headings)"/>
              </a:rPr>
            </a:br>
            <a:r>
              <a:rPr lang="vi-VN" sz="3600" dirty="0" smtClean="0">
                <a:latin typeface="Calibri Light (Headings)"/>
              </a:rPr>
              <a:t> </a:t>
            </a:r>
            <a:r>
              <a:rPr lang="en-US" sz="3600" dirty="0" smtClean="0">
                <a:latin typeface="Calibri Light (Headings)"/>
              </a:rPr>
              <a:t>Encoder-Decoder Architecture</a:t>
            </a:r>
            <a:endParaRPr lang="en-US" sz="3600" dirty="0">
              <a:latin typeface="Calibri Light (Headings)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54378" y="1690688"/>
            <a:ext cx="6883243" cy="3314700"/>
            <a:chOff x="2714625" y="1690688"/>
            <a:chExt cx="6883243" cy="3314700"/>
          </a:xfrm>
        </p:grpSpPr>
        <p:grpSp>
          <p:nvGrpSpPr>
            <p:cNvPr id="17" name="Group 16"/>
            <p:cNvGrpSpPr/>
            <p:nvPr/>
          </p:nvGrpSpPr>
          <p:grpSpPr>
            <a:xfrm>
              <a:off x="2714625" y="1690688"/>
              <a:ext cx="6762750" cy="3314700"/>
              <a:chOff x="2714625" y="1770365"/>
              <a:chExt cx="6762750" cy="33147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14625" y="1770365"/>
                <a:ext cx="6762750" cy="3314700"/>
                <a:chOff x="2714625" y="1770365"/>
                <a:chExt cx="6762750" cy="331470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14625" y="1770365"/>
                  <a:ext cx="6762750" cy="3314700"/>
                </a:xfrm>
                <a:prstGeom prst="rect">
                  <a:avLst/>
                </a:prstGeom>
              </p:spPr>
            </p:pic>
            <p:sp>
              <p:nvSpPr>
                <p:cNvPr id="5" name="Subtitle 2"/>
                <p:cNvSpPr txBox="1">
                  <a:spLocks/>
                </p:cNvSpPr>
                <p:nvPr/>
              </p:nvSpPr>
              <p:spPr>
                <a:xfrm>
                  <a:off x="3765666" y="3009207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6" name="Subtitle 2"/>
                <p:cNvSpPr txBox="1">
                  <a:spLocks/>
                </p:cNvSpPr>
                <p:nvPr/>
              </p:nvSpPr>
              <p:spPr>
                <a:xfrm>
                  <a:off x="4472248" y="3009206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7" name="Subtitle 2"/>
                <p:cNvSpPr txBox="1">
                  <a:spLocks/>
                </p:cNvSpPr>
                <p:nvPr/>
              </p:nvSpPr>
              <p:spPr>
                <a:xfrm>
                  <a:off x="5169998" y="3009205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8" name="Subtitle 2"/>
                <p:cNvSpPr txBox="1">
                  <a:spLocks/>
                </p:cNvSpPr>
                <p:nvPr/>
              </p:nvSpPr>
              <p:spPr>
                <a:xfrm>
                  <a:off x="5876580" y="3009205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9" name="Subtitle 2"/>
                <p:cNvSpPr txBox="1">
                  <a:spLocks/>
                </p:cNvSpPr>
                <p:nvPr/>
              </p:nvSpPr>
              <p:spPr>
                <a:xfrm>
                  <a:off x="6860772" y="3009204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10" name="Subtitle 2"/>
                <p:cNvSpPr txBox="1">
                  <a:spLocks/>
                </p:cNvSpPr>
                <p:nvPr/>
              </p:nvSpPr>
              <p:spPr>
                <a:xfrm>
                  <a:off x="7567354" y="3009203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11" name="Subtitle 2"/>
                <p:cNvSpPr txBox="1">
                  <a:spLocks/>
                </p:cNvSpPr>
                <p:nvPr/>
              </p:nvSpPr>
              <p:spPr>
                <a:xfrm>
                  <a:off x="8273936" y="3009202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6985463" y="2421047"/>
                <a:ext cx="421177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Bạn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639396" y="2421047"/>
                <a:ext cx="491837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tx1"/>
                    </a:solidFill>
                  </a:rPr>
                  <a:t>k</a:t>
                </a:r>
                <a:r>
                  <a:rPr lang="en-US" sz="1050" dirty="0" err="1" smtClean="0">
                    <a:solidFill>
                      <a:schemeClr val="tx1"/>
                    </a:solidFill>
                  </a:rPr>
                  <a:t>hỏe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63168" y="2421047"/>
                <a:ext cx="528118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không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8891286" y="3091622"/>
              <a:ext cx="344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9226867" y="2979400"/>
              <a:ext cx="371001" cy="224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50" dirty="0" smtClean="0">
                  <a:solidFill>
                    <a:schemeClr val="tx1"/>
                  </a:solidFill>
                </a:rPr>
                <a:t>...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6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latin typeface="Calibri Light (Headings)"/>
              </a:rPr>
              <a:t>1.</a:t>
            </a:r>
            <a:r>
              <a:rPr lang="en-US" sz="3600" dirty="0" smtClean="0">
                <a:latin typeface="Calibri Light (Headings)"/>
              </a:rPr>
              <a:t>1b </a:t>
            </a:r>
            <a:r>
              <a:rPr lang="vi-VN" sz="3600" dirty="0" smtClean="0">
                <a:latin typeface="Calibri Light (Headings)"/>
              </a:rPr>
              <a:t>Gated Recurrent Unit (GRU)</a:t>
            </a:r>
            <a:endParaRPr lang="en-US" sz="3600" dirty="0">
              <a:latin typeface="Calibri Light (Headings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116" y="1265700"/>
            <a:ext cx="7134225" cy="5191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38200" y="1690688"/>
                <a:ext cx="2562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25622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38200" y="2060020"/>
                <a:ext cx="2539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0020"/>
                <a:ext cx="25392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8200" y="2775929"/>
                <a:ext cx="31647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5929"/>
                <a:ext cx="316472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9110" y="3689613"/>
                <a:ext cx="3802901" cy="768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⨀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⨀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0" y="3689613"/>
                <a:ext cx="3802901" cy="768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rmAutofit/>
          </a:bodyPr>
          <a:lstStyle/>
          <a:p>
            <a:r>
              <a:rPr lang="vi-VN" sz="3600" dirty="0" smtClean="0">
                <a:latin typeface="Times New Roman (Headings)"/>
              </a:rPr>
              <a:t>1.</a:t>
            </a:r>
            <a:r>
              <a:rPr lang="en-US" sz="3600" dirty="0" smtClean="0">
                <a:latin typeface="Times New Roman (Headings)"/>
              </a:rPr>
              <a:t>2a</a:t>
            </a:r>
            <a:r>
              <a:rPr lang="vi-VN" sz="3600" dirty="0" smtClean="0">
                <a:latin typeface="Times New Roman (Headings)"/>
              </a:rPr>
              <a:t> Convolutional Neural Network (CNN)</a:t>
            </a:r>
            <a:br>
              <a:rPr lang="vi-VN" sz="3600" dirty="0" smtClean="0">
                <a:latin typeface="Times New Roman (Headings)"/>
              </a:rPr>
            </a:br>
            <a:r>
              <a:rPr lang="vi-VN" sz="3600" dirty="0" smtClean="0">
                <a:latin typeface="Times New Roman (Headings)"/>
              </a:rPr>
              <a:t>Encoder-</a:t>
            </a:r>
            <a:r>
              <a:rPr lang="en-US" sz="3600" dirty="0" smtClean="0">
                <a:latin typeface="Times New Roman (Headings)"/>
              </a:rPr>
              <a:t> RNN </a:t>
            </a:r>
            <a:r>
              <a:rPr lang="vi-VN" sz="3600" dirty="0" smtClean="0">
                <a:latin typeface="Times New Roman (Headings)"/>
              </a:rPr>
              <a:t>Decoder Architecture </a:t>
            </a:r>
            <a:endParaRPr lang="en-US" sz="3600" dirty="0">
              <a:latin typeface="Times New Roman (Headings)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63364" y="1424681"/>
            <a:ext cx="4716138" cy="5244238"/>
            <a:chOff x="3563364" y="1424681"/>
            <a:chExt cx="4716138" cy="5244238"/>
          </a:xfrm>
        </p:grpSpPr>
        <p:grpSp>
          <p:nvGrpSpPr>
            <p:cNvPr id="11" name="Group 10"/>
            <p:cNvGrpSpPr/>
            <p:nvPr/>
          </p:nvGrpSpPr>
          <p:grpSpPr>
            <a:xfrm>
              <a:off x="3563364" y="1424681"/>
              <a:ext cx="4716138" cy="5244238"/>
              <a:chOff x="3849072" y="1343853"/>
              <a:chExt cx="4716138" cy="5244238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849072" y="1945562"/>
                <a:ext cx="4716138" cy="4642529"/>
                <a:chOff x="3849072" y="1945562"/>
                <a:chExt cx="4716138" cy="4642529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222686" y="1945562"/>
                  <a:ext cx="4342524" cy="4642529"/>
                  <a:chOff x="4222686" y="1945562"/>
                  <a:chExt cx="4342524" cy="4642529"/>
                </a:xfrm>
              </p:grpSpPr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222686" y="3999968"/>
                    <a:ext cx="3773650" cy="2588123"/>
                  </a:xfrm>
                  <a:prstGeom prst="rect">
                    <a:avLst/>
                  </a:prstGeom>
                </p:spPr>
              </p:pic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98185" y="1945562"/>
                    <a:ext cx="2867025" cy="1533525"/>
                  </a:xfrm>
                  <a:prstGeom prst="rect">
                    <a:avLst/>
                  </a:prstGeom>
                </p:spPr>
              </p:pic>
              <p:cxnSp>
                <p:nvCxnSpPr>
                  <p:cNvPr id="6" name="Straight Arrow Connector 5"/>
                  <p:cNvCxnSpPr>
                    <a:stCxn id="3" idx="0"/>
                  </p:cNvCxnSpPr>
                  <p:nvPr/>
                </p:nvCxnSpPr>
                <p:spPr>
                  <a:xfrm flipV="1">
                    <a:off x="6109511" y="3368351"/>
                    <a:ext cx="0" cy="6316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3849072" y="3999968"/>
                  <a:ext cx="335902" cy="25127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Encoder</a:t>
                  </a:r>
                  <a:endParaRPr lang="en-US" dirty="0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3849072" y="1343853"/>
                <a:ext cx="335902" cy="2512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Decoder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584235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235" y="2017059"/>
                  <a:ext cx="421177" cy="224444"/>
                </a:xfrm>
                <a:prstGeom prst="rect">
                  <a:avLst/>
                </a:prstGeom>
                <a:blipFill>
                  <a:blip r:embed="rId4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305803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803" y="2017059"/>
                  <a:ext cx="421177" cy="224444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7027371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371" y="2017059"/>
                  <a:ext cx="421177" cy="224444"/>
                </a:xfrm>
                <a:prstGeom prst="rect">
                  <a:avLst/>
                </a:prstGeom>
                <a:blipFill>
                  <a:blip r:embed="rId6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44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 (Headings)"/>
              </a:rPr>
              <a:t>1.2b Gated Recursive Convolutional Neural Network</a:t>
            </a:r>
            <a:endParaRPr lang="en-US" sz="3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94" y="2362793"/>
            <a:ext cx="3773650" cy="25881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024658" y="934894"/>
            <a:ext cx="4649561" cy="5443922"/>
            <a:chOff x="6080642" y="850918"/>
            <a:chExt cx="4649561" cy="54439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0642" y="850918"/>
              <a:ext cx="4649561" cy="54439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blipFill>
                  <a:blip r:embed="rId4"/>
                  <a:stretch>
                    <a:fillRect l="-12698" t="-9375" b="-5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blipFill>
                  <a:blip r:embed="rId5"/>
                  <a:stretch>
                    <a:fillRect l="-25397" t="-18750" r="-4762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blipFill>
                  <a:blip r:embed="rId6"/>
                  <a:stretch>
                    <a:fillRect l="-27419" t="-18750" r="-4839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73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 (Headings)"/>
              </a:rPr>
              <a:t>1.2b Gated Recursive Convolutional Neural Network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024658" y="934894"/>
            <a:ext cx="4649561" cy="5443922"/>
            <a:chOff x="6080642" y="850918"/>
            <a:chExt cx="4649561" cy="54439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642" y="850918"/>
              <a:ext cx="4649561" cy="54439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blipFill>
                  <a:blip r:embed="rId3"/>
                  <a:stretch>
                    <a:fillRect l="-12698" t="-9375" b="-5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blipFill>
                  <a:blip r:embed="rId4"/>
                  <a:stretch>
                    <a:fillRect l="-25397" t="-18750" r="-4762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blipFill>
                  <a:blip r:embed="rId5"/>
                  <a:stretch>
                    <a:fillRect l="-27419" t="-18750" r="-4839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63633" y="1557788"/>
                <a:ext cx="3359317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1557788"/>
                <a:ext cx="3359317" cy="411395"/>
              </a:xfrm>
              <a:prstGeom prst="rect">
                <a:avLst/>
              </a:prstGeom>
              <a:blipFill>
                <a:blip r:embed="rId6"/>
                <a:stretch>
                  <a:fillRect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3633" y="2102290"/>
                <a:ext cx="3852785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2102290"/>
                <a:ext cx="3852785" cy="410305"/>
              </a:xfrm>
              <a:prstGeom prst="rect">
                <a:avLst/>
              </a:prstGeom>
              <a:blipFill>
                <a:blip r:embed="rId7"/>
                <a:stretch>
                  <a:fillRect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3633" y="2645702"/>
                <a:ext cx="3820790" cy="824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ex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2645702"/>
                <a:ext cx="3820790" cy="824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633" y="3603009"/>
                <a:ext cx="3345852" cy="871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3603009"/>
                <a:ext cx="3345852" cy="8710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6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Word embedding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31" y="3091153"/>
            <a:ext cx="21336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78" y="3129253"/>
            <a:ext cx="1933575" cy="3048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611023" y="2993375"/>
            <a:ext cx="1726163" cy="538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Attention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76737" y="1870450"/>
            <a:ext cx="34385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5885</TotalTime>
  <Words>121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Calibri Light (Headings)</vt:lpstr>
      <vt:lpstr>Cambria Math</vt:lpstr>
      <vt:lpstr>Times New Roman</vt:lpstr>
      <vt:lpstr>Times New Roman (Headings)</vt:lpstr>
      <vt:lpstr>Office Theme</vt:lpstr>
      <vt:lpstr>Neural machine translation Encoder-decoder approaches</vt:lpstr>
      <vt:lpstr>The concept</vt:lpstr>
      <vt:lpstr>1.1a Recurrent Neural Network (RNN)  Encoder-Decoder Architecture</vt:lpstr>
      <vt:lpstr>1.1b Gated Recurrent Unit (GRU)</vt:lpstr>
      <vt:lpstr>1.2a Convolutional Neural Network (CNN) Encoder- RNN Decoder Architecture </vt:lpstr>
      <vt:lpstr>1.2b Gated Recursive Convolutional Neural Network</vt:lpstr>
      <vt:lpstr>1.2b Gated Recursive Convolutional Neural Network</vt:lpstr>
      <vt:lpstr>1.3 Word embedding</vt:lpstr>
      <vt:lpstr>1.4 Attention</vt:lpstr>
      <vt:lpstr>1.4 Attention</vt:lpstr>
      <vt:lpstr>1.5 Linguistic Input Features </vt:lpstr>
      <vt:lpstr>1.5 Linguistic Input Features </vt:lpstr>
      <vt:lpstr>1.5 Linguistic Input Features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machine translation: Encoder-decoder approaches</dc:title>
  <dc:creator>Lâm Nguyễn</dc:creator>
  <cp:lastModifiedBy>Lâm Nguyễn</cp:lastModifiedBy>
  <cp:revision>41</cp:revision>
  <dcterms:created xsi:type="dcterms:W3CDTF">2020-04-08T02:41:28Z</dcterms:created>
  <dcterms:modified xsi:type="dcterms:W3CDTF">2020-04-18T12:28:20Z</dcterms:modified>
</cp:coreProperties>
</file>