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6" r:id="rId4"/>
    <p:sldId id="277" r:id="rId5"/>
    <p:sldId id="261" r:id="rId6"/>
    <p:sldId id="257" r:id="rId7"/>
    <p:sldId id="258" r:id="rId8"/>
    <p:sldId id="259" r:id="rId9"/>
    <p:sldId id="262" r:id="rId10"/>
    <p:sldId id="263" r:id="rId11"/>
    <p:sldId id="260" r:id="rId12"/>
    <p:sldId id="265" r:id="rId13"/>
    <p:sldId id="271" r:id="rId14"/>
    <p:sldId id="272" r:id="rId15"/>
    <p:sldId id="264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4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0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6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707D-EE12-44EE-970A-C277B1E8CD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2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Neural </a:t>
            </a:r>
            <a:r>
              <a:rPr lang="en-US" dirty="0"/>
              <a:t>machine </a:t>
            </a:r>
            <a:r>
              <a:rPr lang="en-US" dirty="0" smtClean="0"/>
              <a:t>translation </a:t>
            </a:r>
            <a:r>
              <a:rPr lang="en-US" dirty="0"/>
              <a:t>Encoder-decoder approaches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9738"/>
            <a:ext cx="9144000" cy="1450571"/>
          </a:xfrm>
        </p:spPr>
        <p:txBody>
          <a:bodyPr anchor="ctr"/>
          <a:lstStyle/>
          <a:p>
            <a:pPr algn="r"/>
            <a:r>
              <a:rPr lang="en-US" dirty="0" smtClean="0"/>
              <a:t>Student: Nguyễn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Hàn</a:t>
            </a:r>
            <a:r>
              <a:rPr lang="en-US" dirty="0" smtClean="0"/>
              <a:t> Lâm (Id: 196005004)</a:t>
            </a:r>
          </a:p>
          <a:p>
            <a:pPr algn="r"/>
            <a:r>
              <a:rPr lang="en-US" dirty="0" smtClean="0"/>
              <a:t>Instructor: Nguyễn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endParaRPr lang="en-US" dirty="0" smtClean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33" y="99118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 (Headings)"/>
              </a:rPr>
              <a:t>1.2b Gated Recursive Convolutional Neural Network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041285" y="1424681"/>
            <a:ext cx="3551604" cy="4716271"/>
            <a:chOff x="6080642" y="850918"/>
            <a:chExt cx="4649561" cy="54439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642" y="850918"/>
              <a:ext cx="4649561" cy="54439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8269478" y="1156996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478" y="1156996"/>
                  <a:ext cx="379996" cy="195896"/>
                </a:xfrm>
                <a:prstGeom prst="rect">
                  <a:avLst/>
                </a:prstGeom>
                <a:blipFill>
                  <a:blip r:embed="rId3"/>
                  <a:stretch>
                    <a:fillRect l="-12698" t="-9375" b="-5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6770361" y="5732107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361" y="5732107"/>
                  <a:ext cx="379996" cy="195896"/>
                </a:xfrm>
                <a:prstGeom prst="rect">
                  <a:avLst/>
                </a:prstGeom>
                <a:blipFill>
                  <a:blip r:embed="rId4"/>
                  <a:stretch>
                    <a:fillRect l="-25397" t="-18750" r="-4762" b="-6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9777928" y="5732107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7928" y="5732107"/>
                  <a:ext cx="379996" cy="195896"/>
                </a:xfrm>
                <a:prstGeom prst="rect">
                  <a:avLst/>
                </a:prstGeom>
                <a:blipFill>
                  <a:blip r:embed="rId5"/>
                  <a:stretch>
                    <a:fillRect l="-27419" t="-18750" r="-4839" b="-6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63633" y="1557788"/>
                <a:ext cx="3578928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3" y="1557788"/>
                <a:ext cx="3578928" cy="411395"/>
              </a:xfrm>
              <a:prstGeom prst="rect">
                <a:avLst/>
              </a:prstGeom>
              <a:blipFill>
                <a:blip r:embed="rId6"/>
                <a:stretch>
                  <a:fillRect t="-149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63633" y="2102290"/>
                <a:ext cx="4072397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3" y="2102290"/>
                <a:ext cx="4072397" cy="410305"/>
              </a:xfrm>
              <a:prstGeom prst="rect">
                <a:avLst/>
              </a:prstGeom>
              <a:blipFill>
                <a:blip r:embed="rId7"/>
                <a:stretch>
                  <a:fillRect t="-149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63633" y="2645702"/>
                <a:ext cx="3820790" cy="824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ex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3" y="2645702"/>
                <a:ext cx="3820790" cy="824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633" y="3603009"/>
                <a:ext cx="3345852" cy="871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3" y="3603009"/>
                <a:ext cx="3345852" cy="8710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6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Word embedding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31" y="3091153"/>
            <a:ext cx="21336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778" y="3129253"/>
            <a:ext cx="1933575" cy="3048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611023" y="2993375"/>
            <a:ext cx="1726163" cy="538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Attention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76737" y="1870450"/>
            <a:ext cx="34385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Attention</a:t>
            </a:r>
            <a:endParaRPr lang="en-US" dirty="0"/>
          </a:p>
        </p:txBody>
      </p:sp>
      <p:pic>
        <p:nvPicPr>
          <p:cNvPr id="6146" name="Picture 2" descr="https://miro.medium.com/max/1317/1*wBHsGZ-BdmTKS7b-BtkqFQ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1" y="1419225"/>
            <a:ext cx="6730537" cy="51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1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2946"/>
            <a:ext cx="10515600" cy="1325563"/>
          </a:xfrm>
        </p:spPr>
        <p:txBody>
          <a:bodyPr/>
          <a:lstStyle/>
          <a:p>
            <a:r>
              <a:rPr lang="en-US" dirty="0" smtClean="0"/>
              <a:t>1.5 Linguistic Input </a:t>
            </a:r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dirty="0" smtClean="0"/>
              <a:t>(The second problem)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20585" y="3097471"/>
            <a:ext cx="2129444" cy="4936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Car magazine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79322" y="3092814"/>
            <a:ext cx="2758440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Magazine </a:t>
            </a:r>
            <a:r>
              <a:rPr lang="en-US" dirty="0" err="1" smtClean="0"/>
              <a:t>voiture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67055" y="3063220"/>
            <a:ext cx="2183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Tạp</a:t>
            </a:r>
            <a:r>
              <a:rPr lang="en-US" sz="2800" dirty="0" smtClean="0"/>
              <a:t> </a:t>
            </a:r>
            <a:r>
              <a:rPr lang="en-US" sz="2800" dirty="0" err="1" smtClean="0"/>
              <a:t>chí</a:t>
            </a:r>
            <a:r>
              <a:rPr lang="en-US" sz="2800" dirty="0" smtClean="0"/>
              <a:t> </a:t>
            </a:r>
            <a:r>
              <a:rPr lang="en-US" sz="2800" dirty="0" err="1" smtClean="0"/>
              <a:t>xe</a:t>
            </a:r>
            <a:r>
              <a:rPr lang="en-US" sz="2800" dirty="0" smtClean="0"/>
              <a:t> </a:t>
            </a:r>
            <a:r>
              <a:rPr lang="en-US" sz="2800" dirty="0" err="1" smtClean="0"/>
              <a:t>hơi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979824" y="306322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車の雑誌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292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 Linguistic Input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Lemmas</a:t>
            </a:r>
          </a:p>
          <a:p>
            <a:r>
              <a:rPr lang="en-US" dirty="0" err="1" smtClean="0"/>
              <a:t>Subword</a:t>
            </a:r>
            <a:r>
              <a:rPr lang="en-US" dirty="0" smtClean="0"/>
              <a:t> tags</a:t>
            </a:r>
          </a:p>
          <a:p>
            <a:r>
              <a:rPr lang="en-US" dirty="0" smtClean="0"/>
              <a:t>Morphological features</a:t>
            </a:r>
          </a:p>
          <a:p>
            <a:r>
              <a:rPr lang="en-US" dirty="0" smtClean="0"/>
              <a:t>POS tags</a:t>
            </a:r>
          </a:p>
          <a:p>
            <a:r>
              <a:rPr lang="en-US" dirty="0" smtClean="0"/>
              <a:t>Dependency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 Linguistic Input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747058" cy="560128"/>
          </a:xfrm>
        </p:spPr>
        <p:txBody>
          <a:bodyPr/>
          <a:lstStyle/>
          <a:p>
            <a:r>
              <a:rPr lang="en-US" dirty="0" smtClean="0"/>
              <a:t>Lemmas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93473" y="2609792"/>
            <a:ext cx="1095894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93472" y="3133898"/>
            <a:ext cx="1312025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</a:t>
            </a:r>
            <a:r>
              <a:rPr lang="en-US" dirty="0" smtClean="0">
                <a:solidFill>
                  <a:srgbClr val="FF0000"/>
                </a:solidFill>
              </a:rPr>
              <a:t>ed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93472" y="3658004"/>
            <a:ext cx="1312025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</a:t>
            </a:r>
            <a:r>
              <a:rPr lang="en-US" dirty="0" smtClean="0">
                <a:solidFill>
                  <a:srgbClr val="FF0000"/>
                </a:solidFill>
              </a:rPr>
              <a:t>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93472" y="4182110"/>
            <a:ext cx="1711038" cy="524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Excite</a:t>
            </a:r>
            <a:r>
              <a:rPr lang="en-US" dirty="0" smtClean="0">
                <a:solidFill>
                  <a:srgbClr val="FF0000"/>
                </a:solidFill>
              </a:rPr>
              <a:t>ment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93472" y="4706216"/>
            <a:ext cx="1711038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</a:t>
            </a:r>
            <a:r>
              <a:rPr lang="en-US" dirty="0" smtClean="0">
                <a:solidFill>
                  <a:srgbClr val="FF0000"/>
                </a:solidFill>
              </a:rPr>
              <a:t>ingly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402484" y="3658004"/>
            <a:ext cx="1095894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Excite</a:t>
            </a:r>
          </a:p>
        </p:txBody>
      </p:sp>
      <p:cxnSp>
        <p:nvCxnSpPr>
          <p:cNvPr id="11" name="Straight Arrow Connector 10"/>
          <p:cNvCxnSpPr>
            <a:stCxn id="4" idx="3"/>
            <a:endCxn id="9" idx="1"/>
          </p:cNvCxnSpPr>
          <p:nvPr/>
        </p:nvCxnSpPr>
        <p:spPr>
          <a:xfrm>
            <a:off x="4289367" y="2871845"/>
            <a:ext cx="3113117" cy="104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1"/>
          </p:cNvCxnSpPr>
          <p:nvPr/>
        </p:nvCxnSpPr>
        <p:spPr>
          <a:xfrm>
            <a:off x="4505497" y="3395951"/>
            <a:ext cx="2896987" cy="52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9" idx="1"/>
          </p:cNvCxnSpPr>
          <p:nvPr/>
        </p:nvCxnSpPr>
        <p:spPr>
          <a:xfrm>
            <a:off x="4505497" y="3920057"/>
            <a:ext cx="2896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4904510" y="3920057"/>
            <a:ext cx="2497974" cy="52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 flipV="1">
            <a:off x="4904510" y="3920057"/>
            <a:ext cx="2497974" cy="104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2179318" y="5754428"/>
            <a:ext cx="3340332" cy="461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Am/is/are/were/was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7402484" y="5754428"/>
            <a:ext cx="1095894" cy="5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be</a:t>
            </a:r>
          </a:p>
        </p:txBody>
      </p:sp>
    </p:spTree>
    <p:extLst>
      <p:ext uri="{BB962C8B-B14F-4D97-AF65-F5344CB8AC3E}">
        <p14:creationId xmlns:p14="http://schemas.microsoft.com/office/powerpoint/2010/main" val="32840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1.6 Greedy search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59923" y="2075006"/>
            <a:ext cx="1298172" cy="4936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9923" y="3326375"/>
            <a:ext cx="1298172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love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59923" y="4577744"/>
            <a:ext cx="1298172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eating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9923" y="5318183"/>
            <a:ext cx="1298172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apple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3"/>
            <a:endCxn id="14" idx="1"/>
          </p:cNvCxnSpPr>
          <p:nvPr/>
        </p:nvCxnSpPr>
        <p:spPr>
          <a:xfrm>
            <a:off x="3458095" y="3573188"/>
            <a:ext cx="1155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</p:cNvCxnSpPr>
          <p:nvPr/>
        </p:nvCxnSpPr>
        <p:spPr>
          <a:xfrm>
            <a:off x="8354291" y="357318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9268691" y="3326375"/>
            <a:ext cx="788324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yêu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13564" y="2841668"/>
            <a:ext cx="3740727" cy="1463040"/>
            <a:chOff x="4613564" y="2841668"/>
            <a:chExt cx="3740727" cy="1463040"/>
          </a:xfrm>
        </p:grpSpPr>
        <p:grpSp>
          <p:nvGrpSpPr>
            <p:cNvPr id="15" name="Group 14"/>
            <p:cNvGrpSpPr/>
            <p:nvPr/>
          </p:nvGrpSpPr>
          <p:grpSpPr>
            <a:xfrm>
              <a:off x="4613564" y="2841668"/>
              <a:ext cx="3740727" cy="1463040"/>
              <a:chOff x="4580313" y="2493818"/>
              <a:chExt cx="3740727" cy="1463040"/>
            </a:xfrm>
          </p:grpSpPr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5263341" y="2568632"/>
                <a:ext cx="788324" cy="4936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err="1" smtClean="0"/>
                  <a:t>yêu</a:t>
                </a:r>
                <a:endParaRPr lang="en-US" dirty="0"/>
              </a:p>
            </p:txBody>
          </p:sp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6702831" y="2568632"/>
                <a:ext cx="937954" cy="4936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err="1" smtClean="0"/>
                  <a:t>thích</a:t>
                </a:r>
                <a:endParaRPr lang="en-US" dirty="0"/>
              </a:p>
            </p:txBody>
          </p:sp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734788" y="2568632"/>
                <a:ext cx="437805" cy="4936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6142413" y="2568632"/>
                <a:ext cx="469670" cy="4936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5184370" y="3345526"/>
                <a:ext cx="946266" cy="4936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0.812</a:t>
                </a:r>
                <a:endParaRPr lang="en-US" dirty="0"/>
              </a:p>
            </p:txBody>
          </p:sp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6649492" y="3325408"/>
                <a:ext cx="1044631" cy="4936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0.723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580313" y="2493818"/>
                <a:ext cx="3740727" cy="1463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7727374" y="2916482"/>
              <a:ext cx="469670" cy="4936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4651663" y="2377447"/>
            <a:ext cx="3664527" cy="493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Get the max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1.7 Beam search</a:t>
            </a:r>
            <a:endParaRPr lang="en-US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2928155" y="5765492"/>
            <a:ext cx="2468881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Beam width =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6" name="Content Placeholder 2"/>
          <p:cNvSpPr txBox="1">
            <a:spLocks/>
          </p:cNvSpPr>
          <p:nvPr/>
        </p:nvSpPr>
        <p:spPr>
          <a:xfrm>
            <a:off x="7486992" y="1819051"/>
            <a:ext cx="2570438" cy="49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Stop conditions:</a:t>
            </a:r>
            <a:endParaRPr lang="en-US" dirty="0"/>
          </a:p>
        </p:txBody>
      </p:sp>
      <p:sp>
        <p:nvSpPr>
          <p:cNvPr id="187" name="Content Placeholder 2"/>
          <p:cNvSpPr txBox="1">
            <a:spLocks/>
          </p:cNvSpPr>
          <p:nvPr/>
        </p:nvSpPr>
        <p:spPr>
          <a:xfrm>
            <a:off x="7771816" y="2312678"/>
            <a:ext cx="3060693" cy="838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Meet “EOS” </a:t>
            </a:r>
            <a:r>
              <a:rPr lang="en-US" dirty="0" smtClean="0"/>
              <a:t>token.</a:t>
            </a:r>
            <a:endParaRPr lang="en-US" dirty="0"/>
          </a:p>
        </p:txBody>
      </p:sp>
      <p:sp>
        <p:nvSpPr>
          <p:cNvPr id="189" name="Content Placeholder 2"/>
          <p:cNvSpPr txBox="1">
            <a:spLocks/>
          </p:cNvSpPr>
          <p:nvPr/>
        </p:nvSpPr>
        <p:spPr>
          <a:xfrm>
            <a:off x="7771816" y="4410038"/>
            <a:ext cx="3060693" cy="1355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Reach </a:t>
            </a:r>
            <a:r>
              <a:rPr lang="en-US" dirty="0"/>
              <a:t>the limit for the number of nodes </a:t>
            </a:r>
            <a:r>
              <a:rPr lang="en-US" dirty="0" smtClean="0"/>
              <a:t>allowed.</a:t>
            </a:r>
            <a:endParaRPr lang="en-US" dirty="0"/>
          </a:p>
        </p:txBody>
      </p:sp>
      <p:sp>
        <p:nvSpPr>
          <p:cNvPr id="124" name="Content Placeholder 2"/>
          <p:cNvSpPr txBox="1">
            <a:spLocks/>
          </p:cNvSpPr>
          <p:nvPr/>
        </p:nvSpPr>
        <p:spPr>
          <a:xfrm>
            <a:off x="7773498" y="3183550"/>
            <a:ext cx="3060693" cy="1355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Achieve </a:t>
            </a:r>
            <a:r>
              <a:rPr lang="en-US" dirty="0"/>
              <a:t>the desired number of words in the </a:t>
            </a:r>
            <a:r>
              <a:rPr lang="en-US" dirty="0" smtClean="0"/>
              <a:t>sentence.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46" y="1690688"/>
            <a:ext cx="62103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Cho, K., Van </a:t>
            </a:r>
            <a:r>
              <a:rPr lang="en-US" dirty="0" err="1"/>
              <a:t>Merriënboer</a:t>
            </a:r>
            <a:r>
              <a:rPr lang="en-US" dirty="0"/>
              <a:t>, B., </a:t>
            </a:r>
            <a:r>
              <a:rPr lang="en-US" dirty="0" err="1"/>
              <a:t>Bahdanau</a:t>
            </a:r>
            <a:r>
              <a:rPr lang="en-US" dirty="0"/>
              <a:t>, D., &amp; </a:t>
            </a:r>
            <a:r>
              <a:rPr lang="en-US" dirty="0" err="1"/>
              <a:t>Bengio</a:t>
            </a:r>
            <a:r>
              <a:rPr lang="en-US" dirty="0"/>
              <a:t>, Y. (2014). On the properties of neural machine translation: Encoder-decoder approaches. </a:t>
            </a:r>
            <a:r>
              <a:rPr lang="en-US" dirty="0" err="1"/>
              <a:t>arXiv</a:t>
            </a:r>
            <a:r>
              <a:rPr lang="en-US" dirty="0"/>
              <a:t> preprint arXiv:1409.1259</a:t>
            </a:r>
            <a:r>
              <a:rPr lang="en-US" dirty="0" smtClean="0"/>
              <a:t>.</a:t>
            </a:r>
          </a:p>
          <a:p>
            <a:r>
              <a:rPr lang="vi-VN" dirty="0"/>
              <a:t>Rico Sennrich</a:t>
            </a:r>
            <a:r>
              <a:rPr lang="en-US" dirty="0"/>
              <a:t>, Barry </a:t>
            </a:r>
            <a:r>
              <a:rPr lang="en-US" dirty="0" err="1"/>
              <a:t>Haddow</a:t>
            </a:r>
            <a:r>
              <a:rPr lang="en-US" dirty="0"/>
              <a:t>, 2016, </a:t>
            </a:r>
            <a:r>
              <a:rPr lang="vi-VN" dirty="0"/>
              <a:t>Linguistic Input Features Improve Neural Machine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20143" y="1690688"/>
            <a:ext cx="5551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 go to see movies with my girlfriend.</a:t>
            </a:r>
          </a:p>
        </p:txBody>
      </p:sp>
      <p:sp>
        <p:nvSpPr>
          <p:cNvPr id="5" name="Rectangle 4"/>
          <p:cNvSpPr/>
          <p:nvPr/>
        </p:nvSpPr>
        <p:spPr>
          <a:xfrm>
            <a:off x="5034201" y="2213908"/>
            <a:ext cx="21235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(Flexible size)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979937" y="4067294"/>
            <a:ext cx="4232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Tôi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phim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gái</a:t>
            </a:r>
            <a:r>
              <a:rPr lang="en-US" sz="28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034201" y="4590514"/>
            <a:ext cx="21235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(Flexible size)</a:t>
            </a:r>
            <a:endParaRPr lang="en-US" sz="2800" dirty="0"/>
          </a:p>
        </p:txBody>
      </p:sp>
      <p:sp>
        <p:nvSpPr>
          <p:cNvPr id="8" name="Down Arrow 7"/>
          <p:cNvSpPr/>
          <p:nvPr/>
        </p:nvSpPr>
        <p:spPr>
          <a:xfrm>
            <a:off x="5660967" y="2801389"/>
            <a:ext cx="627037" cy="1265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20143" y="1333240"/>
            <a:ext cx="5551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 go to see movies with my girlfriend.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912686" y="1855749"/>
            <a:ext cx="21235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(Flexible size)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896807" y="5305178"/>
            <a:ext cx="4232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Tôi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phim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gái</a:t>
            </a:r>
            <a:r>
              <a:rPr lang="en-US" sz="28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1071" y="5828398"/>
            <a:ext cx="21235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(Flexible size)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085427" y="3774107"/>
            <a:ext cx="1778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(Fixed size)</a:t>
            </a:r>
            <a:endParaRPr lang="en-US" sz="2800" dirty="0"/>
          </a:p>
        </p:txBody>
      </p:sp>
      <p:sp>
        <p:nvSpPr>
          <p:cNvPr id="3" name="Down Arrow 2"/>
          <p:cNvSpPr/>
          <p:nvPr/>
        </p:nvSpPr>
        <p:spPr>
          <a:xfrm>
            <a:off x="5740542" y="4297327"/>
            <a:ext cx="467881" cy="944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740542" y="2378969"/>
            <a:ext cx="467881" cy="1429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 smtClean="0"/>
              <a:t>The concept</a:t>
            </a:r>
            <a:endParaRPr lang="en-US" sz="3600" dirty="0"/>
          </a:p>
        </p:txBody>
      </p:sp>
      <p:pic>
        <p:nvPicPr>
          <p:cNvPr id="1026" name="Picture 2" descr="Sequence to sequence model: Introduction and concep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690688"/>
            <a:ext cx="65341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02970"/>
            <a:ext cx="33718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 Light (Headings)"/>
              </a:rPr>
              <a:t>1.1a</a:t>
            </a:r>
            <a:r>
              <a:rPr lang="vi-VN" sz="3600" dirty="0" smtClean="0">
                <a:latin typeface="Calibri Light (Headings)"/>
              </a:rPr>
              <a:t> Recurrent Neural Network (RNN)</a:t>
            </a:r>
            <a:br>
              <a:rPr lang="vi-VN" sz="3600" dirty="0" smtClean="0">
                <a:latin typeface="Calibri Light (Headings)"/>
              </a:rPr>
            </a:br>
            <a:r>
              <a:rPr lang="vi-VN" sz="3600" dirty="0" smtClean="0">
                <a:latin typeface="Calibri Light (Headings)"/>
              </a:rPr>
              <a:t> </a:t>
            </a:r>
            <a:r>
              <a:rPr lang="en-US" sz="3600" dirty="0" smtClean="0">
                <a:latin typeface="Calibri Light (Headings)"/>
              </a:rPr>
              <a:t>Encoder-Decoder Architecture</a:t>
            </a:r>
            <a:endParaRPr lang="en-US" sz="3600" dirty="0">
              <a:latin typeface="Calibri Light (Headings)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54378" y="2319635"/>
            <a:ext cx="6883243" cy="3314700"/>
            <a:chOff x="2714625" y="1690688"/>
            <a:chExt cx="6883243" cy="3314700"/>
          </a:xfrm>
        </p:grpSpPr>
        <p:grpSp>
          <p:nvGrpSpPr>
            <p:cNvPr id="17" name="Group 16"/>
            <p:cNvGrpSpPr/>
            <p:nvPr/>
          </p:nvGrpSpPr>
          <p:grpSpPr>
            <a:xfrm>
              <a:off x="2714625" y="1690688"/>
              <a:ext cx="6762750" cy="3314700"/>
              <a:chOff x="2714625" y="1770365"/>
              <a:chExt cx="6762750" cy="33147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714625" y="1770365"/>
                <a:ext cx="6762750" cy="3314700"/>
                <a:chOff x="2714625" y="1770365"/>
                <a:chExt cx="6762750" cy="3314700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714625" y="1770365"/>
                  <a:ext cx="6762750" cy="3314700"/>
                </a:xfrm>
                <a:prstGeom prst="rect">
                  <a:avLst/>
                </a:prstGeom>
              </p:spPr>
            </p:pic>
            <p:sp>
              <p:nvSpPr>
                <p:cNvPr id="5" name="Subtitle 2"/>
                <p:cNvSpPr txBox="1">
                  <a:spLocks/>
                </p:cNvSpPr>
                <p:nvPr/>
              </p:nvSpPr>
              <p:spPr>
                <a:xfrm>
                  <a:off x="3765666" y="3009207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6" name="Subtitle 2"/>
                <p:cNvSpPr txBox="1">
                  <a:spLocks/>
                </p:cNvSpPr>
                <p:nvPr/>
              </p:nvSpPr>
              <p:spPr>
                <a:xfrm>
                  <a:off x="4472248" y="3009206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7" name="Subtitle 2"/>
                <p:cNvSpPr txBox="1">
                  <a:spLocks/>
                </p:cNvSpPr>
                <p:nvPr/>
              </p:nvSpPr>
              <p:spPr>
                <a:xfrm>
                  <a:off x="5169998" y="3009205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8" name="Subtitle 2"/>
                <p:cNvSpPr txBox="1">
                  <a:spLocks/>
                </p:cNvSpPr>
                <p:nvPr/>
              </p:nvSpPr>
              <p:spPr>
                <a:xfrm>
                  <a:off x="5876580" y="3009205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9" name="Subtitle 2"/>
                <p:cNvSpPr txBox="1">
                  <a:spLocks/>
                </p:cNvSpPr>
                <p:nvPr/>
              </p:nvSpPr>
              <p:spPr>
                <a:xfrm>
                  <a:off x="6860772" y="3009204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10" name="Subtitle 2"/>
                <p:cNvSpPr txBox="1">
                  <a:spLocks/>
                </p:cNvSpPr>
                <p:nvPr/>
              </p:nvSpPr>
              <p:spPr>
                <a:xfrm>
                  <a:off x="7567354" y="3009203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11" name="Subtitle 2"/>
                <p:cNvSpPr txBox="1">
                  <a:spLocks/>
                </p:cNvSpPr>
                <p:nvPr/>
              </p:nvSpPr>
              <p:spPr>
                <a:xfrm>
                  <a:off x="8273936" y="3009202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6985463" y="2421047"/>
                <a:ext cx="421177" cy="224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chemeClr val="tx1"/>
                    </a:solidFill>
                  </a:rPr>
                  <a:t>Bạn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639396" y="2421047"/>
                <a:ext cx="491837" cy="224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tx1"/>
                    </a:solidFill>
                  </a:rPr>
                  <a:t>k</a:t>
                </a:r>
                <a:r>
                  <a:rPr lang="en-US" sz="1050" dirty="0" err="1" smtClean="0">
                    <a:solidFill>
                      <a:schemeClr val="tx1"/>
                    </a:solidFill>
                  </a:rPr>
                  <a:t>hỏe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63168" y="2421047"/>
                <a:ext cx="528118" cy="224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chemeClr val="tx1"/>
                    </a:solidFill>
                  </a:rPr>
                  <a:t>không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8891286" y="3091622"/>
              <a:ext cx="344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9226867" y="2979400"/>
              <a:ext cx="371001" cy="224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050" dirty="0" smtClean="0">
                  <a:solidFill>
                    <a:schemeClr val="tx1"/>
                  </a:solidFill>
                </a:rPr>
                <a:t>...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14" y="1782165"/>
            <a:ext cx="50101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 smtClean="0">
                <a:latin typeface="Calibri Light (Headings)"/>
              </a:rPr>
              <a:t>1.</a:t>
            </a:r>
            <a:r>
              <a:rPr lang="en-US" sz="3600" dirty="0" smtClean="0">
                <a:latin typeface="Calibri Light (Headings)"/>
              </a:rPr>
              <a:t>1b </a:t>
            </a:r>
            <a:r>
              <a:rPr lang="vi-VN" sz="3600" dirty="0" smtClean="0">
                <a:latin typeface="Calibri Light (Headings)"/>
              </a:rPr>
              <a:t>Gated Recurrent Unit (GRU)</a:t>
            </a:r>
            <a:endParaRPr lang="en-US" sz="3600" dirty="0">
              <a:latin typeface="Calibri Light (Headings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116" y="1265700"/>
            <a:ext cx="7134225" cy="5191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38200" y="1690688"/>
                <a:ext cx="2562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25622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38200" y="2060020"/>
                <a:ext cx="25392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60020"/>
                <a:ext cx="25392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38200" y="2775929"/>
                <a:ext cx="31647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5929"/>
                <a:ext cx="3164723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838200" y="3385583"/>
                <a:ext cx="33302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⊙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85583"/>
                <a:ext cx="3330207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8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33" y="99118"/>
            <a:ext cx="10515600" cy="1325563"/>
          </a:xfrm>
        </p:spPr>
        <p:txBody>
          <a:bodyPr>
            <a:normAutofit/>
          </a:bodyPr>
          <a:lstStyle/>
          <a:p>
            <a:r>
              <a:rPr lang="vi-VN" sz="3600" dirty="0" smtClean="0">
                <a:latin typeface="Times New Roman (Headings)"/>
              </a:rPr>
              <a:t>1.</a:t>
            </a:r>
            <a:r>
              <a:rPr lang="en-US" sz="3600" dirty="0" smtClean="0">
                <a:latin typeface="Times New Roman (Headings)"/>
              </a:rPr>
              <a:t>2a</a:t>
            </a:r>
            <a:r>
              <a:rPr lang="vi-VN" sz="3600" dirty="0" smtClean="0">
                <a:latin typeface="Times New Roman (Headings)"/>
              </a:rPr>
              <a:t> Convolutional Neural Network (CNN)</a:t>
            </a:r>
            <a:br>
              <a:rPr lang="vi-VN" sz="3600" dirty="0" smtClean="0">
                <a:latin typeface="Times New Roman (Headings)"/>
              </a:rPr>
            </a:br>
            <a:r>
              <a:rPr lang="vi-VN" sz="3600" dirty="0" smtClean="0">
                <a:latin typeface="Times New Roman (Headings)"/>
              </a:rPr>
              <a:t>Encoder-</a:t>
            </a:r>
            <a:r>
              <a:rPr lang="en-US" sz="3600" dirty="0" smtClean="0">
                <a:latin typeface="Times New Roman (Headings)"/>
              </a:rPr>
              <a:t> RNN </a:t>
            </a:r>
            <a:r>
              <a:rPr lang="vi-VN" sz="3600" dirty="0" smtClean="0">
                <a:latin typeface="Times New Roman (Headings)"/>
              </a:rPr>
              <a:t>Decoder Architecture </a:t>
            </a:r>
            <a:endParaRPr lang="en-US" sz="3600" dirty="0">
              <a:latin typeface="Times New Roman (Headings)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563364" y="1424681"/>
            <a:ext cx="4716138" cy="5244238"/>
            <a:chOff x="3563364" y="1424681"/>
            <a:chExt cx="4716138" cy="5244238"/>
          </a:xfrm>
        </p:grpSpPr>
        <p:grpSp>
          <p:nvGrpSpPr>
            <p:cNvPr id="11" name="Group 10"/>
            <p:cNvGrpSpPr/>
            <p:nvPr/>
          </p:nvGrpSpPr>
          <p:grpSpPr>
            <a:xfrm>
              <a:off x="3563364" y="1424681"/>
              <a:ext cx="4716138" cy="5244238"/>
              <a:chOff x="3849072" y="1343853"/>
              <a:chExt cx="4716138" cy="5244238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849072" y="1945562"/>
                <a:ext cx="4716138" cy="4642529"/>
                <a:chOff x="3849072" y="1945562"/>
                <a:chExt cx="4716138" cy="4642529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222686" y="1945562"/>
                  <a:ext cx="4342524" cy="4642529"/>
                  <a:chOff x="4222686" y="1945562"/>
                  <a:chExt cx="4342524" cy="4642529"/>
                </a:xfrm>
              </p:grpSpPr>
              <p:pic>
                <p:nvPicPr>
                  <p:cNvPr id="3" name="Picture 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222686" y="3999968"/>
                    <a:ext cx="3773650" cy="2588123"/>
                  </a:xfrm>
                  <a:prstGeom prst="rect">
                    <a:avLst/>
                  </a:prstGeom>
                </p:spPr>
              </p:pic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98185" y="1945562"/>
                    <a:ext cx="2867025" cy="1533525"/>
                  </a:xfrm>
                  <a:prstGeom prst="rect">
                    <a:avLst/>
                  </a:prstGeom>
                </p:spPr>
              </p:pic>
              <p:cxnSp>
                <p:nvCxnSpPr>
                  <p:cNvPr id="6" name="Straight Arrow Connector 5"/>
                  <p:cNvCxnSpPr>
                    <a:stCxn id="3" idx="0"/>
                  </p:cNvCxnSpPr>
                  <p:nvPr/>
                </p:nvCxnSpPr>
                <p:spPr>
                  <a:xfrm flipV="1">
                    <a:off x="6109511" y="3368351"/>
                    <a:ext cx="0" cy="63161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3849072" y="3999968"/>
                  <a:ext cx="335902" cy="25127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Encoder</a:t>
                  </a:r>
                  <a:endParaRPr lang="en-US" dirty="0"/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3849072" y="1343853"/>
                <a:ext cx="335902" cy="2512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Decoder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5584235" y="2017059"/>
                  <a:ext cx="421177" cy="224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4235" y="2017059"/>
                  <a:ext cx="421177" cy="224444"/>
                </a:xfrm>
                <a:prstGeom prst="rect">
                  <a:avLst/>
                </a:prstGeom>
                <a:blipFill>
                  <a:blip r:embed="rId4"/>
                  <a:stretch>
                    <a:fillRect b="-54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305803" y="2017059"/>
                  <a:ext cx="421177" cy="224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5803" y="2017059"/>
                  <a:ext cx="421177" cy="224444"/>
                </a:xfrm>
                <a:prstGeom prst="rect">
                  <a:avLst/>
                </a:prstGeom>
                <a:blipFill>
                  <a:blip r:embed="rId5"/>
                  <a:stretch>
                    <a:fillRect b="-54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7027371" y="2017059"/>
                  <a:ext cx="421177" cy="224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5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7371" y="2017059"/>
                  <a:ext cx="421177" cy="224444"/>
                </a:xfrm>
                <a:prstGeom prst="rect">
                  <a:avLst/>
                </a:prstGeom>
                <a:blipFill>
                  <a:blip r:embed="rId6"/>
                  <a:stretch>
                    <a:fillRect b="-54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44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33" y="99118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 (Headings)"/>
              </a:rPr>
              <a:t>1.2b Gated Recursive Convolutional Neural Network</a:t>
            </a:r>
            <a:endParaRPr lang="en-US" sz="3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94" y="2362793"/>
            <a:ext cx="3773650" cy="258812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024658" y="934894"/>
            <a:ext cx="4649561" cy="5443922"/>
            <a:chOff x="6080642" y="850918"/>
            <a:chExt cx="4649561" cy="54439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0642" y="850918"/>
              <a:ext cx="4649561" cy="54439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8269478" y="1156996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478" y="1156996"/>
                  <a:ext cx="379996" cy="195896"/>
                </a:xfrm>
                <a:prstGeom prst="rect">
                  <a:avLst/>
                </a:prstGeom>
                <a:blipFill>
                  <a:blip r:embed="rId4"/>
                  <a:stretch>
                    <a:fillRect l="-12698" t="-9375" b="-5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6770361" y="5732107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361" y="5732107"/>
                  <a:ext cx="379996" cy="195896"/>
                </a:xfrm>
                <a:prstGeom prst="rect">
                  <a:avLst/>
                </a:prstGeom>
                <a:blipFill>
                  <a:blip r:embed="rId5"/>
                  <a:stretch>
                    <a:fillRect l="-25397" t="-18750" r="-4762" b="-6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9777928" y="5732107"/>
                  <a:ext cx="379996" cy="1958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7928" y="5732107"/>
                  <a:ext cx="379996" cy="195896"/>
                </a:xfrm>
                <a:prstGeom prst="rect">
                  <a:avLst/>
                </a:prstGeom>
                <a:blipFill>
                  <a:blip r:embed="rId6"/>
                  <a:stretch>
                    <a:fillRect l="-27419" t="-18750" r="-4839" b="-6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39" y="4446098"/>
            <a:ext cx="1323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26190</TotalTime>
  <Words>288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Calibri Light (Headings)</vt:lpstr>
      <vt:lpstr>Cambria Math</vt:lpstr>
      <vt:lpstr>Times New Roman</vt:lpstr>
      <vt:lpstr>Times New Roman (Headings)</vt:lpstr>
      <vt:lpstr>Office Theme</vt:lpstr>
      <vt:lpstr>Neural machine translation Encoder-decoder approaches</vt:lpstr>
      <vt:lpstr>References</vt:lpstr>
      <vt:lpstr>The first problem</vt:lpstr>
      <vt:lpstr>Solution</vt:lpstr>
      <vt:lpstr>The concept</vt:lpstr>
      <vt:lpstr>1.1a Recurrent Neural Network (RNN)  Encoder-Decoder Architecture</vt:lpstr>
      <vt:lpstr>1.1b Gated Recurrent Unit (GRU)</vt:lpstr>
      <vt:lpstr>1.2a Convolutional Neural Network (CNN) Encoder- RNN Decoder Architecture </vt:lpstr>
      <vt:lpstr>1.2b Gated Recursive Convolutional Neural Network</vt:lpstr>
      <vt:lpstr>1.2b Gated Recursive Convolutional Neural Network</vt:lpstr>
      <vt:lpstr>1.3 Word embedding</vt:lpstr>
      <vt:lpstr>1.4 Attention</vt:lpstr>
      <vt:lpstr>1.4 Attention</vt:lpstr>
      <vt:lpstr>1.5 Linguistic Input Features (The second problem) </vt:lpstr>
      <vt:lpstr>1.5 Linguistic Input Features </vt:lpstr>
      <vt:lpstr>1.5 Linguistic Input Features </vt:lpstr>
      <vt:lpstr>1.6 Greedy search</vt:lpstr>
      <vt:lpstr>1.7 Beam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machine translation: Encoder-decoder approaches</dc:title>
  <dc:creator>Lâm Nguyễn</dc:creator>
  <cp:lastModifiedBy>Lâm Nguyễn</cp:lastModifiedBy>
  <cp:revision>75</cp:revision>
  <dcterms:created xsi:type="dcterms:W3CDTF">2020-04-08T02:41:28Z</dcterms:created>
  <dcterms:modified xsi:type="dcterms:W3CDTF">2020-05-09T02:23:24Z</dcterms:modified>
</cp:coreProperties>
</file>