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  <p:sldId id="265" r:id="rId10"/>
    <p:sldId id="271" r:id="rId11"/>
    <p:sldId id="272" r:id="rId12"/>
    <p:sldId id="26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</a:t>
            </a:r>
            <a:r>
              <a:rPr lang="en-US" dirty="0" smtClean="0"/>
              <a:t>translation </a:t>
            </a:r>
            <a:r>
              <a:rPr lang="en-US" dirty="0"/>
              <a:t>Encoder-decoder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738"/>
            <a:ext cx="9144000" cy="1450571"/>
          </a:xfrm>
        </p:spPr>
        <p:txBody>
          <a:bodyPr anchor="ctr"/>
          <a:lstStyle/>
          <a:p>
            <a:pPr algn="r"/>
            <a:r>
              <a:rPr lang="en-US" dirty="0" smtClean="0"/>
              <a:t>Student: Nguyễn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Lâm (Id: 196005004)</a:t>
            </a:r>
          </a:p>
          <a:p>
            <a:pPr algn="r"/>
            <a:r>
              <a:rPr lang="en-US" dirty="0" smtClean="0"/>
              <a:t>Instructor: Nguyễn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6146" name="Picture 2" descr="https://miro.medium.com/max/1317/1*wBHsGZ-BdmTKS7b-BtkqF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1" y="1419225"/>
            <a:ext cx="6730537" cy="51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0585" y="3097471"/>
            <a:ext cx="2129444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 magazine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9322" y="3092814"/>
            <a:ext cx="2758440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Magazine </a:t>
            </a:r>
            <a:r>
              <a:rPr lang="en-US" dirty="0" err="1" smtClean="0"/>
              <a:t>voiture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7055" y="3063220"/>
            <a:ext cx="218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hơi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79824" y="30632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車の雑誌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Lemmas</a:t>
            </a:r>
          </a:p>
          <a:p>
            <a:r>
              <a:rPr lang="en-US" dirty="0" err="1" smtClean="0"/>
              <a:t>Subword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Morphological features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Dependency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47058" cy="560128"/>
          </a:xfrm>
        </p:spPr>
        <p:txBody>
          <a:bodyPr/>
          <a:lstStyle/>
          <a:p>
            <a:r>
              <a:rPr lang="en-US" dirty="0" smtClean="0"/>
              <a:t>Lemmas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3473" y="2609792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3472" y="3133898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3472" y="3658004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3472" y="4182110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  <a:r>
              <a:rPr lang="en-US" dirty="0" smtClean="0">
                <a:solidFill>
                  <a:srgbClr val="FF0000"/>
                </a:solidFill>
              </a:rPr>
              <a:t>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3472" y="4706216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ingly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02484" y="3658004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4289367" y="2871845"/>
            <a:ext cx="3113117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4505497" y="3395951"/>
            <a:ext cx="2896987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4505497" y="3920057"/>
            <a:ext cx="289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4904510" y="3920057"/>
            <a:ext cx="2497974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904510" y="3920057"/>
            <a:ext cx="2497974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179318" y="5754428"/>
            <a:ext cx="3340332" cy="461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Am/is/are/were/was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402484" y="5754428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284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The concept</a:t>
            </a:r>
            <a:endParaRPr lang="en-US" sz="3600" dirty="0"/>
          </a:p>
        </p:txBody>
      </p:sp>
      <p:pic>
        <p:nvPicPr>
          <p:cNvPr id="1026" name="Picture 2" descr="Sequence to sequence model: Introduction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 Light (Headings)"/>
              </a:rPr>
              <a:t>1.1a</a:t>
            </a:r>
            <a:r>
              <a:rPr lang="vi-VN" sz="3600" dirty="0" smtClean="0">
                <a:latin typeface="Calibri Light (Headings)"/>
              </a:rPr>
              <a:t> Recurrent Neural Network (RNN)</a:t>
            </a:r>
            <a:br>
              <a:rPr lang="vi-VN" sz="3600" dirty="0" smtClean="0">
                <a:latin typeface="Calibri Light (Headings)"/>
              </a:rPr>
            </a:br>
            <a:r>
              <a:rPr lang="vi-VN" sz="3600" dirty="0" smtClean="0">
                <a:latin typeface="Calibri Light (Headings)"/>
              </a:rPr>
              <a:t> </a:t>
            </a:r>
            <a:r>
              <a:rPr lang="en-US" sz="3600" dirty="0" smtClean="0">
                <a:latin typeface="Calibri Light (Headings)"/>
              </a:rPr>
              <a:t>Encoder-Decoder Architecture</a:t>
            </a:r>
            <a:endParaRPr lang="en-US" sz="3600" dirty="0">
              <a:latin typeface="Calibri Light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4378" y="1690688"/>
            <a:ext cx="6883243" cy="3314700"/>
            <a:chOff x="2714625" y="1690688"/>
            <a:chExt cx="6883243" cy="3314700"/>
          </a:xfrm>
        </p:grpSpPr>
        <p:grpSp>
          <p:nvGrpSpPr>
            <p:cNvPr id="17" name="Group 16"/>
            <p:cNvGrpSpPr/>
            <p:nvPr/>
          </p:nvGrpSpPr>
          <p:grpSpPr>
            <a:xfrm>
              <a:off x="2714625" y="1690688"/>
              <a:ext cx="6762750" cy="3314700"/>
              <a:chOff x="2714625" y="1770365"/>
              <a:chExt cx="6762750" cy="331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14625" y="1770365"/>
                <a:ext cx="6762750" cy="3314700"/>
                <a:chOff x="2714625" y="1770365"/>
                <a:chExt cx="6762750" cy="33147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14625" y="1770365"/>
                  <a:ext cx="6762750" cy="3314700"/>
                </a:xfrm>
                <a:prstGeom prst="rect">
                  <a:avLst/>
                </a:prstGeom>
              </p:spPr>
            </p:pic>
            <p:sp>
              <p:nvSpPr>
                <p:cNvPr id="5" name="Subtitle 2"/>
                <p:cNvSpPr txBox="1">
                  <a:spLocks/>
                </p:cNvSpPr>
                <p:nvPr/>
              </p:nvSpPr>
              <p:spPr>
                <a:xfrm>
                  <a:off x="3765666" y="3009207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6" name="Subtitle 2"/>
                <p:cNvSpPr txBox="1">
                  <a:spLocks/>
                </p:cNvSpPr>
                <p:nvPr/>
              </p:nvSpPr>
              <p:spPr>
                <a:xfrm>
                  <a:off x="4472248" y="3009206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5169998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8" name="Subtitle 2"/>
                <p:cNvSpPr txBox="1">
                  <a:spLocks/>
                </p:cNvSpPr>
                <p:nvPr/>
              </p:nvSpPr>
              <p:spPr>
                <a:xfrm>
                  <a:off x="5876580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9" name="Subtitle 2"/>
                <p:cNvSpPr txBox="1">
                  <a:spLocks/>
                </p:cNvSpPr>
                <p:nvPr/>
              </p:nvSpPr>
              <p:spPr>
                <a:xfrm>
                  <a:off x="6860772" y="3009204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0" name="Subtitle 2"/>
                <p:cNvSpPr txBox="1">
                  <a:spLocks/>
                </p:cNvSpPr>
                <p:nvPr/>
              </p:nvSpPr>
              <p:spPr>
                <a:xfrm>
                  <a:off x="7567354" y="3009203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8273936" y="3009202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985463" y="2421047"/>
                <a:ext cx="42117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Bạn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39396" y="2421047"/>
                <a:ext cx="49183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k</a:t>
                </a:r>
                <a:r>
                  <a:rPr lang="en-US" sz="1050" dirty="0" err="1" smtClean="0">
                    <a:solidFill>
                      <a:schemeClr val="tx1"/>
                    </a:solidFill>
                  </a:rPr>
                  <a:t>hỏe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63168" y="2421047"/>
                <a:ext cx="528118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không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8891286" y="3091622"/>
              <a:ext cx="3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226867" y="2979400"/>
              <a:ext cx="371001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50" dirty="0" smtClean="0">
                  <a:solidFill>
                    <a:schemeClr val="tx1"/>
                  </a:solidFill>
                </a:rPr>
                <a:t>...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latin typeface="Calibri Light (Headings)"/>
              </a:rPr>
              <a:t>1.</a:t>
            </a:r>
            <a:r>
              <a:rPr lang="en-US" sz="3600" dirty="0" smtClean="0">
                <a:latin typeface="Calibri Light (Headings)"/>
              </a:rPr>
              <a:t>1b </a:t>
            </a:r>
            <a:r>
              <a:rPr lang="vi-VN" sz="3600" dirty="0" smtClean="0">
                <a:latin typeface="Calibri Light (Headings)"/>
              </a:rPr>
              <a:t>Gated Recurrent Unit (GRU)</a:t>
            </a:r>
            <a:endParaRPr lang="en-US" sz="3600" dirty="0">
              <a:latin typeface="Calibri Light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16" y="1265700"/>
            <a:ext cx="7134225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Times New Roman (Headings)"/>
              </a:rPr>
              <a:t>1.</a:t>
            </a:r>
            <a:r>
              <a:rPr lang="en-US" sz="3600" dirty="0" smtClean="0">
                <a:latin typeface="Times New Roman (Headings)"/>
              </a:rPr>
              <a:t>2a</a:t>
            </a:r>
            <a:r>
              <a:rPr lang="vi-VN" sz="3600" dirty="0" smtClean="0">
                <a:latin typeface="Times New Roman (Headings)"/>
              </a:rPr>
              <a:t> Convolutional Neural Network (CNN)</a:t>
            </a:r>
            <a:br>
              <a:rPr lang="vi-VN" sz="3600" dirty="0" smtClean="0">
                <a:latin typeface="Times New Roman (Headings)"/>
              </a:rPr>
            </a:br>
            <a:r>
              <a:rPr lang="vi-VN" sz="3600" dirty="0" smtClean="0">
                <a:latin typeface="Times New Roman (Headings)"/>
              </a:rPr>
              <a:t>Encoder-</a:t>
            </a:r>
            <a:r>
              <a:rPr lang="en-US" sz="3600" dirty="0" smtClean="0">
                <a:latin typeface="Times New Roman (Headings)"/>
              </a:rPr>
              <a:t> RNN </a:t>
            </a:r>
            <a:r>
              <a:rPr lang="vi-VN" sz="3600" dirty="0" smtClean="0">
                <a:latin typeface="Times New Roman (Headings)"/>
              </a:rPr>
              <a:t>Decoder Architecture </a:t>
            </a:r>
            <a:endParaRPr lang="en-US" sz="3600" dirty="0">
              <a:latin typeface="Times New Roman (Headings)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63364" y="1424681"/>
            <a:ext cx="4716138" cy="5244238"/>
            <a:chOff x="3563364" y="1424681"/>
            <a:chExt cx="4716138" cy="5244238"/>
          </a:xfrm>
        </p:grpSpPr>
        <p:grpSp>
          <p:nvGrpSpPr>
            <p:cNvPr id="11" name="Group 10"/>
            <p:cNvGrpSpPr/>
            <p:nvPr/>
          </p:nvGrpSpPr>
          <p:grpSpPr>
            <a:xfrm>
              <a:off x="3563364" y="1424681"/>
              <a:ext cx="4716138" cy="5244238"/>
              <a:chOff x="3849072" y="1343853"/>
              <a:chExt cx="4716138" cy="524423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49072" y="1945562"/>
                <a:ext cx="4716138" cy="4642529"/>
                <a:chOff x="3849072" y="1945562"/>
                <a:chExt cx="4716138" cy="46425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222686" y="1945562"/>
                  <a:ext cx="4342524" cy="4642529"/>
                  <a:chOff x="4222686" y="1945562"/>
                  <a:chExt cx="4342524" cy="4642529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22686" y="3999968"/>
                    <a:ext cx="3773650" cy="2588123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8185" y="1945562"/>
                    <a:ext cx="2867025" cy="1533525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Straight Arrow Connector 5"/>
                  <p:cNvCxnSpPr>
                    <a:stCxn id="3" idx="0"/>
                  </p:cNvCxnSpPr>
                  <p:nvPr/>
                </p:nvCxnSpPr>
                <p:spPr>
                  <a:xfrm flipV="1">
                    <a:off x="6109511" y="3368351"/>
                    <a:ext cx="0" cy="6316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49072" y="3999968"/>
                  <a:ext cx="335902" cy="25127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Encoder</a:t>
                  </a:r>
                  <a:endParaRPr lang="en-US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49072" y="1343853"/>
                <a:ext cx="335902" cy="2512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Decoder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4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4" y="2362793"/>
            <a:ext cx="3773650" cy="25881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6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7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3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  <a:blipFill>
                <a:blip r:embed="rId6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  <a:blipFill>
                <a:blip r:embed="rId7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Word embedding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1" y="3091153"/>
            <a:ext cx="21336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78" y="3129253"/>
            <a:ext cx="1933575" cy="304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11023" y="2993375"/>
            <a:ext cx="1726163" cy="53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737" y="1870450"/>
            <a:ext cx="3438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123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Cambria Math</vt:lpstr>
      <vt:lpstr>Times New Roman</vt:lpstr>
      <vt:lpstr>Times New Roman (Headings)</vt:lpstr>
      <vt:lpstr>Office Theme</vt:lpstr>
      <vt:lpstr>Neural machine translation Encoder-decoder approaches</vt:lpstr>
      <vt:lpstr>The concept</vt:lpstr>
      <vt:lpstr>1.1a Recurrent Neural Network (RNN)  Encoder-Decoder Architecture</vt:lpstr>
      <vt:lpstr>1.1b Gated Recurrent Unit (GRU)</vt:lpstr>
      <vt:lpstr>1.2a Convolutional Neural Network (CNN) Encoder- RNN Decoder Architecture </vt:lpstr>
      <vt:lpstr>1.2b Gated Recursive Convolutional Neural Network</vt:lpstr>
      <vt:lpstr>1.2b Gated Recursive Convolutional Neural Network</vt:lpstr>
      <vt:lpstr>1.3 Word embedding</vt:lpstr>
      <vt:lpstr>1.4 Attention</vt:lpstr>
      <vt:lpstr>1.4 Attention</vt:lpstr>
      <vt:lpstr>1.5 Linguistic Input Features </vt:lpstr>
      <vt:lpstr>1.5 Linguistic Input Features </vt:lpstr>
      <vt:lpstr>1.5 Linguistic Input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translation: Encoder-decoder approaches</dc:title>
  <dc:creator>Lâm Nguyễn</dc:creator>
  <cp:lastModifiedBy>Lâm Nguyễn</cp:lastModifiedBy>
  <cp:revision>44</cp:revision>
  <dcterms:created xsi:type="dcterms:W3CDTF">2020-04-08T02:41:28Z</dcterms:created>
  <dcterms:modified xsi:type="dcterms:W3CDTF">2020-04-23T01:02:31Z</dcterms:modified>
</cp:coreProperties>
</file>