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4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6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707D-EE12-44EE-970A-C277B1E8CD9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F7629-E69B-41B9-BF8B-8A0A12672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Neural </a:t>
            </a:r>
            <a:r>
              <a:rPr lang="en-US" dirty="0"/>
              <a:t>machine translation: Encoder-decoder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738"/>
            <a:ext cx="9144000" cy="1450571"/>
          </a:xfrm>
        </p:spPr>
        <p:txBody>
          <a:bodyPr anchor="ctr"/>
          <a:lstStyle/>
          <a:p>
            <a:pPr algn="r"/>
            <a:r>
              <a:rPr lang="en-US" dirty="0" smtClean="0"/>
              <a:t>Student: Nguyễn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Lâm (Id: 196005004)</a:t>
            </a:r>
          </a:p>
          <a:p>
            <a:pPr algn="r"/>
            <a:r>
              <a:rPr lang="en-US" dirty="0" smtClean="0"/>
              <a:t>Instructor: Nguyễn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/>
              <a:t>The concept</a:t>
            </a:r>
            <a:endParaRPr lang="en-US" sz="3600" dirty="0"/>
          </a:p>
        </p:txBody>
      </p:sp>
      <p:pic>
        <p:nvPicPr>
          <p:cNvPr id="1026" name="Picture 2" descr="Sequence to sequence model: Introduction and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690688"/>
            <a:ext cx="65341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 Light (Headings)"/>
              </a:rPr>
              <a:t>1.1</a:t>
            </a:r>
            <a:r>
              <a:rPr lang="vi-VN" sz="3600" dirty="0" smtClean="0">
                <a:latin typeface="Calibri Light (Headings)"/>
              </a:rPr>
              <a:t> Recurrent Neural Network (RNN)</a:t>
            </a:r>
            <a:br>
              <a:rPr lang="vi-VN" sz="3600" dirty="0" smtClean="0">
                <a:latin typeface="Calibri Light (Headings)"/>
              </a:rPr>
            </a:br>
            <a:r>
              <a:rPr lang="vi-VN" sz="3600" dirty="0" smtClean="0">
                <a:latin typeface="Calibri Light (Headings)"/>
              </a:rPr>
              <a:t> </a:t>
            </a:r>
            <a:r>
              <a:rPr lang="en-US" sz="3600" dirty="0" smtClean="0">
                <a:latin typeface="Calibri Light (Headings)"/>
              </a:rPr>
              <a:t>Encoder-Decoder Architecture</a:t>
            </a:r>
            <a:endParaRPr lang="en-US" sz="3600" dirty="0">
              <a:latin typeface="Calibri Light (Headings)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654378" y="1690688"/>
            <a:ext cx="6883243" cy="3314700"/>
            <a:chOff x="2714625" y="1690688"/>
            <a:chExt cx="6883243" cy="3314700"/>
          </a:xfrm>
        </p:grpSpPr>
        <p:grpSp>
          <p:nvGrpSpPr>
            <p:cNvPr id="17" name="Group 16"/>
            <p:cNvGrpSpPr/>
            <p:nvPr/>
          </p:nvGrpSpPr>
          <p:grpSpPr>
            <a:xfrm>
              <a:off x="2714625" y="1690688"/>
              <a:ext cx="6762750" cy="3314700"/>
              <a:chOff x="2714625" y="1770365"/>
              <a:chExt cx="6762750" cy="33147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14625" y="1770365"/>
                <a:ext cx="6762750" cy="3314700"/>
                <a:chOff x="2714625" y="1770365"/>
                <a:chExt cx="6762750" cy="33147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14625" y="1770365"/>
                  <a:ext cx="6762750" cy="3314700"/>
                </a:xfrm>
                <a:prstGeom prst="rect">
                  <a:avLst/>
                </a:prstGeom>
              </p:spPr>
            </p:pic>
            <p:sp>
              <p:nvSpPr>
                <p:cNvPr id="5" name="Subtitle 2"/>
                <p:cNvSpPr txBox="1">
                  <a:spLocks/>
                </p:cNvSpPr>
                <p:nvPr/>
              </p:nvSpPr>
              <p:spPr>
                <a:xfrm>
                  <a:off x="3765666" y="3009207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6" name="Subtitle 2"/>
                <p:cNvSpPr txBox="1">
                  <a:spLocks/>
                </p:cNvSpPr>
                <p:nvPr/>
              </p:nvSpPr>
              <p:spPr>
                <a:xfrm>
                  <a:off x="4472248" y="3009206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7" name="Subtitle 2"/>
                <p:cNvSpPr txBox="1">
                  <a:spLocks/>
                </p:cNvSpPr>
                <p:nvPr/>
              </p:nvSpPr>
              <p:spPr>
                <a:xfrm>
                  <a:off x="5169998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8" name="Subtitle 2"/>
                <p:cNvSpPr txBox="1">
                  <a:spLocks/>
                </p:cNvSpPr>
                <p:nvPr/>
              </p:nvSpPr>
              <p:spPr>
                <a:xfrm>
                  <a:off x="5876580" y="3009205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9" name="Subtitle 2"/>
                <p:cNvSpPr txBox="1">
                  <a:spLocks/>
                </p:cNvSpPr>
                <p:nvPr/>
              </p:nvSpPr>
              <p:spPr>
                <a:xfrm>
                  <a:off x="6860772" y="3009204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0" name="Subtitle 2"/>
                <p:cNvSpPr txBox="1">
                  <a:spLocks/>
                </p:cNvSpPr>
                <p:nvPr/>
              </p:nvSpPr>
              <p:spPr>
                <a:xfrm>
                  <a:off x="7567354" y="3009203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  <p:sp>
              <p:nvSpPr>
                <p:cNvPr id="11" name="Subtitle 2"/>
                <p:cNvSpPr txBox="1">
                  <a:spLocks/>
                </p:cNvSpPr>
                <p:nvPr/>
              </p:nvSpPr>
              <p:spPr>
                <a:xfrm>
                  <a:off x="8273936" y="3009202"/>
                  <a:ext cx="706582" cy="3574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000" dirty="0" smtClean="0"/>
                    <a:t>GRU</a:t>
                  </a:r>
                  <a:endParaRPr lang="en-US" sz="20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6985463" y="2421047"/>
                <a:ext cx="42117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Bạn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39396" y="2421047"/>
                <a:ext cx="491837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</a:rPr>
                  <a:t>k</a:t>
                </a:r>
                <a:r>
                  <a:rPr lang="en-US" sz="1050" dirty="0" err="1" smtClean="0">
                    <a:solidFill>
                      <a:schemeClr val="tx1"/>
                    </a:solidFill>
                  </a:rPr>
                  <a:t>hỏe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63168" y="2421047"/>
                <a:ext cx="528118" cy="22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 smtClean="0">
                    <a:solidFill>
                      <a:schemeClr val="tx1"/>
                    </a:solidFill>
                  </a:rPr>
                  <a:t>không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8891286" y="3091622"/>
              <a:ext cx="344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226867" y="2979400"/>
              <a:ext cx="371001" cy="224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050" dirty="0" smtClean="0">
                  <a:solidFill>
                    <a:schemeClr val="tx1"/>
                  </a:solidFill>
                </a:rPr>
                <a:t>...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6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latin typeface="Calibri Light (Headings)"/>
              </a:rPr>
              <a:t>1.2</a:t>
            </a:r>
            <a:r>
              <a:rPr lang="en-US" sz="3600" dirty="0" smtClean="0">
                <a:latin typeface="Calibri Light (Headings)"/>
              </a:rPr>
              <a:t> </a:t>
            </a:r>
            <a:r>
              <a:rPr lang="vi-VN" sz="3600" dirty="0" smtClean="0">
                <a:latin typeface="Calibri Light (Headings)"/>
              </a:rPr>
              <a:t>Gated Recurrent Unit (GRU)</a:t>
            </a:r>
            <a:endParaRPr lang="en-US" sz="3600" dirty="0">
              <a:latin typeface="Calibri Light (Headings)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16" y="1265700"/>
            <a:ext cx="7134225" cy="5191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562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25392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vi-V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5929"/>
                <a:ext cx="316472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⨀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0" y="3689613"/>
                <a:ext cx="3802901" cy="768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3" y="99118"/>
            <a:ext cx="10515600" cy="1325563"/>
          </a:xfrm>
        </p:spPr>
        <p:txBody>
          <a:bodyPr/>
          <a:lstStyle/>
          <a:p>
            <a:r>
              <a:rPr lang="vi-VN" dirty="0" smtClean="0"/>
              <a:t>1.3 Convolutional Neural Network (CNN)</a:t>
            </a:r>
            <a:br>
              <a:rPr lang="vi-VN" dirty="0" smtClean="0"/>
            </a:br>
            <a:r>
              <a:rPr lang="vi-VN" dirty="0" smtClean="0"/>
              <a:t>Encoder-Decoder Architecture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54183" y="1424681"/>
            <a:ext cx="9334500" cy="5305945"/>
            <a:chOff x="1254183" y="1424681"/>
            <a:chExt cx="9334500" cy="5305945"/>
          </a:xfrm>
        </p:grpSpPr>
        <p:grpSp>
          <p:nvGrpSpPr>
            <p:cNvPr id="16" name="Group 15"/>
            <p:cNvGrpSpPr/>
            <p:nvPr/>
          </p:nvGrpSpPr>
          <p:grpSpPr>
            <a:xfrm>
              <a:off x="1254183" y="1424681"/>
              <a:ext cx="9334500" cy="5305945"/>
              <a:chOff x="1254183" y="1424681"/>
              <a:chExt cx="9334500" cy="530594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4183" y="1424681"/>
                <a:ext cx="9334500" cy="5048250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554480" y="6472931"/>
                <a:ext cx="4713317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dirty="0" smtClean="0"/>
                  <a:t>Encoder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64754" y="6472931"/>
                <a:ext cx="3126971" cy="257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dirty="0" smtClean="0"/>
                  <a:t>Decoder</a:t>
                </a:r>
                <a:endParaRPr lang="en-US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9660104" y="4407083"/>
              <a:ext cx="414921" cy="4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" dirty="0" smtClean="0">
                  <a:solidFill>
                    <a:schemeClr val="tx1"/>
                  </a:solidFill>
                </a:rPr>
                <a:t>Tôi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09447" y="4543574"/>
              <a:ext cx="414921" cy="4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" dirty="0" smtClean="0">
                  <a:solidFill>
                    <a:schemeClr val="tx1"/>
                  </a:solidFill>
                </a:rPr>
                <a:t>thích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09447" y="4673091"/>
              <a:ext cx="414921" cy="4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" dirty="0" smtClean="0">
                  <a:solidFill>
                    <a:schemeClr val="tx1"/>
                  </a:solidFill>
                </a:rPr>
                <a:t>phim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76730" y="4817895"/>
              <a:ext cx="414921" cy="4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" dirty="0" smtClean="0">
                  <a:solidFill>
                    <a:schemeClr val="tx1"/>
                  </a:solidFill>
                </a:rPr>
                <a:t>này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659330" y="4962699"/>
              <a:ext cx="414921" cy="48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" dirty="0">
                  <a:solidFill>
                    <a:schemeClr val="tx1"/>
                  </a:solidFill>
                </a:rPr>
                <a:t>r</a:t>
              </a:r>
              <a:r>
                <a:rPr lang="vi-VN" sz="800" dirty="0" smtClean="0">
                  <a:solidFill>
                    <a:schemeClr val="tx1"/>
                  </a:solidFill>
                </a:rPr>
                <a:t>ất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59330" y="5082564"/>
              <a:ext cx="532074" cy="121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800" dirty="0">
                  <a:solidFill>
                    <a:schemeClr val="tx1"/>
                  </a:solidFill>
                </a:rPr>
                <a:t>n</a:t>
              </a:r>
              <a:r>
                <a:rPr lang="vi-VN" sz="800" dirty="0" smtClean="0">
                  <a:solidFill>
                    <a:schemeClr val="tx1"/>
                  </a:solidFill>
                </a:rPr>
                <a:t>hiều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43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64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Calibri Light (Headings)</vt:lpstr>
      <vt:lpstr>Cambria Math</vt:lpstr>
      <vt:lpstr>Times New Roman</vt:lpstr>
      <vt:lpstr>Office Theme</vt:lpstr>
      <vt:lpstr>Neural machine translation: Encoder-decoder approaches</vt:lpstr>
      <vt:lpstr>The concept</vt:lpstr>
      <vt:lpstr>1.1 Recurrent Neural Network (RNN)  Encoder-Decoder Architecture</vt:lpstr>
      <vt:lpstr>1.2 Gated Recurrent Unit (GRU)</vt:lpstr>
      <vt:lpstr>1.3 Convolutional Neural Network (CNN) Encoder-Decoder Architecture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translation: Encoder-decoder approaches</dc:title>
  <dc:creator>Lâm Nguyễn</dc:creator>
  <cp:lastModifiedBy>Lâm Nguyễn</cp:lastModifiedBy>
  <cp:revision>19</cp:revision>
  <dcterms:created xsi:type="dcterms:W3CDTF">2020-04-08T02:41:28Z</dcterms:created>
  <dcterms:modified xsi:type="dcterms:W3CDTF">2020-04-09T01:58:12Z</dcterms:modified>
</cp:coreProperties>
</file>