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72" r:id="rId27"/>
    <p:sldId id="291" r:id="rId28"/>
    <p:sldId id="290" r:id="rId29"/>
    <p:sldId id="292" r:id="rId30"/>
    <p:sldId id="294" r:id="rId31"/>
    <p:sldId id="293" r:id="rId32"/>
    <p:sldId id="295" r:id="rId33"/>
    <p:sldId id="296" r:id="rId34"/>
    <p:sldId id="273" r:id="rId35"/>
    <p:sldId id="275" r:id="rId36"/>
    <p:sldId id="279" r:id="rId37"/>
    <p:sldId id="276" r:id="rId38"/>
    <p:sldId id="277" r:id="rId39"/>
    <p:sldId id="27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3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3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5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4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5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84E2-8F3A-4836-87CF-485CC456B39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pgmpy/pgmpy/issues/77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Probabilistic Graphical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/>
              <a:t> – ID: 51603070</a:t>
            </a:r>
          </a:p>
          <a:p>
            <a:pPr algn="r"/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– ID: 196005004</a:t>
            </a:r>
          </a:p>
        </p:txBody>
      </p:sp>
    </p:spTree>
    <p:extLst>
      <p:ext uri="{BB962C8B-B14F-4D97-AF65-F5344CB8AC3E}">
        <p14:creationId xmlns:p14="http://schemas.microsoft.com/office/powerpoint/2010/main" val="190558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Variable elimination</a:t>
            </a:r>
          </a:p>
          <a:p>
            <a:r>
              <a:rPr lang="en-US"/>
              <a:t>Bayesian inference</a:t>
            </a:r>
          </a:p>
        </p:txBody>
      </p:sp>
    </p:spTree>
    <p:extLst>
      <p:ext uri="{BB962C8B-B14F-4D97-AF65-F5344CB8AC3E}">
        <p14:creationId xmlns:p14="http://schemas.microsoft.com/office/powerpoint/2010/main" val="353705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Marginal inference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1690688"/>
            <a:ext cx="5619750" cy="962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2924969"/>
            <a:ext cx="4895850" cy="1019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62" y="4216400"/>
            <a:ext cx="8829675" cy="189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16875" y="6043353"/>
                <a:ext cx="6758248" cy="5070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875" y="6043353"/>
                <a:ext cx="6758248" cy="507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Marginal inference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690688"/>
            <a:ext cx="8829675" cy="189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49" y="3586163"/>
            <a:ext cx="3467100" cy="485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61" y="4071938"/>
            <a:ext cx="8829675" cy="1057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16874" y="5129213"/>
                <a:ext cx="6758248" cy="5070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874" y="5129213"/>
                <a:ext cx="6758248" cy="507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9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elimination</a:t>
            </a:r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92" y="1993520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75481" y="1318884"/>
                <a:ext cx="1441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81" y="1318884"/>
                <a:ext cx="14410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96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elimination</a:t>
            </a:r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0145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83285" y="1318961"/>
            <a:ext cx="1314796" cy="53145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Clear d: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952" y="2010145"/>
            <a:ext cx="3286125" cy="381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83285" y="2550873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Clear i: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539" y="3242057"/>
            <a:ext cx="3790950" cy="4095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83285" y="3807817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Clear s: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251" y="4502544"/>
            <a:ext cx="2295525" cy="42862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183285" y="5063034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Clear 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54781" y="5594490"/>
                <a:ext cx="2118464" cy="703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781" y="5594490"/>
                <a:ext cx="2118464" cy="7037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76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elimination</a:t>
            </a:r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0145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05596" y="2897238"/>
                <a:ext cx="54434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96" y="2897238"/>
                <a:ext cx="544347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109" y="3328125"/>
            <a:ext cx="5974452" cy="7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inference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37" y="1690688"/>
            <a:ext cx="2752725" cy="71437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676697"/>
            <a:ext cx="10515600" cy="3483639"/>
          </a:xfrm>
        </p:spPr>
        <p:txBody>
          <a:bodyPr/>
          <a:lstStyle/>
          <a:p>
            <a:r>
              <a:rPr lang="en-US"/>
              <a:t>H: Hypothesis, E: Observed evidence.</a:t>
            </a:r>
          </a:p>
          <a:p>
            <a:r>
              <a:rPr lang="en-US"/>
              <a:t>P(H): the prior probability, probability of the hypothesis.</a:t>
            </a:r>
          </a:p>
          <a:p>
            <a:r>
              <a:rPr lang="en-US"/>
              <a:t>P(E): probability of the obsereved evidence.</a:t>
            </a:r>
          </a:p>
          <a:p>
            <a:r>
              <a:rPr lang="en-US"/>
              <a:t>P(H|E): the posterior probability, is the probability of H given E, after E is observed.</a:t>
            </a:r>
          </a:p>
          <a:p>
            <a:r>
              <a:rPr lang="en-US"/>
              <a:t>P(E|H): is the probability of observing E given H.</a:t>
            </a:r>
          </a:p>
        </p:txBody>
      </p:sp>
    </p:spTree>
    <p:extLst>
      <p:ext uri="{BB962C8B-B14F-4D97-AF65-F5344CB8AC3E}">
        <p14:creationId xmlns:p14="http://schemas.microsoft.com/office/powerpoint/2010/main" val="272816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inference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2238201"/>
            <a:ext cx="46672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8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inference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0819"/>
          </a:xfrm>
        </p:spPr>
        <p:txBody>
          <a:bodyPr/>
          <a:lstStyle/>
          <a:p>
            <a:r>
              <a:rPr lang="en-US"/>
              <a:t>Suppose there are two full bowls of cookies. </a:t>
            </a:r>
            <a:r>
              <a:rPr lang="en-US">
                <a:solidFill>
                  <a:srgbClr val="FF0000"/>
                </a:solidFill>
              </a:rPr>
              <a:t>Bowl 1</a:t>
            </a:r>
            <a:r>
              <a:rPr lang="en-US"/>
              <a:t> has </a:t>
            </a:r>
            <a:r>
              <a:rPr lang="en-US">
                <a:solidFill>
                  <a:srgbClr val="FF0000"/>
                </a:solidFill>
              </a:rPr>
              <a:t>10 chocolate chips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30 plain cookies</a:t>
            </a:r>
            <a:r>
              <a:rPr lang="en-US"/>
              <a:t>, while </a:t>
            </a:r>
            <a:r>
              <a:rPr lang="en-US">
                <a:solidFill>
                  <a:srgbClr val="FF0000"/>
                </a:solidFill>
              </a:rPr>
              <a:t>bowl 2</a:t>
            </a:r>
            <a:r>
              <a:rPr lang="en-US"/>
              <a:t> has </a:t>
            </a:r>
            <a:r>
              <a:rPr lang="en-US">
                <a:solidFill>
                  <a:srgbClr val="FF0000"/>
                </a:solidFill>
              </a:rPr>
              <a:t>20 of each</a:t>
            </a:r>
            <a:r>
              <a:rPr lang="en-US"/>
              <a:t>. Fred </a:t>
            </a:r>
            <a:r>
              <a:rPr lang="en-US">
                <a:solidFill>
                  <a:srgbClr val="FF0000"/>
                </a:solidFill>
              </a:rPr>
              <a:t>picks</a:t>
            </a:r>
            <a:r>
              <a:rPr lang="en-US"/>
              <a:t> a </a:t>
            </a:r>
            <a:r>
              <a:rPr lang="en-US">
                <a:solidFill>
                  <a:srgbClr val="FF0000"/>
                </a:solidFill>
              </a:rPr>
              <a:t>bowl at random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then picks a cookie at random</a:t>
            </a:r>
            <a:r>
              <a:rPr lang="en-US"/>
              <a:t>. We may assume there is </a:t>
            </a:r>
            <a:r>
              <a:rPr lang="en-US">
                <a:solidFill>
                  <a:srgbClr val="FF0000"/>
                </a:solidFill>
              </a:rPr>
              <a:t>no reason to</a:t>
            </a:r>
            <a:r>
              <a:rPr lang="en-US"/>
              <a:t> believe Fred </a:t>
            </a:r>
            <a:r>
              <a:rPr lang="en-US">
                <a:solidFill>
                  <a:srgbClr val="FF0000"/>
                </a:solidFill>
              </a:rPr>
              <a:t>treats one bowl differently from another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likewise for the cookies</a:t>
            </a:r>
            <a:r>
              <a:rPr lang="en-US"/>
              <a:t>. The cookie turns out to be a plain one. How </a:t>
            </a:r>
            <a:r>
              <a:rPr lang="en-US">
                <a:solidFill>
                  <a:srgbClr val="FF0000"/>
                </a:solidFill>
              </a:rPr>
              <a:t>probable</a:t>
            </a:r>
            <a:r>
              <a:rPr lang="en-US"/>
              <a:t> is it that </a:t>
            </a:r>
            <a:r>
              <a:rPr lang="en-US">
                <a:solidFill>
                  <a:srgbClr val="FF0000"/>
                </a:solidFill>
              </a:rPr>
              <a:t>Fred picked it out of bowl 1</a:t>
            </a:r>
            <a:r>
              <a:rPr lang="en-US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82" y="5306694"/>
            <a:ext cx="2019300" cy="457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13067" y="4288384"/>
            <a:ext cx="3176847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Evidence (E): Cookie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4286193"/>
            <a:ext cx="3974869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Hypothesis 1 (H</a:t>
            </a:r>
            <a:r>
              <a:rPr lang="en-US" baseline="-25000"/>
              <a:t>1</a:t>
            </a:r>
            <a:r>
              <a:rPr lang="en-US"/>
              <a:t>): Bowl 1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198" y="4796443"/>
            <a:ext cx="3974869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Hypothesis 2 (H</a:t>
            </a:r>
            <a:r>
              <a:rPr lang="en-US" baseline="-25000"/>
              <a:t>2</a:t>
            </a:r>
            <a:r>
              <a:rPr lang="en-US"/>
              <a:t>): Bowl 2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14" y="4286193"/>
            <a:ext cx="3267075" cy="447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913" y="4731356"/>
            <a:ext cx="31146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inference (example)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2222528"/>
            <a:ext cx="64674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6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Probabilistic Graphical Model introduction</a:t>
            </a:r>
          </a:p>
          <a:p>
            <a:r>
              <a:rPr lang="en-US"/>
              <a:t>PGMPY introduction</a:t>
            </a:r>
          </a:p>
          <a:p>
            <a:r>
              <a:rPr lang="en-US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3542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86558" y="1690688"/>
                <a:ext cx="6818883" cy="13492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558" y="1690688"/>
                <a:ext cx="6818883" cy="1349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11" y="3039904"/>
            <a:ext cx="3695700" cy="990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686558" y="3280078"/>
            <a:ext cx="1481053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Entropy: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86557" y="4270677"/>
            <a:ext cx="2741654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Expected value: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225" y="4030503"/>
            <a:ext cx="2505075" cy="1095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86558" y="5125878"/>
                <a:ext cx="6818883" cy="677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558" y="5125878"/>
                <a:ext cx="6818883" cy="6770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57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1153"/>
          </a:xfrm>
        </p:spPr>
        <p:txBody>
          <a:bodyPr/>
          <a:lstStyle/>
          <a:p>
            <a:r>
              <a:rPr lang="en-US"/>
              <a:t>Entropy does not depend on p.</a:t>
            </a:r>
          </a:p>
          <a:p>
            <a:pPr fontAlgn="base"/>
            <a:r>
              <a:rPr lang="en-US"/>
              <a:t>Minimizing KL divergence is equivalent to maximizing the expected log-likelihood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64121" y="3451715"/>
                <a:ext cx="6463758" cy="561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121" y="3451715"/>
                <a:ext cx="6463758" cy="561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48024"/>
            <a:ext cx="10515600" cy="62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Expected value based on Monte-Carlo estimate: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45314" y="4668008"/>
                <a:ext cx="5701369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314" y="4668008"/>
                <a:ext cx="5701369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38199" y="5805884"/>
                <a:ext cx="10515600" cy="623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D: is dataset drawn independent and identically distributed (i.i.d)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805884"/>
                <a:ext cx="10515600" cy="623481"/>
              </a:xfrm>
              <a:prstGeom prst="rect">
                <a:avLst/>
              </a:prstGeom>
              <a:blipFill>
                <a:blip r:embed="rId4"/>
                <a:stretch>
                  <a:fillRect l="-870" t="-14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91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86098" y="2796280"/>
                <a:ext cx="9819804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98" y="2796280"/>
                <a:ext cx="9819804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22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(Loss)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93850" y="2023197"/>
                <a:ext cx="6705041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50" y="2023197"/>
                <a:ext cx="6705041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593850" y="3474600"/>
                <a:ext cx="6227619" cy="1351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: measures the loss that a model distribution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 makes on a particular instance x.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50" y="3474600"/>
                <a:ext cx="6227619" cy="1351374"/>
              </a:xfrm>
              <a:prstGeom prst="rect">
                <a:avLst/>
              </a:prstGeom>
              <a:blipFill>
                <a:blip r:embed="rId3"/>
                <a:stretch>
                  <a:fillRect t="-5405" b="-8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45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learning in Bayesian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678254" y="1690688"/>
                <a:ext cx="4835491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254" y="1690688"/>
                <a:ext cx="4835491" cy="126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88924" y="3864150"/>
                <a:ext cx="7414146" cy="13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𝑖𝑘𝑒𝑙𝑖h𝑜𝑜𝑑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𝑃𝑎𝑟𝑒𝑛𝑡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24" y="3864150"/>
                <a:ext cx="7414146" cy="13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7928" y="3150085"/>
                <a:ext cx="27561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928" y="3150085"/>
                <a:ext cx="27561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306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learning in Bayesian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1852471"/>
                <a:ext cx="10130704" cy="1893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𝐿𝑖𝑘𝑒𝑙𝑖h𝑜𝑜𝑑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𝑃𝑎𝑟𝑒𝑛𝑡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𝑃𝑎𝑟𝑒𝑛𝑡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52471"/>
                <a:ext cx="10130704" cy="1893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3907593"/>
            <a:ext cx="10515600" cy="1213047"/>
          </a:xfrm>
        </p:spPr>
        <p:txBody>
          <a:bodyPr/>
          <a:lstStyle/>
          <a:p>
            <a:r>
              <a:rPr lang="en-US"/>
              <a:t>Maximization of the (log) likelihood function decomposes into separate maximizations for the local conditional distributions.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42705" y="4821382"/>
                <a:ext cx="7121693" cy="1443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𝑃𝑎𝑟𝑒𝑛𝑡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05" y="4821382"/>
                <a:ext cx="7121693" cy="1443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162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Part 2</a:t>
            </a:r>
            <a:br>
              <a:rPr lang="en-US"/>
            </a:br>
            <a:r>
              <a:rPr lang="en-US"/>
              <a:t>Pgmpy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70158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9B41-D9C0-4B68-855D-3CDEB395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F87A-E3B8-41C0-BB80-EADD8698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data</a:t>
            </a:r>
          </a:p>
          <a:p>
            <a:r>
              <a:rPr lang="en-US" dirty="0"/>
              <a:t>Apply right model</a:t>
            </a:r>
          </a:p>
          <a:p>
            <a:r>
              <a:rPr lang="en-US" dirty="0"/>
              <a:t>Choose learning method</a:t>
            </a:r>
          </a:p>
          <a:p>
            <a:r>
              <a:rPr lang="en-US" dirty="0"/>
              <a:t>Perform inference if desired</a:t>
            </a:r>
          </a:p>
          <a:p>
            <a:r>
              <a:rPr lang="en-US" dirty="0"/>
              <a:t>Perform testing when using structure learning methods.</a:t>
            </a:r>
          </a:p>
        </p:txBody>
      </p:sp>
    </p:spTree>
    <p:extLst>
      <p:ext uri="{BB962C8B-B14F-4D97-AF65-F5344CB8AC3E}">
        <p14:creationId xmlns:p14="http://schemas.microsoft.com/office/powerpoint/2010/main" val="1916037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A07F-69B6-4EE1-9ADF-9F73AE7C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07"/>
            <a:ext cx="10515600" cy="1325563"/>
          </a:xfrm>
        </p:spPr>
        <p:txBody>
          <a:bodyPr/>
          <a:lstStyle/>
          <a:p>
            <a:r>
              <a:rPr lang="en-US" dirty="0"/>
              <a:t>Understand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099D43-5AF8-49BD-92FC-D275E5F3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notes:</a:t>
            </a:r>
          </a:p>
          <a:p>
            <a:r>
              <a:rPr lang="en-US" dirty="0" err="1"/>
              <a:t>Pgmpy</a:t>
            </a:r>
            <a:r>
              <a:rPr lang="en-US" dirty="0"/>
              <a:t> does not support continuous data (</a:t>
            </a:r>
            <a:r>
              <a:rPr lang="en-US" dirty="0">
                <a:hlinkClick r:id="rId2"/>
              </a:rPr>
              <a:t>https://github.com/pgmpy/pgmpy/issues/772</a:t>
            </a:r>
            <a:r>
              <a:rPr lang="en-US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68627E-0F64-4EEB-9C77-553F6824A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3356"/>
            <a:ext cx="5643023" cy="3074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C6EFFB-D9A6-4926-8914-80C05E2EE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223" y="4820737"/>
            <a:ext cx="4997056" cy="6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97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DB13B8-D912-43D2-8C61-600310C0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36" y="0"/>
            <a:ext cx="7342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3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21282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/>
              <a:t>Part 1</a:t>
            </a:r>
            <a:br>
              <a:rPr lang="en-US"/>
            </a:br>
            <a:r>
              <a:rPr lang="en-US"/>
              <a:t>Probabilistic Graphical Model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708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2.1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pgmpy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knowing graph structure</a:t>
            </a:r>
          </a:p>
        </p:txBody>
      </p:sp>
    </p:spTree>
    <p:extLst>
      <p:ext uri="{BB962C8B-B14F-4D97-AF65-F5344CB8AC3E}">
        <p14:creationId xmlns:p14="http://schemas.microsoft.com/office/powerpoint/2010/main" val="4247931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7379-E461-45B2-A6D3-CE54DDD4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C4CA2-88BD-4811-AB4E-B7ECCCB3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77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2.2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pgmpy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not knowing graph structure</a:t>
            </a:r>
          </a:p>
        </p:txBody>
      </p:sp>
    </p:spTree>
    <p:extLst>
      <p:ext uri="{BB962C8B-B14F-4D97-AF65-F5344CB8AC3E}">
        <p14:creationId xmlns:p14="http://schemas.microsoft.com/office/powerpoint/2010/main" val="3119861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7379-E461-45B2-A6D3-CE54DDD4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C4CA2-88BD-4811-AB4E-B7ECCCB3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Part 3</a:t>
            </a:r>
            <a:br>
              <a:rPr lang="en-US"/>
            </a:br>
            <a:r>
              <a:rPr lang="en-US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154522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Medical diagnosis (data)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8997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Source: https://www.kaggle.com/itachi9604/disease-symptom-description-dataset?select=dataset.csv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93" y="2644795"/>
            <a:ext cx="3100014" cy="36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43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</a:t>
            </a:r>
          </a:p>
        </p:txBody>
      </p:sp>
      <p:sp>
        <p:nvSpPr>
          <p:cNvPr id="5" name="Oval 4"/>
          <p:cNvSpPr/>
          <p:nvPr/>
        </p:nvSpPr>
        <p:spPr>
          <a:xfrm>
            <a:off x="5243945" y="1690688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Symptom1</a:t>
            </a:r>
          </a:p>
        </p:txBody>
      </p:sp>
      <p:sp>
        <p:nvSpPr>
          <p:cNvPr id="6" name="Oval 5"/>
          <p:cNvSpPr/>
          <p:nvPr/>
        </p:nvSpPr>
        <p:spPr>
          <a:xfrm>
            <a:off x="3078481" y="3028604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Symptom2</a:t>
            </a:r>
          </a:p>
        </p:txBody>
      </p:sp>
      <p:sp>
        <p:nvSpPr>
          <p:cNvPr id="7" name="Oval 6"/>
          <p:cNvSpPr/>
          <p:nvPr/>
        </p:nvSpPr>
        <p:spPr>
          <a:xfrm>
            <a:off x="7373389" y="3028604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Symptom3</a:t>
            </a:r>
          </a:p>
        </p:txBody>
      </p:sp>
      <p:sp>
        <p:nvSpPr>
          <p:cNvPr id="8" name="Oval 7"/>
          <p:cNvSpPr/>
          <p:nvPr/>
        </p:nvSpPr>
        <p:spPr>
          <a:xfrm>
            <a:off x="5243944" y="4172990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Disease</a:t>
            </a:r>
          </a:p>
        </p:txBody>
      </p:sp>
      <p:cxnSp>
        <p:nvCxnSpPr>
          <p:cNvPr id="10" name="Straight Arrow Connector 9"/>
          <p:cNvCxnSpPr>
            <a:stCxn id="6" idx="5"/>
            <a:endCxn id="8" idx="1"/>
          </p:cNvCxnSpPr>
          <p:nvPr/>
        </p:nvCxnSpPr>
        <p:spPr>
          <a:xfrm>
            <a:off x="4533029" y="3844569"/>
            <a:ext cx="960476" cy="468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8" idx="0"/>
          </p:cNvCxnSpPr>
          <p:nvPr/>
        </p:nvCxnSpPr>
        <p:spPr>
          <a:xfrm flipH="1">
            <a:off x="6095999" y="2646651"/>
            <a:ext cx="1" cy="1526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7"/>
          </p:cNvCxnSpPr>
          <p:nvPr/>
        </p:nvCxnSpPr>
        <p:spPr>
          <a:xfrm flipH="1">
            <a:off x="6698492" y="3844569"/>
            <a:ext cx="924458" cy="468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102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result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90" y="1367438"/>
            <a:ext cx="6837219" cy="52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15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Estimation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15" y="1419641"/>
            <a:ext cx="6598170" cy="51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98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Parameter Estimator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81" y="1340865"/>
            <a:ext cx="7036637" cy="543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5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(G)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364" y="4502323"/>
            <a:ext cx="2486891" cy="51025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Vertical (Node)</a:t>
            </a:r>
          </a:p>
        </p:txBody>
      </p:sp>
      <p:sp>
        <p:nvSpPr>
          <p:cNvPr id="4" name="Oval 3"/>
          <p:cNvSpPr/>
          <p:nvPr/>
        </p:nvSpPr>
        <p:spPr>
          <a:xfrm>
            <a:off x="3170612" y="3125600"/>
            <a:ext cx="648393" cy="648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14308" y="2477207"/>
            <a:ext cx="2385753" cy="1296786"/>
            <a:chOff x="7038801" y="2477206"/>
            <a:chExt cx="2385753" cy="1296786"/>
          </a:xfrm>
        </p:grpSpPr>
        <p:sp>
          <p:nvSpPr>
            <p:cNvPr id="5" name="Oval 4"/>
            <p:cNvSpPr/>
            <p:nvPr/>
          </p:nvSpPr>
          <p:spPr>
            <a:xfrm>
              <a:off x="7038801" y="3125599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776161" y="2477206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  <p:cxnSp>
          <p:nvCxnSpPr>
            <p:cNvPr id="8" name="Straight Connector 7"/>
            <p:cNvCxnSpPr>
              <a:stCxn id="5" idx="6"/>
              <a:endCxn id="6" idx="2"/>
            </p:cNvCxnSpPr>
            <p:nvPr/>
          </p:nvCxnSpPr>
          <p:spPr>
            <a:xfrm flipV="1">
              <a:off x="7687194" y="2801403"/>
              <a:ext cx="1088967" cy="648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7838209" y="4560511"/>
            <a:ext cx="937952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265952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51" y="126595"/>
            <a:ext cx="10515600" cy="1325563"/>
          </a:xfrm>
        </p:spPr>
        <p:txBody>
          <a:bodyPr/>
          <a:lstStyle/>
          <a:p>
            <a:r>
              <a:rPr lang="en-US"/>
              <a:t>Basic graph operations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38200" y="1690688"/>
            <a:ext cx="2685705" cy="1945171"/>
            <a:chOff x="1537161" y="1828822"/>
            <a:chExt cx="2685705" cy="1945171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537161" y="3263742"/>
              <a:ext cx="2685705" cy="5102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/>
                <a:t>Adjacent(G, A, B)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687136" y="1828822"/>
              <a:ext cx="2385753" cy="1296786"/>
              <a:chOff x="1687136" y="1828822"/>
              <a:chExt cx="2385753" cy="129678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A</a:t>
                  </a: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B</a:t>
                  </a:r>
                </a:p>
              </p:txBody>
            </p:sp>
            <p:cxnSp>
              <p:nvCxnSpPr>
                <p:cNvPr id="8" name="Straight Connector 7"/>
                <p:cNvCxnSpPr>
                  <a:stCxn id="5" idx="6"/>
                  <a:endCxn id="6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2717913" y="2014885"/>
                <a:ext cx="324197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?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583181" y="1228358"/>
            <a:ext cx="3822469" cy="2407501"/>
            <a:chOff x="6377246" y="2525144"/>
            <a:chExt cx="3822469" cy="2407501"/>
          </a:xfrm>
        </p:grpSpPr>
        <p:grpSp>
          <p:nvGrpSpPr>
            <p:cNvPr id="14" name="Group 13"/>
            <p:cNvGrpSpPr/>
            <p:nvPr/>
          </p:nvGrpSpPr>
          <p:grpSpPr>
            <a:xfrm>
              <a:off x="6377246" y="2987474"/>
              <a:ext cx="3822469" cy="1945171"/>
              <a:chOff x="1537160" y="1828822"/>
              <a:chExt cx="3822469" cy="1945171"/>
            </a:xfrm>
          </p:grpSpPr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3822469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Neighbors(G, A)={B,C}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A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B</a:t>
                  </a:r>
                </a:p>
              </p:txBody>
            </p:sp>
            <p:cxnSp>
              <p:nvCxnSpPr>
                <p:cNvPr id="21" name="Straight Connector 20"/>
                <p:cNvCxnSpPr>
                  <a:stCxn id="19" idx="6"/>
                  <a:endCxn id="20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Oval 2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cxnSp>
          <p:nvCxnSpPr>
            <p:cNvPr id="26" name="Straight Connector 25"/>
            <p:cNvCxnSpPr>
              <a:stCxn id="22" idx="3"/>
              <a:endCxn id="19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478139" y="649047"/>
            <a:ext cx="2771999" cy="2986827"/>
            <a:chOff x="7436030" y="649032"/>
            <a:chExt cx="2771999" cy="2986827"/>
          </a:xfrm>
        </p:grpSpPr>
        <p:grpSp>
          <p:nvGrpSpPr>
            <p:cNvPr id="28" name="Group 27"/>
            <p:cNvGrpSpPr/>
            <p:nvPr/>
          </p:nvGrpSpPr>
          <p:grpSpPr>
            <a:xfrm>
              <a:off x="7436030" y="1228358"/>
              <a:ext cx="2771999" cy="2407501"/>
              <a:chOff x="6377246" y="2525144"/>
              <a:chExt cx="2771999" cy="240750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377246" y="2987474"/>
                <a:ext cx="2771999" cy="1945171"/>
                <a:chOff x="1537160" y="1828822"/>
                <a:chExt cx="2771999" cy="1945171"/>
              </a:xfrm>
            </p:grpSpPr>
            <p:sp>
              <p:nvSpPr>
                <p:cNvPr id="32" name="Content Placeholder 2"/>
                <p:cNvSpPr txBox="1">
                  <a:spLocks/>
                </p:cNvSpPr>
                <p:nvPr/>
              </p:nvSpPr>
              <p:spPr>
                <a:xfrm>
                  <a:off x="1537160" y="3263742"/>
                  <a:ext cx="2771999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/>
                    <a:t>Add_vertex(G, D)</a:t>
                  </a: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cxnSp>
                <p:nvCxnSpPr>
                  <p:cNvPr id="36" name="Straight Connector 35"/>
                  <p:cNvCxnSpPr>
                    <a:stCxn id="34" idx="6"/>
                    <a:endCxn id="35" idx="2"/>
                  </p:cNvCxnSpPr>
                  <p:nvPr/>
                </p:nvCxnSpPr>
                <p:spPr>
                  <a:xfrm flipV="1">
                    <a:off x="7687194" y="2801403"/>
                    <a:ext cx="1088967" cy="648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" name="Oval 29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cxnSp>
            <p:nvCxnSpPr>
              <p:cNvPr id="31" name="Straight Connector 30"/>
              <p:cNvCxnSpPr>
                <a:stCxn id="30" idx="3"/>
                <a:endCxn id="34" idx="6"/>
              </p:cNvCxnSpPr>
              <p:nvPr/>
            </p:nvCxnSpPr>
            <p:spPr>
              <a:xfrm flipH="1">
                <a:off x="7175615" y="3078582"/>
                <a:ext cx="94955" cy="8814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9323365" y="649032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56309" y="3821922"/>
            <a:ext cx="3316927" cy="2407501"/>
            <a:chOff x="6377246" y="2525144"/>
            <a:chExt cx="3316927" cy="2407501"/>
          </a:xfrm>
        </p:grpSpPr>
        <p:grpSp>
          <p:nvGrpSpPr>
            <p:cNvPr id="51" name="Group 50"/>
            <p:cNvGrpSpPr/>
            <p:nvPr/>
          </p:nvGrpSpPr>
          <p:grpSpPr>
            <a:xfrm>
              <a:off x="6377246" y="2987474"/>
              <a:ext cx="3316927" cy="1945171"/>
              <a:chOff x="1537160" y="1828822"/>
              <a:chExt cx="3316927" cy="1945171"/>
            </a:xfrm>
          </p:grpSpPr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3316927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Remove_vertex(G, D)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A</a:t>
                  </a: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B</a:t>
                  </a:r>
                </a:p>
              </p:txBody>
            </p:sp>
            <p:cxnSp>
              <p:nvCxnSpPr>
                <p:cNvPr id="58" name="Straight Connector 57"/>
                <p:cNvCxnSpPr>
                  <a:stCxn id="56" idx="6"/>
                  <a:endCxn id="57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Oval 5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cxnSp>
          <p:nvCxnSpPr>
            <p:cNvPr id="53" name="Straight Connector 52"/>
            <p:cNvCxnSpPr>
              <a:stCxn id="52" idx="3"/>
              <a:endCxn id="56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379333" y="3635859"/>
            <a:ext cx="2644217" cy="2614709"/>
            <a:chOff x="7436030" y="649032"/>
            <a:chExt cx="3134056" cy="2986827"/>
          </a:xfrm>
        </p:grpSpPr>
        <p:grpSp>
          <p:nvGrpSpPr>
            <p:cNvPr id="71" name="Group 70"/>
            <p:cNvGrpSpPr/>
            <p:nvPr/>
          </p:nvGrpSpPr>
          <p:grpSpPr>
            <a:xfrm>
              <a:off x="7436030" y="1228358"/>
              <a:ext cx="3134056" cy="2407501"/>
              <a:chOff x="6377246" y="2525144"/>
              <a:chExt cx="3134056" cy="2407501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6377246" y="2987474"/>
                <a:ext cx="3134056" cy="1945171"/>
                <a:chOff x="1537160" y="1828822"/>
                <a:chExt cx="3134056" cy="1945171"/>
              </a:xfrm>
            </p:grpSpPr>
            <p:sp>
              <p:nvSpPr>
                <p:cNvPr id="76" name="Content Placeholder 2"/>
                <p:cNvSpPr txBox="1">
                  <a:spLocks/>
                </p:cNvSpPr>
                <p:nvPr/>
              </p:nvSpPr>
              <p:spPr>
                <a:xfrm>
                  <a:off x="1537160" y="3263742"/>
                  <a:ext cx="3134056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/>
                    <a:t>Add_edge(G, C, D)</a:t>
                  </a: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78" name="Oval 77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cxnSp>
                <p:nvCxnSpPr>
                  <p:cNvPr id="80" name="Straight Connector 79"/>
                  <p:cNvCxnSpPr>
                    <a:stCxn id="78" idx="6"/>
                    <a:endCxn id="79" idx="2"/>
                  </p:cNvCxnSpPr>
                  <p:nvPr/>
                </p:nvCxnSpPr>
                <p:spPr>
                  <a:xfrm flipV="1">
                    <a:off x="7687194" y="2801403"/>
                    <a:ext cx="1088967" cy="648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4" name="Oval 73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cxnSp>
            <p:nvCxnSpPr>
              <p:cNvPr id="75" name="Straight Connector 74"/>
              <p:cNvCxnSpPr>
                <a:stCxn id="74" idx="3"/>
                <a:endCxn id="78" idx="6"/>
              </p:cNvCxnSpPr>
              <p:nvPr/>
            </p:nvCxnSpPr>
            <p:spPr>
              <a:xfrm flipH="1">
                <a:off x="7175615" y="3078582"/>
                <a:ext cx="94955" cy="8814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/>
            <p:cNvSpPr/>
            <p:nvPr/>
          </p:nvSpPr>
          <p:spPr>
            <a:xfrm>
              <a:off x="9323365" y="649032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903738" y="3625290"/>
            <a:ext cx="2644217" cy="2614709"/>
            <a:chOff x="4903738" y="3625290"/>
            <a:chExt cx="2644217" cy="2614709"/>
          </a:xfrm>
        </p:grpSpPr>
        <p:grpSp>
          <p:nvGrpSpPr>
            <p:cNvPr id="59" name="Group 58"/>
            <p:cNvGrpSpPr/>
            <p:nvPr/>
          </p:nvGrpSpPr>
          <p:grpSpPr>
            <a:xfrm>
              <a:off x="4903738" y="3625290"/>
              <a:ext cx="2644217" cy="2614709"/>
              <a:chOff x="7436030" y="649032"/>
              <a:chExt cx="3134056" cy="2986827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7436030" y="1228358"/>
                <a:ext cx="3134056" cy="2407501"/>
                <a:chOff x="6377246" y="2525144"/>
                <a:chExt cx="3134056" cy="2407501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6377246" y="2987474"/>
                  <a:ext cx="3134056" cy="1945171"/>
                  <a:chOff x="1537160" y="1828822"/>
                  <a:chExt cx="3134056" cy="1945171"/>
                </a:xfrm>
              </p:grpSpPr>
              <p:sp>
                <p:nvSpPr>
                  <p:cNvPr id="65" name="Content Placeholder 2"/>
                  <p:cNvSpPr txBox="1">
                    <a:spLocks/>
                  </p:cNvSpPr>
                  <p:nvPr/>
                </p:nvSpPr>
                <p:spPr>
                  <a:xfrm>
                    <a:off x="1537160" y="3263742"/>
                    <a:ext cx="3134056" cy="510251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92500" lnSpcReduction="100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/>
                      <a:t>Add_edge(G, C, D)</a:t>
                    </a:r>
                  </a:p>
                </p:txBody>
              </p:sp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687136" y="1828822"/>
                    <a:ext cx="2385753" cy="1296786"/>
                    <a:chOff x="7038801" y="2477206"/>
                    <a:chExt cx="2385753" cy="1296786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7038801" y="3125599"/>
                      <a:ext cx="648393" cy="64839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8776161" y="2477206"/>
                      <a:ext cx="648393" cy="64839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p:txBody>
                </p:sp>
                <p:cxnSp>
                  <p:nvCxnSpPr>
                    <p:cNvPr id="69" name="Straight Connector 68"/>
                    <p:cNvCxnSpPr>
                      <a:stCxn id="67" idx="6"/>
                      <a:endCxn id="68" idx="2"/>
                    </p:cNvCxnSpPr>
                    <p:nvPr/>
                  </p:nvCxnSpPr>
                  <p:spPr>
                    <a:xfrm flipV="1">
                      <a:off x="7687194" y="2801403"/>
                      <a:ext cx="1088967" cy="64839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3" name="Oval 62"/>
                <p:cNvSpPr/>
                <p:nvPr/>
              </p:nvSpPr>
              <p:spPr>
                <a:xfrm>
                  <a:off x="7175615" y="2525144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C</a:t>
                  </a:r>
                </a:p>
              </p:txBody>
            </p:sp>
            <p:cxnSp>
              <p:nvCxnSpPr>
                <p:cNvPr id="64" name="Straight Connector 63"/>
                <p:cNvCxnSpPr>
                  <a:stCxn id="63" idx="3"/>
                  <a:endCxn id="67" idx="6"/>
                </p:cNvCxnSpPr>
                <p:nvPr/>
              </p:nvCxnSpPr>
              <p:spPr>
                <a:xfrm flipH="1">
                  <a:off x="7175615" y="3078582"/>
                  <a:ext cx="94955" cy="88148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/>
              <p:cNvSpPr/>
              <p:nvPr/>
            </p:nvSpPr>
            <p:spPr>
              <a:xfrm>
                <a:off x="9323365" y="649032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</p:grpSp>
        <p:cxnSp>
          <p:nvCxnSpPr>
            <p:cNvPr id="82" name="Straight Connector 81"/>
            <p:cNvCxnSpPr>
              <a:stCxn id="63" idx="7"/>
              <a:endCxn id="61" idx="2"/>
            </p:cNvCxnSpPr>
            <p:nvPr/>
          </p:nvCxnSpPr>
          <p:spPr>
            <a:xfrm flipV="1">
              <a:off x="6044263" y="3909096"/>
              <a:ext cx="451828" cy="3064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88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51" y="126595"/>
            <a:ext cx="10515600" cy="1325563"/>
          </a:xfrm>
        </p:spPr>
        <p:txBody>
          <a:bodyPr/>
          <a:lstStyle/>
          <a:p>
            <a:r>
              <a:rPr lang="en-US"/>
              <a:t>Graph types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701487" y="2358882"/>
            <a:ext cx="2743349" cy="2407501"/>
            <a:chOff x="6377246" y="2525144"/>
            <a:chExt cx="2743349" cy="2407501"/>
          </a:xfrm>
        </p:grpSpPr>
        <p:grpSp>
          <p:nvGrpSpPr>
            <p:cNvPr id="51" name="Group 50"/>
            <p:cNvGrpSpPr/>
            <p:nvPr/>
          </p:nvGrpSpPr>
          <p:grpSpPr>
            <a:xfrm>
              <a:off x="6377246" y="2987474"/>
              <a:ext cx="2743349" cy="1945171"/>
              <a:chOff x="1537160" y="1828822"/>
              <a:chExt cx="2743349" cy="1945171"/>
            </a:xfrm>
          </p:grpSpPr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2743349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Undirected graph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A</a:t>
                  </a: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B</a:t>
                  </a:r>
                </a:p>
              </p:txBody>
            </p:sp>
            <p:cxnSp>
              <p:nvCxnSpPr>
                <p:cNvPr id="58" name="Straight Connector 57"/>
                <p:cNvCxnSpPr>
                  <a:stCxn id="56" idx="6"/>
                  <a:endCxn id="57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Oval 5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cxnSp>
          <p:nvCxnSpPr>
            <p:cNvPr id="53" name="Straight Connector 52"/>
            <p:cNvCxnSpPr>
              <a:stCxn id="52" idx="3"/>
              <a:endCxn id="56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588824" y="2358882"/>
            <a:ext cx="2385753" cy="2407500"/>
            <a:chOff x="6588824" y="2358882"/>
            <a:chExt cx="2385753" cy="2407500"/>
          </a:xfrm>
        </p:grpSpPr>
        <p:grpSp>
          <p:nvGrpSpPr>
            <p:cNvPr id="81" name="Group 80"/>
            <p:cNvGrpSpPr/>
            <p:nvPr/>
          </p:nvGrpSpPr>
          <p:grpSpPr>
            <a:xfrm>
              <a:off x="6588824" y="2358882"/>
              <a:ext cx="2385753" cy="2407500"/>
              <a:chOff x="6527222" y="2525144"/>
              <a:chExt cx="2385753" cy="24075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527222" y="2987474"/>
                <a:ext cx="2385753" cy="1945170"/>
                <a:chOff x="1687136" y="1828822"/>
                <a:chExt cx="2385753" cy="1945170"/>
              </a:xfrm>
            </p:grpSpPr>
            <p:sp>
              <p:nvSpPr>
                <p:cNvPr id="86" name="Content Placeholder 2"/>
                <p:cNvSpPr txBox="1">
                  <a:spLocks/>
                </p:cNvSpPr>
                <p:nvPr/>
              </p:nvSpPr>
              <p:spPr>
                <a:xfrm>
                  <a:off x="1697847" y="3263741"/>
                  <a:ext cx="2364330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/>
                    <a:t>Directed graph</a:t>
                  </a: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</p:grpSp>
          </p:grpSp>
          <p:sp>
            <p:nvSpPr>
              <p:cNvPr id="84" name="Oval 83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</p:grpSp>
        <p:cxnSp>
          <p:nvCxnSpPr>
            <p:cNvPr id="4" name="Straight Arrow Connector 3"/>
            <p:cNvCxnSpPr>
              <a:stCxn id="88" idx="6"/>
              <a:endCxn id="84" idx="4"/>
            </p:cNvCxnSpPr>
            <p:nvPr/>
          </p:nvCxnSpPr>
          <p:spPr>
            <a:xfrm flipV="1">
              <a:off x="7237217" y="3007275"/>
              <a:ext cx="324197" cy="7865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8" idx="6"/>
              <a:endCxn id="89" idx="3"/>
            </p:cNvCxnSpPr>
            <p:nvPr/>
          </p:nvCxnSpPr>
          <p:spPr>
            <a:xfrm flipV="1">
              <a:off x="7237217" y="3374650"/>
              <a:ext cx="1183922" cy="4191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37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Graphical Model</a:t>
            </a:r>
          </a:p>
        </p:txBody>
      </p:sp>
      <p:pic>
        <p:nvPicPr>
          <p:cNvPr id="1028" name="Picture 4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206" y="1690688"/>
            <a:ext cx="6103588" cy="48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82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4205" y="3208713"/>
                <a:ext cx="86635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205" y="3208713"/>
                <a:ext cx="866359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5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</a:t>
            </a:r>
          </a:p>
        </p:txBody>
      </p:sp>
      <p:pic>
        <p:nvPicPr>
          <p:cNvPr id="5" name="Picture 4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91" y="2295870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6514" y="1475244"/>
                <a:ext cx="769897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14" y="1475244"/>
                <a:ext cx="769897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1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688</Words>
  <Application>Microsoft Office PowerPoint</Application>
  <PresentationFormat>Widescreen</PresentationFormat>
  <Paragraphs>134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Probabilistic Graphical Model</vt:lpstr>
      <vt:lpstr>Content</vt:lpstr>
      <vt:lpstr>Part 1 Probabilistic Graphical Model Introduction</vt:lpstr>
      <vt:lpstr>Graph (G)</vt:lpstr>
      <vt:lpstr>Basic graph operations</vt:lpstr>
      <vt:lpstr>Graph types</vt:lpstr>
      <vt:lpstr>Probabilistic Graphical Model</vt:lpstr>
      <vt:lpstr>Bayesian probability</vt:lpstr>
      <vt:lpstr>Bayesian network</vt:lpstr>
      <vt:lpstr>Inference</vt:lpstr>
      <vt:lpstr>Marginal inference</vt:lpstr>
      <vt:lpstr>Marginal inference</vt:lpstr>
      <vt:lpstr>Variable elimination</vt:lpstr>
      <vt:lpstr>Variable elimination</vt:lpstr>
      <vt:lpstr>Variable elimination</vt:lpstr>
      <vt:lpstr>Bayesian inference</vt:lpstr>
      <vt:lpstr>Bayesian inference</vt:lpstr>
      <vt:lpstr>Bayesian inference (example)</vt:lpstr>
      <vt:lpstr>Bayesian inference (example)</vt:lpstr>
      <vt:lpstr>Maximum likelihood</vt:lpstr>
      <vt:lpstr>Maximum likelihood</vt:lpstr>
      <vt:lpstr>Maximum likelihood</vt:lpstr>
      <vt:lpstr>Maximum likelihood (Loss)</vt:lpstr>
      <vt:lpstr>Maximum likelihood learning in Bayesian network</vt:lpstr>
      <vt:lpstr>Maximum likelihood learning in Bayesian network</vt:lpstr>
      <vt:lpstr>Part 2 Pgmpy Introduction</vt:lpstr>
      <vt:lpstr>Using process</vt:lpstr>
      <vt:lpstr>Understand data</vt:lpstr>
      <vt:lpstr>PowerPoint Presentation</vt:lpstr>
      <vt:lpstr>Part 2.1 Use pgmpy when  knowing graph structure</vt:lpstr>
      <vt:lpstr>PowerPoint Presentation</vt:lpstr>
      <vt:lpstr>Part 2.2 Use pgmpy when  not knowing graph structure</vt:lpstr>
      <vt:lpstr>PowerPoint Presentation</vt:lpstr>
      <vt:lpstr>Part 3 Application</vt:lpstr>
      <vt:lpstr>Medical diagnosis (data)</vt:lpstr>
      <vt:lpstr>Graph</vt:lpstr>
      <vt:lpstr>Counting result example</vt:lpstr>
      <vt:lpstr>Maximum Likelihood Estimation example</vt:lpstr>
      <vt:lpstr>Bayesian Parameter Estimator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Graphical Model</dc:title>
  <dc:creator>User</dc:creator>
  <cp:lastModifiedBy>Lam Nguyen Duy Han</cp:lastModifiedBy>
  <cp:revision>67</cp:revision>
  <dcterms:created xsi:type="dcterms:W3CDTF">2020-11-28T12:48:30Z</dcterms:created>
  <dcterms:modified xsi:type="dcterms:W3CDTF">2020-12-01T10:49:08Z</dcterms:modified>
</cp:coreProperties>
</file>