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7" r:id="rId5"/>
    <p:sldId id="258" r:id="rId6"/>
    <p:sldId id="259" r:id="rId7"/>
    <p:sldId id="297" r:id="rId8"/>
    <p:sldId id="260" r:id="rId9"/>
    <p:sldId id="261" r:id="rId10"/>
    <p:sldId id="264" r:id="rId11"/>
    <p:sldId id="298" r:id="rId12"/>
    <p:sldId id="284" r:id="rId13"/>
    <p:sldId id="285" r:id="rId14"/>
    <p:sldId id="286" r:id="rId15"/>
    <p:sldId id="287" r:id="rId16"/>
    <p:sldId id="288" r:id="rId17"/>
    <p:sldId id="289" r:id="rId18"/>
    <p:sldId id="304" r:id="rId19"/>
    <p:sldId id="299" r:id="rId20"/>
    <p:sldId id="266" r:id="rId21"/>
    <p:sldId id="267" r:id="rId22"/>
    <p:sldId id="268" r:id="rId23"/>
    <p:sldId id="269" r:id="rId24"/>
    <p:sldId id="270" r:id="rId25"/>
    <p:sldId id="305" r:id="rId26"/>
    <p:sldId id="306" r:id="rId27"/>
    <p:sldId id="307" r:id="rId28"/>
    <p:sldId id="280" r:id="rId29"/>
    <p:sldId id="281" r:id="rId30"/>
    <p:sldId id="282" r:id="rId31"/>
    <p:sldId id="283" r:id="rId32"/>
    <p:sldId id="272" r:id="rId33"/>
    <p:sldId id="300" r:id="rId34"/>
    <p:sldId id="301" r:id="rId35"/>
    <p:sldId id="291" r:id="rId36"/>
    <p:sldId id="290" r:id="rId37"/>
    <p:sldId id="292" r:id="rId38"/>
    <p:sldId id="294" r:id="rId39"/>
    <p:sldId id="293" r:id="rId40"/>
    <p:sldId id="302" r:id="rId41"/>
    <p:sldId id="303" r:id="rId42"/>
    <p:sldId id="295" r:id="rId43"/>
    <p:sldId id="296" r:id="rId44"/>
    <p:sldId id="273" r:id="rId45"/>
    <p:sldId id="275" r:id="rId46"/>
    <p:sldId id="279" r:id="rId47"/>
    <p:sldId id="276" r:id="rId48"/>
    <p:sldId id="277" r:id="rId49"/>
    <p:sldId id="278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9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3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3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6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5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7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3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2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3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4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5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84E2-8F3A-4836-87CF-485CC456B39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gmpy/pgmpy/tree/dev/examples" TargetMode="External"/><Relationship Id="rId2" Type="http://schemas.openxmlformats.org/officeDocument/2006/relationships/hyperlink" Target="http://pgmp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gmpy/pgmpy_notebook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gmpy/pgmpy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github.com/pgmpy/pgmpy/issues/77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Probabilistic Graphical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r"/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/>
              <a:t> – ID: 51603070</a:t>
            </a:r>
          </a:p>
          <a:p>
            <a:pPr algn="r"/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Hàn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– ID: 196005004</a:t>
            </a:r>
          </a:p>
        </p:txBody>
      </p:sp>
    </p:spTree>
    <p:extLst>
      <p:ext uri="{BB962C8B-B14F-4D97-AF65-F5344CB8AC3E}">
        <p14:creationId xmlns:p14="http://schemas.microsoft.com/office/powerpoint/2010/main" val="1905586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network</a:t>
            </a:r>
          </a:p>
        </p:txBody>
      </p:sp>
      <p:pic>
        <p:nvPicPr>
          <p:cNvPr id="5" name="Picture 4" descr="Representation - Bayesian Networks - Jihong Ju'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891" y="2295870"/>
            <a:ext cx="5180215" cy="409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46514" y="1475244"/>
                <a:ext cx="769897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514" y="1475244"/>
                <a:ext cx="769897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11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320" y="212820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Part 1.3</a:t>
            </a:r>
            <a:br>
              <a:rPr lang="en-US" dirty="0"/>
            </a:br>
            <a:r>
              <a:rPr lang="en-US" dirty="0"/>
              <a:t>Probabilistic Graphical Model</a:t>
            </a:r>
            <a:br>
              <a:rPr lang="en-US" dirty="0"/>
            </a:br>
            <a:r>
              <a:rPr lang="en-US" dirty="0"/>
              <a:t>(Learning methods)</a:t>
            </a:r>
          </a:p>
        </p:txBody>
      </p:sp>
    </p:spTree>
    <p:extLst>
      <p:ext uri="{BB962C8B-B14F-4D97-AF65-F5344CB8AC3E}">
        <p14:creationId xmlns:p14="http://schemas.microsoft.com/office/powerpoint/2010/main" val="1857078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86558" y="1690688"/>
                <a:ext cx="6818883" cy="13492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558" y="1690688"/>
                <a:ext cx="6818883" cy="13492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211" y="3039904"/>
            <a:ext cx="3695700" cy="9906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686558" y="3280078"/>
            <a:ext cx="1481053" cy="51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Entropy: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86557" y="4270677"/>
            <a:ext cx="2741654" cy="51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Expected value: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225" y="4030503"/>
            <a:ext cx="2505075" cy="1095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686558" y="5125878"/>
                <a:ext cx="6818883" cy="6770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558" y="5125878"/>
                <a:ext cx="6818883" cy="6770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571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likelihood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1153"/>
          </a:xfrm>
        </p:spPr>
        <p:txBody>
          <a:bodyPr/>
          <a:lstStyle/>
          <a:p>
            <a:r>
              <a:rPr lang="en-US" dirty="0"/>
              <a:t>Entropy does not depend on p.</a:t>
            </a:r>
          </a:p>
          <a:p>
            <a:pPr fontAlgn="base"/>
            <a:r>
              <a:rPr lang="en-US" dirty="0"/>
              <a:t>Minimizing </a:t>
            </a:r>
            <a:r>
              <a:rPr lang="en-US" dirty="0" err="1"/>
              <a:t>Kullback</a:t>
            </a:r>
            <a:r>
              <a:rPr lang="en-US" dirty="0"/>
              <a:t>–</a:t>
            </a:r>
            <a:r>
              <a:rPr lang="en-US" dirty="0" err="1"/>
              <a:t>Leibler</a:t>
            </a:r>
            <a:r>
              <a:rPr lang="en-US" dirty="0"/>
              <a:t> (KL) divergence is equivalent to maximizing the expected log-likelihood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64121" y="3451715"/>
                <a:ext cx="6463758" cy="5613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𝐾𝐿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121" y="3451715"/>
                <a:ext cx="6463758" cy="5613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148024"/>
            <a:ext cx="10515600" cy="62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Expected value based on Monte-Carlo estimate: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245314" y="4668008"/>
                <a:ext cx="5701369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314" y="4668008"/>
                <a:ext cx="5701369" cy="1137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838199" y="5805884"/>
                <a:ext cx="10515600" cy="6234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/>
                  <a:t>D: is dataset drawn independent and identically distributed (i.i.d)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805884"/>
                <a:ext cx="10515600" cy="623481"/>
              </a:xfrm>
              <a:prstGeom prst="rect">
                <a:avLst/>
              </a:prstGeom>
              <a:blipFill>
                <a:blip r:embed="rId4"/>
                <a:stretch>
                  <a:fillRect l="-870" t="-14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391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186098" y="2796280"/>
                <a:ext cx="9819804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𝐾𝐿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</m:func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98" y="2796280"/>
                <a:ext cx="9819804" cy="11378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22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likelihood (Loss)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93850" y="2023197"/>
                <a:ext cx="6705041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850" y="2023197"/>
                <a:ext cx="6705041" cy="11378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2593850" y="3474600"/>
                <a:ext cx="6227619" cy="13513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/>
                  <a:t>: measures the loss that a model distribution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/>
                  <a:t> makes on a particular instance x.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850" y="3474600"/>
                <a:ext cx="6227619" cy="1351374"/>
              </a:xfrm>
              <a:prstGeom prst="rect">
                <a:avLst/>
              </a:prstGeom>
              <a:blipFill>
                <a:blip r:embed="rId3"/>
                <a:stretch>
                  <a:fillRect t="-5405" b="-8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457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likelihood learning in Bayesian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678254" y="1690688"/>
                <a:ext cx="4835491" cy="1268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𝑃𝑎𝑟𝑒𝑛𝑡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254" y="1690688"/>
                <a:ext cx="4835491" cy="12685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388924" y="3864150"/>
                <a:ext cx="7414146" cy="13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𝑖𝑘𝑒𝑙𝑖h𝑜𝑜𝑑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𝑃𝑎𝑟𝑒𝑛𝑡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924" y="3864150"/>
                <a:ext cx="7414146" cy="13173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717928" y="3150085"/>
                <a:ext cx="27561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928" y="3150085"/>
                <a:ext cx="275613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306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likelihood learning in Bayesian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38200" y="1852471"/>
                <a:ext cx="10130704" cy="18933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𝐿𝑖𝑘𝑒𝑙𝑖h𝑜𝑜𝑑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𝑃𝑎𝑟𝑒𝑛𝑡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𝑐𝑜𝑢𝑛𝑡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𝑃𝑎𝑟𝑒𝑛𝑡</m:t>
                                      </m:r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𝑃𝑎𝑟𝑒𝑛𝑡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52471"/>
                <a:ext cx="10130704" cy="18933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3907593"/>
            <a:ext cx="10515600" cy="1213047"/>
          </a:xfrm>
        </p:spPr>
        <p:txBody>
          <a:bodyPr/>
          <a:lstStyle/>
          <a:p>
            <a:r>
              <a:rPr lang="en-US"/>
              <a:t>Maximization of the (log) likelihood function decomposes into separate maximizations for the local conditional distributions.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342705" y="4821382"/>
                <a:ext cx="7121693" cy="14439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𝑃𝑎𝑟𝑒𝑛𝑡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𝑃𝑎𝑟𝑒𝑛𝑡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𝑃𝑎𝑟𝑒𝑛𝑡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705" y="4821382"/>
                <a:ext cx="7121693" cy="14439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8162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240E-A3BE-401E-84CC-4312487C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(ML)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E9C78-11C1-4538-BF62-0B7117BE6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 estimation does poorly when the sample size is small.</a:t>
            </a:r>
          </a:p>
          <a:p>
            <a:r>
              <a:rPr lang="en-US" dirty="0"/>
              <a:t>If the coin is tossed once, and came up heads, ML estimation would estimate p = 1.</a:t>
            </a:r>
          </a:p>
          <a:p>
            <a:r>
              <a:rPr lang="en-US" dirty="0"/>
              <a:t>Also, ML assumes uniform priors, which is often incorrect. We frequently have very specific information regarding the plausibility of various hypotheses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53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320" y="212820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Part 1.3</a:t>
            </a:r>
            <a:br>
              <a:rPr lang="en-US" dirty="0"/>
            </a:br>
            <a:r>
              <a:rPr lang="en-US" dirty="0"/>
              <a:t>Probabilistic Graphical Model</a:t>
            </a:r>
            <a:br>
              <a:rPr lang="en-US" dirty="0"/>
            </a:br>
            <a:r>
              <a:rPr lang="en-US" dirty="0"/>
              <a:t>(Inferences)</a:t>
            </a:r>
          </a:p>
        </p:txBody>
      </p:sp>
    </p:spTree>
    <p:extLst>
      <p:ext uri="{BB962C8B-B14F-4D97-AF65-F5344CB8AC3E}">
        <p14:creationId xmlns:p14="http://schemas.microsoft.com/office/powerpoint/2010/main" val="272733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Probabilistic Graphical Model introduction</a:t>
            </a:r>
          </a:p>
          <a:p>
            <a:r>
              <a:rPr lang="en-US"/>
              <a:t>PGMPY introduction</a:t>
            </a:r>
          </a:p>
          <a:p>
            <a:r>
              <a:rPr lang="en-US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535427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Marginal inference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1690688"/>
            <a:ext cx="5619750" cy="962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75" y="2924969"/>
            <a:ext cx="4895850" cy="10191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162" y="4216400"/>
            <a:ext cx="8829675" cy="1895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716875" y="6043353"/>
                <a:ext cx="6758248" cy="5070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875" y="6043353"/>
                <a:ext cx="6758248" cy="5070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537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Marginal inference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1690688"/>
            <a:ext cx="8829675" cy="1895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49" y="3586163"/>
            <a:ext cx="3467100" cy="485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161" y="4071938"/>
            <a:ext cx="8829675" cy="1057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716874" y="5129213"/>
                <a:ext cx="6758248" cy="5070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874" y="5129213"/>
                <a:ext cx="6758248" cy="5070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199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elimination</a:t>
            </a:r>
          </a:p>
        </p:txBody>
      </p:sp>
      <p:pic>
        <p:nvPicPr>
          <p:cNvPr id="4" name="Picture 3" descr="Representation - Bayesian Networks - Jihong Ju'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892" y="1993520"/>
            <a:ext cx="5180215" cy="409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75481" y="1318884"/>
                <a:ext cx="14410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481" y="1318884"/>
                <a:ext cx="144103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3961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elimination</a:t>
            </a:r>
          </a:p>
        </p:txBody>
      </p:sp>
      <p:pic>
        <p:nvPicPr>
          <p:cNvPr id="4" name="Picture 3" descr="Representation - Bayesian Networks - Jihong Ju'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0145"/>
            <a:ext cx="5180215" cy="409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83285" y="1318961"/>
            <a:ext cx="1314796" cy="531456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Clear d: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952" y="2010145"/>
            <a:ext cx="3286125" cy="3810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183285" y="2550873"/>
            <a:ext cx="1314796" cy="53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Clear i: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8539" y="3242057"/>
            <a:ext cx="3790950" cy="409575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183285" y="3807817"/>
            <a:ext cx="1314796" cy="53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Clear s: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6251" y="4502544"/>
            <a:ext cx="2295525" cy="428625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6183285" y="5063034"/>
            <a:ext cx="1314796" cy="53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Clear 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854781" y="5594490"/>
                <a:ext cx="2118464" cy="7037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781" y="5594490"/>
                <a:ext cx="2118464" cy="7037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765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elimination</a:t>
            </a:r>
          </a:p>
        </p:txBody>
      </p:sp>
      <p:pic>
        <p:nvPicPr>
          <p:cNvPr id="4" name="Picture 3" descr="Representation - Bayesian Networks - Jihong Ju'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0145"/>
            <a:ext cx="5180215" cy="409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05596" y="2897238"/>
                <a:ext cx="54434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596" y="2897238"/>
                <a:ext cx="544347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109" y="3328125"/>
            <a:ext cx="5974452" cy="72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6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38C9E-2404-4844-AD83-BC46C422F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a posteriori estimation (MAP)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390C27-BB61-4B0F-87B8-15E9BDFD2F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2492809"/>
                <a:ext cx="10515600" cy="187238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: parameter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: observations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: the probability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when the underlying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390C27-BB61-4B0F-87B8-15E9BDFD2F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492809"/>
                <a:ext cx="10515600" cy="1872382"/>
              </a:xfrm>
              <a:blipFill>
                <a:blip r:embed="rId2"/>
                <a:stretch>
                  <a:fillRect t="-5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23164A-644E-442E-8ACB-CB9A5C171395}"/>
                  </a:ext>
                </a:extLst>
              </p:cNvPr>
              <p:cNvSpPr txBox="1"/>
              <p:nvPr/>
            </p:nvSpPr>
            <p:spPr>
              <a:xfrm>
                <a:off x="5176068" y="1690688"/>
                <a:ext cx="18398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23164A-644E-442E-8ACB-CB9A5C171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068" y="1690688"/>
                <a:ext cx="183986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E01EB5-D5B8-4FEC-A56E-A1BF7990620B}"/>
              </a:ext>
            </a:extLst>
          </p:cNvPr>
          <p:cNvSpPr txBox="1">
            <a:spLocks/>
          </p:cNvSpPr>
          <p:nvPr/>
        </p:nvSpPr>
        <p:spPr>
          <a:xfrm>
            <a:off x="838199" y="4083282"/>
            <a:ext cx="10515600" cy="563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Assume that our estimator is MLE: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C4B18A-76C8-4A95-94AE-F6A52C6EA107}"/>
                  </a:ext>
                </a:extLst>
              </p:cNvPr>
              <p:cNvSpPr txBox="1"/>
              <p:nvPr/>
            </p:nvSpPr>
            <p:spPr>
              <a:xfrm>
                <a:off x="4073009" y="4647099"/>
                <a:ext cx="4045979" cy="667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𝑀𝐿𝐸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C4B18A-76C8-4A95-94AE-F6A52C6EA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009" y="4647099"/>
                <a:ext cx="4045979" cy="6674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249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38C9E-2404-4844-AD83-BC46C422F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a posteriori estimation (MAP)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390C27-BB61-4B0F-87B8-15E9BDFD2F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2492809"/>
                <a:ext cx="10515600" cy="187238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: parameter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: observations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: the probability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when the underlying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390C27-BB61-4B0F-87B8-15E9BDFD2F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492809"/>
                <a:ext cx="10515600" cy="1872382"/>
              </a:xfrm>
              <a:blipFill>
                <a:blip r:embed="rId2"/>
                <a:stretch>
                  <a:fillRect t="-5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23164A-644E-442E-8ACB-CB9A5C171395}"/>
                  </a:ext>
                </a:extLst>
              </p:cNvPr>
              <p:cNvSpPr txBox="1"/>
              <p:nvPr/>
            </p:nvSpPr>
            <p:spPr>
              <a:xfrm>
                <a:off x="5176068" y="1690688"/>
                <a:ext cx="18398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23164A-644E-442E-8ACB-CB9A5C171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068" y="1690688"/>
                <a:ext cx="183986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E01EB5-D5B8-4FEC-A56E-A1BF7990620B}"/>
              </a:ext>
            </a:extLst>
          </p:cNvPr>
          <p:cNvSpPr txBox="1">
            <a:spLocks/>
          </p:cNvSpPr>
          <p:nvPr/>
        </p:nvSpPr>
        <p:spPr>
          <a:xfrm>
            <a:off x="838199" y="4083282"/>
            <a:ext cx="10515600" cy="563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Assume that our estimator is MLE: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C4B18A-76C8-4A95-94AE-F6A52C6EA107}"/>
                  </a:ext>
                </a:extLst>
              </p:cNvPr>
              <p:cNvSpPr txBox="1"/>
              <p:nvPr/>
            </p:nvSpPr>
            <p:spPr>
              <a:xfrm>
                <a:off x="4073009" y="4647099"/>
                <a:ext cx="4045979" cy="667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𝑀𝐿𝐸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C4B18A-76C8-4A95-94AE-F6A52C6EA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009" y="4647099"/>
                <a:ext cx="4045979" cy="6674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062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99B6-30C1-42F2-B9C6-FB00C514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7F8B7D-EE1D-40E1-B813-856CE4F8B75C}"/>
                  </a:ext>
                </a:extLst>
              </p:cNvPr>
              <p:cNvSpPr txBox="1"/>
              <p:nvPr/>
            </p:nvSpPr>
            <p:spPr>
              <a:xfrm>
                <a:off x="1879012" y="2869584"/>
                <a:ext cx="8433975" cy="1118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el-G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sub>
                            <m:sup/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𝑑𝑣</m:t>
                              </m:r>
                            </m:e>
                          </m:nary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7F8B7D-EE1D-40E1-B813-856CE4F8B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012" y="2869584"/>
                <a:ext cx="8433975" cy="11188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265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inference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637" y="1690688"/>
            <a:ext cx="2752725" cy="714375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2676697"/>
            <a:ext cx="10515600" cy="3483639"/>
          </a:xfrm>
        </p:spPr>
        <p:txBody>
          <a:bodyPr/>
          <a:lstStyle/>
          <a:p>
            <a:r>
              <a:rPr lang="en-US"/>
              <a:t>H: Hypothesis, E: Observed evidence.</a:t>
            </a:r>
          </a:p>
          <a:p>
            <a:r>
              <a:rPr lang="en-US"/>
              <a:t>P(H): the prior probability, probability of the hypothesis.</a:t>
            </a:r>
          </a:p>
          <a:p>
            <a:r>
              <a:rPr lang="en-US"/>
              <a:t>P(E): probability of the obsereved evidence.</a:t>
            </a:r>
          </a:p>
          <a:p>
            <a:r>
              <a:rPr lang="en-US"/>
              <a:t>P(H|E): the posterior probability, is the probability of H given E, after E is observed.</a:t>
            </a:r>
          </a:p>
          <a:p>
            <a:r>
              <a:rPr lang="en-US"/>
              <a:t>P(E|H): is the probability of observing E given H.</a:t>
            </a:r>
          </a:p>
        </p:txBody>
      </p:sp>
    </p:spTree>
    <p:extLst>
      <p:ext uri="{BB962C8B-B14F-4D97-AF65-F5344CB8AC3E}">
        <p14:creationId xmlns:p14="http://schemas.microsoft.com/office/powerpoint/2010/main" val="2728166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inference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5" y="2238201"/>
            <a:ext cx="46672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8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320" y="2128202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Part 1.1</a:t>
            </a:r>
            <a:br>
              <a:rPr lang="en-US" dirty="0"/>
            </a:br>
            <a:r>
              <a:rPr lang="en-US" dirty="0"/>
              <a:t>Graph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76708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inference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70819"/>
          </a:xfrm>
        </p:spPr>
        <p:txBody>
          <a:bodyPr/>
          <a:lstStyle/>
          <a:p>
            <a:r>
              <a:rPr lang="en-US"/>
              <a:t>Suppose there are two full bowls of cookies. </a:t>
            </a:r>
            <a:r>
              <a:rPr lang="en-US">
                <a:solidFill>
                  <a:srgbClr val="FF0000"/>
                </a:solidFill>
              </a:rPr>
              <a:t>Bowl 1</a:t>
            </a:r>
            <a:r>
              <a:rPr lang="en-US"/>
              <a:t> has </a:t>
            </a:r>
            <a:r>
              <a:rPr lang="en-US">
                <a:solidFill>
                  <a:srgbClr val="FF0000"/>
                </a:solidFill>
              </a:rPr>
              <a:t>10 chocolate chips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30 plain cookies</a:t>
            </a:r>
            <a:r>
              <a:rPr lang="en-US"/>
              <a:t>, while </a:t>
            </a:r>
            <a:r>
              <a:rPr lang="en-US">
                <a:solidFill>
                  <a:srgbClr val="FF0000"/>
                </a:solidFill>
              </a:rPr>
              <a:t>bowl 2</a:t>
            </a:r>
            <a:r>
              <a:rPr lang="en-US"/>
              <a:t> has </a:t>
            </a:r>
            <a:r>
              <a:rPr lang="en-US">
                <a:solidFill>
                  <a:srgbClr val="FF0000"/>
                </a:solidFill>
              </a:rPr>
              <a:t>20 of each</a:t>
            </a:r>
            <a:r>
              <a:rPr lang="en-US"/>
              <a:t>. Fred </a:t>
            </a:r>
            <a:r>
              <a:rPr lang="en-US">
                <a:solidFill>
                  <a:srgbClr val="FF0000"/>
                </a:solidFill>
              </a:rPr>
              <a:t>picks</a:t>
            </a:r>
            <a:r>
              <a:rPr lang="en-US"/>
              <a:t> a </a:t>
            </a:r>
            <a:r>
              <a:rPr lang="en-US">
                <a:solidFill>
                  <a:srgbClr val="FF0000"/>
                </a:solidFill>
              </a:rPr>
              <a:t>bowl at random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then picks a cookie at random</a:t>
            </a:r>
            <a:r>
              <a:rPr lang="en-US"/>
              <a:t>. We may assume there is </a:t>
            </a:r>
            <a:r>
              <a:rPr lang="en-US">
                <a:solidFill>
                  <a:srgbClr val="FF0000"/>
                </a:solidFill>
              </a:rPr>
              <a:t>no reason to</a:t>
            </a:r>
            <a:r>
              <a:rPr lang="en-US"/>
              <a:t> believe Fred </a:t>
            </a:r>
            <a:r>
              <a:rPr lang="en-US">
                <a:solidFill>
                  <a:srgbClr val="FF0000"/>
                </a:solidFill>
              </a:rPr>
              <a:t>treats one bowl differently from another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likewise for the cookies</a:t>
            </a:r>
            <a:r>
              <a:rPr lang="en-US"/>
              <a:t>. The cookie turns out to be a plain one. How </a:t>
            </a:r>
            <a:r>
              <a:rPr lang="en-US">
                <a:solidFill>
                  <a:srgbClr val="FF0000"/>
                </a:solidFill>
              </a:rPr>
              <a:t>probable</a:t>
            </a:r>
            <a:r>
              <a:rPr lang="en-US"/>
              <a:t> is it that </a:t>
            </a:r>
            <a:r>
              <a:rPr lang="en-US">
                <a:solidFill>
                  <a:srgbClr val="FF0000"/>
                </a:solidFill>
              </a:rPr>
              <a:t>Fred picked it out of bowl 1</a:t>
            </a:r>
            <a:r>
              <a:rPr lang="en-US"/>
              <a:t>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982" y="5306694"/>
            <a:ext cx="2019300" cy="4572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813067" y="4288384"/>
            <a:ext cx="3176847" cy="51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Evidence (E): Cookie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199" y="4286193"/>
            <a:ext cx="3974869" cy="51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Hypothesis 1 (H</a:t>
            </a:r>
            <a:r>
              <a:rPr lang="en-US" baseline="-25000"/>
              <a:t>1</a:t>
            </a:r>
            <a:r>
              <a:rPr lang="en-US"/>
              <a:t>): Bowl 1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198" y="4796443"/>
            <a:ext cx="3974869" cy="51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Hypothesis 2 (H</a:t>
            </a:r>
            <a:r>
              <a:rPr lang="en-US" baseline="-25000"/>
              <a:t>2</a:t>
            </a:r>
            <a:r>
              <a:rPr lang="en-US"/>
              <a:t>): Bowl 2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914" y="4286193"/>
            <a:ext cx="3267075" cy="4476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913" y="4731356"/>
            <a:ext cx="31146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22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inference (example)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62" y="2222528"/>
            <a:ext cx="64674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692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6633" y="1853882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Part 2</a:t>
            </a:r>
            <a:br>
              <a:rPr lang="en-US" dirty="0"/>
            </a:br>
            <a:r>
              <a:rPr lang="en-US" dirty="0" err="1"/>
              <a:t>Pgmpy</a:t>
            </a:r>
            <a:r>
              <a:rPr lang="en-US" dirty="0"/>
              <a:t>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70158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AEF7-AD86-44B7-9EA8-FF1A33C9E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Pgmpy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F462C-6199-458D-A37D-D0FD4BBD4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Pgmpy</a:t>
            </a:r>
            <a:r>
              <a:rPr lang="en-US" dirty="0"/>
              <a:t> is 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 python library for working with Probabilistic Graphical Models.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Documentation and list of algorithms supported is at our official site </a:t>
            </a:r>
            <a:r>
              <a:rPr lang="en-US" b="0" i="0" u="none" strike="noStrike" dirty="0">
                <a:effectLst/>
                <a:latin typeface="-apple-system"/>
                <a:hlinkClick r:id="rId2"/>
              </a:rPr>
              <a:t>http://pgmpy.org/</a:t>
            </a:r>
            <a:endParaRPr lang="en-US" b="0" i="0" u="none" strike="noStrike" dirty="0"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Examples on using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pgmpy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: </a:t>
            </a:r>
            <a:r>
              <a:rPr lang="en-US" b="0" i="0" u="none" strike="noStrike" dirty="0">
                <a:effectLst/>
                <a:latin typeface="-apple-system"/>
                <a:hlinkClick r:id="rId3"/>
              </a:rPr>
              <a:t>https://github.com/pgmpy/pgmpy/tree/dev/examples</a:t>
            </a:r>
            <a:endParaRPr lang="en-US" b="0" i="0" u="none" strike="noStrike" dirty="0"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Basic tutorial on Probabilistic Graphical models using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pgmpy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: </a:t>
            </a:r>
            <a:r>
              <a:rPr lang="en-US" b="0" i="0" u="none" strike="noStrike" dirty="0">
                <a:effectLst/>
                <a:latin typeface="-apple-system"/>
                <a:hlinkClick r:id="rId4"/>
              </a:rPr>
              <a:t>https://github.com/pgmpy/pgmpy_notebook</a:t>
            </a:r>
            <a:endParaRPr lang="en-US" b="0" i="0" u="none" strike="noStrike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816154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AEF7-AD86-44B7-9EA8-FF1A33C9E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Pgmpy</a:t>
            </a:r>
            <a:r>
              <a:rPr lang="en-US" dirty="0"/>
              <a:t> installation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F22CB0-BD28-44F6-9E0A-7A8C002E6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1445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Install by using Anaconda: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SFMono-Regular"/>
            </a:endParaRPr>
          </a:p>
          <a:p>
            <a:pPr marL="0" indent="0" algn="ctr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$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conda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install -c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ankurankan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pgmpy</a:t>
            </a:r>
            <a:endParaRPr lang="en-US" dirty="0"/>
          </a:p>
          <a:p>
            <a:r>
              <a:rPr lang="en-US" dirty="0"/>
              <a:t>Install by using “pip” command:</a:t>
            </a:r>
          </a:p>
          <a:p>
            <a:pPr marL="0" indent="0" algn="ctr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$ pip install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pgmpy</a:t>
            </a:r>
            <a:endParaRPr lang="en-US" dirty="0"/>
          </a:p>
          <a:p>
            <a:r>
              <a:rPr lang="en-US" dirty="0"/>
              <a:t>Install from source code:</a:t>
            </a:r>
          </a:p>
          <a:p>
            <a:pPr marL="0" indent="0" algn="ctr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$ git clone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hlinkClick r:id="rId2"/>
              </a:rPr>
              <a:t>https://github.com/pgmpy/pgmpy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SFMono-Regular"/>
            </a:endParaRPr>
          </a:p>
          <a:p>
            <a:pPr marL="0" indent="0" algn="ctr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$ cd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pgmpy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/</a:t>
            </a:r>
          </a:p>
          <a:p>
            <a:pPr marL="0" indent="0" algn="ctr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$ pip install -r requirements.txt</a:t>
            </a:r>
          </a:p>
          <a:p>
            <a:pPr marL="0" indent="0" algn="ctr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$ python setup.py install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4716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D9B41-D9C0-4B68-855D-3CDEB395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3F87A-E3B8-41C0-BB80-EADD8698A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data</a:t>
            </a:r>
          </a:p>
          <a:p>
            <a:r>
              <a:rPr lang="en-US" dirty="0"/>
              <a:t>Apply right model</a:t>
            </a:r>
          </a:p>
          <a:p>
            <a:r>
              <a:rPr lang="en-US" dirty="0"/>
              <a:t>Choose learning method</a:t>
            </a:r>
          </a:p>
          <a:p>
            <a:r>
              <a:rPr lang="en-US" dirty="0"/>
              <a:t>Perform inference if desired</a:t>
            </a:r>
          </a:p>
          <a:p>
            <a:r>
              <a:rPr lang="en-US" dirty="0"/>
              <a:t>Perform testing when using structure learning methods.</a:t>
            </a:r>
          </a:p>
        </p:txBody>
      </p:sp>
    </p:spTree>
    <p:extLst>
      <p:ext uri="{BB962C8B-B14F-4D97-AF65-F5344CB8AC3E}">
        <p14:creationId xmlns:p14="http://schemas.microsoft.com/office/powerpoint/2010/main" val="19160372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A07F-69B6-4EE1-9ADF-9F73AE7C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907"/>
            <a:ext cx="10515600" cy="1325563"/>
          </a:xfrm>
        </p:spPr>
        <p:txBody>
          <a:bodyPr/>
          <a:lstStyle/>
          <a:p>
            <a:r>
              <a:rPr lang="en-US" dirty="0"/>
              <a:t>Understand data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099D43-5AF8-49BD-92FC-D275E5F3B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notes:</a:t>
            </a:r>
          </a:p>
          <a:p>
            <a:r>
              <a:rPr lang="en-US" dirty="0" err="1"/>
              <a:t>Pgmpy</a:t>
            </a:r>
            <a:r>
              <a:rPr lang="en-US" dirty="0"/>
              <a:t> does not support continuous data (</a:t>
            </a:r>
            <a:r>
              <a:rPr lang="en-US" dirty="0">
                <a:hlinkClick r:id="rId2"/>
              </a:rPr>
              <a:t>https://github.com/pgmpy/pgmpy/issues/772</a:t>
            </a:r>
            <a:r>
              <a:rPr lang="en-US" dirty="0"/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68627E-0F64-4EEB-9C77-553F6824A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83356"/>
            <a:ext cx="5643023" cy="30747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C6EFFB-D9A6-4926-8914-80C05E2EE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223" y="4820737"/>
            <a:ext cx="4997056" cy="6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974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DB13B8-D912-43D2-8C61-600310C01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636" y="0"/>
            <a:ext cx="73427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351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6633" y="185388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Part 2.1</a:t>
            </a:r>
            <a:br>
              <a:rPr lang="en-US" dirty="0"/>
            </a:br>
            <a:r>
              <a:rPr lang="en-US" dirty="0"/>
              <a:t>Use </a:t>
            </a:r>
            <a:r>
              <a:rPr lang="en-US" dirty="0" err="1"/>
              <a:t>pgmpy</a:t>
            </a:r>
            <a:r>
              <a:rPr lang="en-US" dirty="0"/>
              <a:t> when </a:t>
            </a:r>
            <a:br>
              <a:rPr lang="en-US" dirty="0"/>
            </a:br>
            <a:r>
              <a:rPr lang="en-US" dirty="0"/>
              <a:t>knowing graph structure</a:t>
            </a:r>
          </a:p>
        </p:txBody>
      </p:sp>
    </p:spTree>
    <p:extLst>
      <p:ext uri="{BB962C8B-B14F-4D97-AF65-F5344CB8AC3E}">
        <p14:creationId xmlns:p14="http://schemas.microsoft.com/office/powerpoint/2010/main" val="42479310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F7379-E461-45B2-A6D3-CE54DDD4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(Bayesian network)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81149C-872C-4103-A380-1292FB80E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690688"/>
            <a:ext cx="111061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7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(G)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1364" y="4502323"/>
            <a:ext cx="2486891" cy="51025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Vertical (Node)</a:t>
            </a:r>
          </a:p>
        </p:txBody>
      </p:sp>
      <p:sp>
        <p:nvSpPr>
          <p:cNvPr id="4" name="Oval 3"/>
          <p:cNvSpPr/>
          <p:nvPr/>
        </p:nvSpPr>
        <p:spPr>
          <a:xfrm>
            <a:off x="3170612" y="3125600"/>
            <a:ext cx="648393" cy="648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114308" y="2477207"/>
            <a:ext cx="2385753" cy="1296786"/>
            <a:chOff x="7038801" y="2477206"/>
            <a:chExt cx="2385753" cy="1296786"/>
          </a:xfrm>
        </p:grpSpPr>
        <p:sp>
          <p:nvSpPr>
            <p:cNvPr id="5" name="Oval 4"/>
            <p:cNvSpPr/>
            <p:nvPr/>
          </p:nvSpPr>
          <p:spPr>
            <a:xfrm>
              <a:off x="7038801" y="3125599"/>
              <a:ext cx="648393" cy="648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8776161" y="2477206"/>
              <a:ext cx="648393" cy="648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B</a:t>
              </a:r>
            </a:p>
          </p:txBody>
        </p:sp>
        <p:cxnSp>
          <p:nvCxnSpPr>
            <p:cNvPr id="8" name="Straight Connector 7"/>
            <p:cNvCxnSpPr>
              <a:stCxn id="5" idx="6"/>
              <a:endCxn id="6" idx="2"/>
            </p:cNvCxnSpPr>
            <p:nvPr/>
          </p:nvCxnSpPr>
          <p:spPr>
            <a:xfrm flipV="1">
              <a:off x="7687194" y="2801403"/>
              <a:ext cx="1088967" cy="64839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Content Placeholder 2"/>
          <p:cNvSpPr txBox="1">
            <a:spLocks/>
          </p:cNvSpPr>
          <p:nvPr/>
        </p:nvSpPr>
        <p:spPr>
          <a:xfrm>
            <a:off x="7838209" y="4560511"/>
            <a:ext cx="937952" cy="51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Edge</a:t>
            </a:r>
          </a:p>
        </p:txBody>
      </p:sp>
    </p:spTree>
    <p:extLst>
      <p:ext uri="{BB962C8B-B14F-4D97-AF65-F5344CB8AC3E}">
        <p14:creationId xmlns:p14="http://schemas.microsoft.com/office/powerpoint/2010/main" val="26595266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4330-51B7-43C8-A3D7-F163C790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model from knowing the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270570-D20D-4D6B-9DD7-6FDA78E0D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690688"/>
            <a:ext cx="11020425" cy="7715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74DA05A-B61D-41F6-A1C5-A2497761C19E}"/>
              </a:ext>
            </a:extLst>
          </p:cNvPr>
          <p:cNvGrpSpPr/>
          <p:nvPr/>
        </p:nvGrpSpPr>
        <p:grpSpPr>
          <a:xfrm>
            <a:off x="3235157" y="3086394"/>
            <a:ext cx="5721684" cy="2080918"/>
            <a:chOff x="3328647" y="2381630"/>
            <a:chExt cx="5721684" cy="208091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CF8B621-2D89-408F-BD28-8AF01327923C}"/>
                </a:ext>
              </a:extLst>
            </p:cNvPr>
            <p:cNvSpPr/>
            <p:nvPr/>
          </p:nvSpPr>
          <p:spPr>
            <a:xfrm>
              <a:off x="7346222" y="2381630"/>
              <a:ext cx="1704109" cy="9559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size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6211777-0E9D-4B00-8719-C62E456B07FC}"/>
                </a:ext>
              </a:extLst>
            </p:cNvPr>
            <p:cNvSpPr/>
            <p:nvPr/>
          </p:nvSpPr>
          <p:spPr>
            <a:xfrm>
              <a:off x="3328647" y="2550622"/>
              <a:ext cx="1704109" cy="9559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fruit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A7D0417-7B9D-4E2F-8D38-DED01A245029}"/>
                </a:ext>
              </a:extLst>
            </p:cNvPr>
            <p:cNvSpPr/>
            <p:nvPr/>
          </p:nvSpPr>
          <p:spPr>
            <a:xfrm>
              <a:off x="5493503" y="3506585"/>
              <a:ext cx="1704109" cy="9559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tasty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8B3AE9D-E68A-4DE2-81C9-29F651953CBE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4783195" y="3366587"/>
              <a:ext cx="959869" cy="27999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E8DF780-8988-42C7-B161-2990658138BD}"/>
                </a:ext>
              </a:extLst>
            </p:cNvPr>
            <p:cNvCxnSpPr>
              <a:cxnSpLocks/>
              <a:stCxn id="7" idx="3"/>
              <a:endCxn id="9" idx="7"/>
            </p:cNvCxnSpPr>
            <p:nvPr/>
          </p:nvCxnSpPr>
          <p:spPr>
            <a:xfrm flipH="1">
              <a:off x="6948051" y="3197595"/>
              <a:ext cx="647732" cy="4489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01120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E66A-D14E-4D3B-B165-8D2F9DDC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A3E107-9FB5-4C2D-A130-1B821690F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1690688"/>
            <a:ext cx="111537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412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6633" y="185388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Part 2.2</a:t>
            </a:r>
            <a:br>
              <a:rPr lang="en-US" dirty="0"/>
            </a:br>
            <a:r>
              <a:rPr lang="en-US" dirty="0"/>
              <a:t>Use </a:t>
            </a:r>
            <a:r>
              <a:rPr lang="en-US" dirty="0" err="1"/>
              <a:t>pgmpy</a:t>
            </a:r>
            <a:r>
              <a:rPr lang="en-US" dirty="0"/>
              <a:t> when </a:t>
            </a:r>
            <a:br>
              <a:rPr lang="en-US" dirty="0"/>
            </a:br>
            <a:r>
              <a:rPr lang="en-US" dirty="0"/>
              <a:t>not knowing graph structure</a:t>
            </a:r>
          </a:p>
        </p:txBody>
      </p:sp>
    </p:spTree>
    <p:extLst>
      <p:ext uri="{BB962C8B-B14F-4D97-AF65-F5344CB8AC3E}">
        <p14:creationId xmlns:p14="http://schemas.microsoft.com/office/powerpoint/2010/main" val="31198615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F7379-E461-45B2-A6D3-CE54DDD4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C4CA2-88BD-4811-AB4E-B7ECCCB31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856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6633" y="1853882"/>
            <a:ext cx="9144000" cy="2387600"/>
          </a:xfrm>
        </p:spPr>
        <p:txBody>
          <a:bodyPr>
            <a:normAutofit/>
          </a:bodyPr>
          <a:lstStyle/>
          <a:p>
            <a:r>
              <a:rPr lang="en-US"/>
              <a:t>Part 3</a:t>
            </a:r>
            <a:br>
              <a:rPr lang="en-US"/>
            </a:br>
            <a:r>
              <a:rPr lang="en-US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1545227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Medical diagnosis (data)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89971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Source: https://www.kaggle.com/itachi9604/disease-symptom-description-dataset?select=dataset.csv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993" y="2644795"/>
            <a:ext cx="3100014" cy="361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437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</a:t>
            </a:r>
          </a:p>
        </p:txBody>
      </p:sp>
      <p:sp>
        <p:nvSpPr>
          <p:cNvPr id="7" name="Oval 6"/>
          <p:cNvSpPr/>
          <p:nvPr/>
        </p:nvSpPr>
        <p:spPr>
          <a:xfrm>
            <a:off x="7373389" y="3028604"/>
            <a:ext cx="1704109" cy="955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Symptom3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E8970E-591F-485D-8DE3-1017F22DFA2D}"/>
              </a:ext>
            </a:extLst>
          </p:cNvPr>
          <p:cNvGrpSpPr/>
          <p:nvPr/>
        </p:nvGrpSpPr>
        <p:grpSpPr>
          <a:xfrm>
            <a:off x="3078481" y="1690688"/>
            <a:ext cx="3869573" cy="3438265"/>
            <a:chOff x="3078481" y="1690688"/>
            <a:chExt cx="3869573" cy="3438265"/>
          </a:xfrm>
        </p:grpSpPr>
        <p:sp>
          <p:nvSpPr>
            <p:cNvPr id="5" name="Oval 4"/>
            <p:cNvSpPr/>
            <p:nvPr/>
          </p:nvSpPr>
          <p:spPr>
            <a:xfrm>
              <a:off x="5243945" y="1690688"/>
              <a:ext cx="1704109" cy="9559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Symptom1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78481" y="3028604"/>
              <a:ext cx="1704109" cy="9559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Symptom2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243944" y="4172990"/>
              <a:ext cx="1704109" cy="9559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Disease</a:t>
              </a:r>
            </a:p>
          </p:txBody>
        </p:sp>
        <p:cxnSp>
          <p:nvCxnSpPr>
            <p:cNvPr id="10" name="Straight Arrow Connector 9"/>
            <p:cNvCxnSpPr>
              <a:stCxn id="6" idx="5"/>
              <a:endCxn id="8" idx="1"/>
            </p:cNvCxnSpPr>
            <p:nvPr/>
          </p:nvCxnSpPr>
          <p:spPr>
            <a:xfrm>
              <a:off x="4533029" y="3844569"/>
              <a:ext cx="960476" cy="46841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4"/>
              <a:endCxn id="8" idx="0"/>
            </p:cNvCxnSpPr>
            <p:nvPr/>
          </p:nvCxnSpPr>
          <p:spPr>
            <a:xfrm flipH="1">
              <a:off x="6095999" y="2646651"/>
              <a:ext cx="1" cy="15263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/>
          <p:cNvCxnSpPr>
            <a:stCxn id="7" idx="3"/>
            <a:endCxn id="8" idx="7"/>
          </p:cNvCxnSpPr>
          <p:nvPr/>
        </p:nvCxnSpPr>
        <p:spPr>
          <a:xfrm flipH="1">
            <a:off x="6698492" y="3844569"/>
            <a:ext cx="924458" cy="4684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1025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result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390" y="1367438"/>
            <a:ext cx="6837219" cy="525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158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Likelihood Estimation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915" y="1419641"/>
            <a:ext cx="6598170" cy="511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980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Parameter Estimator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681" y="1340865"/>
            <a:ext cx="7036637" cy="543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53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051" y="126595"/>
            <a:ext cx="10515600" cy="1325563"/>
          </a:xfrm>
        </p:spPr>
        <p:txBody>
          <a:bodyPr/>
          <a:lstStyle/>
          <a:p>
            <a:r>
              <a:rPr lang="en-US"/>
              <a:t>Basic graph operations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38200" y="1690688"/>
            <a:ext cx="2685705" cy="1945171"/>
            <a:chOff x="1537161" y="1828822"/>
            <a:chExt cx="2685705" cy="1945171"/>
          </a:xfrm>
        </p:grpSpPr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1537161" y="3263742"/>
              <a:ext cx="2685705" cy="51025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/>
                <a:t>Adjacent(G, A, B)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687136" y="1828822"/>
              <a:ext cx="2385753" cy="1296786"/>
              <a:chOff x="1687136" y="1828822"/>
              <a:chExt cx="2385753" cy="129678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687136" y="1828822"/>
                <a:ext cx="2385753" cy="1296786"/>
                <a:chOff x="7038801" y="2477206"/>
                <a:chExt cx="2385753" cy="1296786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7038801" y="3125599"/>
                  <a:ext cx="648393" cy="6483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A</a:t>
                  </a:r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8776161" y="2477206"/>
                  <a:ext cx="648393" cy="6483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B</a:t>
                  </a:r>
                </a:p>
              </p:txBody>
            </p:sp>
            <p:cxnSp>
              <p:nvCxnSpPr>
                <p:cNvPr id="8" name="Straight Connector 7"/>
                <p:cNvCxnSpPr>
                  <a:stCxn id="5" idx="6"/>
                  <a:endCxn id="6" idx="2"/>
                </p:cNvCxnSpPr>
                <p:nvPr/>
              </p:nvCxnSpPr>
              <p:spPr>
                <a:xfrm flipV="1">
                  <a:off x="7687194" y="2801403"/>
                  <a:ext cx="1088967" cy="648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2717913" y="2014885"/>
                <a:ext cx="324197" cy="5102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/>
                  <a:t>?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4583181" y="1228358"/>
            <a:ext cx="3822469" cy="2407501"/>
            <a:chOff x="6377246" y="2525144"/>
            <a:chExt cx="3822469" cy="2407501"/>
          </a:xfrm>
        </p:grpSpPr>
        <p:grpSp>
          <p:nvGrpSpPr>
            <p:cNvPr id="14" name="Group 13"/>
            <p:cNvGrpSpPr/>
            <p:nvPr/>
          </p:nvGrpSpPr>
          <p:grpSpPr>
            <a:xfrm>
              <a:off x="6377246" y="2987474"/>
              <a:ext cx="3822469" cy="1945171"/>
              <a:chOff x="1537160" y="1828822"/>
              <a:chExt cx="3822469" cy="1945171"/>
            </a:xfrm>
          </p:grpSpPr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1537160" y="3263742"/>
                <a:ext cx="3822469" cy="5102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/>
                  <a:t>Neighbors(G, A)={B,C}</a:t>
                </a: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1687136" y="1828822"/>
                <a:ext cx="2385753" cy="1296786"/>
                <a:chOff x="7038801" y="2477206"/>
                <a:chExt cx="2385753" cy="1296786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7038801" y="3125599"/>
                  <a:ext cx="648393" cy="6483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A</a:t>
                  </a:r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8776161" y="2477206"/>
                  <a:ext cx="648393" cy="6483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B</a:t>
                  </a:r>
                </a:p>
              </p:txBody>
            </p:sp>
            <p:cxnSp>
              <p:nvCxnSpPr>
                <p:cNvPr id="21" name="Straight Connector 20"/>
                <p:cNvCxnSpPr>
                  <a:stCxn id="19" idx="6"/>
                  <a:endCxn id="20" idx="2"/>
                </p:cNvCxnSpPr>
                <p:nvPr/>
              </p:nvCxnSpPr>
              <p:spPr>
                <a:xfrm flipV="1">
                  <a:off x="7687194" y="2801403"/>
                  <a:ext cx="1088967" cy="648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" name="Oval 21"/>
            <p:cNvSpPr/>
            <p:nvPr/>
          </p:nvSpPr>
          <p:spPr>
            <a:xfrm>
              <a:off x="7175615" y="2525144"/>
              <a:ext cx="648393" cy="648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</a:t>
              </a:r>
            </a:p>
          </p:txBody>
        </p:sp>
        <p:cxnSp>
          <p:nvCxnSpPr>
            <p:cNvPr id="26" name="Straight Connector 25"/>
            <p:cNvCxnSpPr>
              <a:stCxn id="22" idx="3"/>
              <a:endCxn id="19" idx="6"/>
            </p:cNvCxnSpPr>
            <p:nvPr/>
          </p:nvCxnSpPr>
          <p:spPr>
            <a:xfrm flipH="1">
              <a:off x="7175615" y="3078582"/>
              <a:ext cx="94955" cy="8814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8478139" y="649047"/>
            <a:ext cx="2771999" cy="2986827"/>
            <a:chOff x="7436030" y="649032"/>
            <a:chExt cx="2771999" cy="2986827"/>
          </a:xfrm>
        </p:grpSpPr>
        <p:grpSp>
          <p:nvGrpSpPr>
            <p:cNvPr id="28" name="Group 27"/>
            <p:cNvGrpSpPr/>
            <p:nvPr/>
          </p:nvGrpSpPr>
          <p:grpSpPr>
            <a:xfrm>
              <a:off x="7436030" y="1228358"/>
              <a:ext cx="2771999" cy="2407501"/>
              <a:chOff x="6377246" y="2525144"/>
              <a:chExt cx="2771999" cy="2407501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377246" y="2987474"/>
                <a:ext cx="2771999" cy="1945171"/>
                <a:chOff x="1537160" y="1828822"/>
                <a:chExt cx="2771999" cy="1945171"/>
              </a:xfrm>
            </p:grpSpPr>
            <p:sp>
              <p:nvSpPr>
                <p:cNvPr id="32" name="Content Placeholder 2"/>
                <p:cNvSpPr txBox="1">
                  <a:spLocks/>
                </p:cNvSpPr>
                <p:nvPr/>
              </p:nvSpPr>
              <p:spPr>
                <a:xfrm>
                  <a:off x="1537160" y="3263742"/>
                  <a:ext cx="2771999" cy="51025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/>
                    <a:t>Add_vertex(G, D)</a:t>
                  </a:r>
                </a:p>
              </p:txBody>
            </p:sp>
            <p:grpSp>
              <p:nvGrpSpPr>
                <p:cNvPr id="33" name="Group 32"/>
                <p:cNvGrpSpPr/>
                <p:nvPr/>
              </p:nvGrpSpPr>
              <p:grpSpPr>
                <a:xfrm>
                  <a:off x="1687136" y="1828822"/>
                  <a:ext cx="2385753" cy="1296786"/>
                  <a:chOff x="7038801" y="2477206"/>
                  <a:chExt cx="2385753" cy="1296786"/>
                </a:xfrm>
              </p:grpSpPr>
              <p:sp>
                <p:nvSpPr>
                  <p:cNvPr id="34" name="Oval 33"/>
                  <p:cNvSpPr/>
                  <p:nvPr/>
                </p:nvSpPr>
                <p:spPr>
                  <a:xfrm>
                    <a:off x="7038801" y="3125599"/>
                    <a:ext cx="648393" cy="64839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35" name="Oval 34"/>
                  <p:cNvSpPr/>
                  <p:nvPr/>
                </p:nvSpPr>
                <p:spPr>
                  <a:xfrm>
                    <a:off x="8776161" y="2477206"/>
                    <a:ext cx="648393" cy="64839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cxnSp>
                <p:nvCxnSpPr>
                  <p:cNvPr id="36" name="Straight Connector 35"/>
                  <p:cNvCxnSpPr>
                    <a:stCxn id="34" idx="6"/>
                    <a:endCxn id="35" idx="2"/>
                  </p:cNvCxnSpPr>
                  <p:nvPr/>
                </p:nvCxnSpPr>
                <p:spPr>
                  <a:xfrm flipV="1">
                    <a:off x="7687194" y="2801403"/>
                    <a:ext cx="1088967" cy="648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0" name="Oval 29"/>
              <p:cNvSpPr/>
              <p:nvPr/>
            </p:nvSpPr>
            <p:spPr>
              <a:xfrm>
                <a:off x="7175615" y="2525144"/>
                <a:ext cx="648393" cy="6483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C</a:t>
                </a:r>
              </a:p>
            </p:txBody>
          </p:sp>
          <p:cxnSp>
            <p:nvCxnSpPr>
              <p:cNvPr id="31" name="Straight Connector 30"/>
              <p:cNvCxnSpPr>
                <a:stCxn id="30" idx="3"/>
                <a:endCxn id="34" idx="6"/>
              </p:cNvCxnSpPr>
              <p:nvPr/>
            </p:nvCxnSpPr>
            <p:spPr>
              <a:xfrm flipH="1">
                <a:off x="7175615" y="3078582"/>
                <a:ext cx="94955" cy="88148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/>
            <p:cNvSpPr/>
            <p:nvPr/>
          </p:nvSpPr>
          <p:spPr>
            <a:xfrm>
              <a:off x="9323365" y="649032"/>
              <a:ext cx="648393" cy="648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D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56309" y="3821922"/>
            <a:ext cx="3316927" cy="2407501"/>
            <a:chOff x="6377246" y="2525144"/>
            <a:chExt cx="3316927" cy="2407501"/>
          </a:xfrm>
        </p:grpSpPr>
        <p:grpSp>
          <p:nvGrpSpPr>
            <p:cNvPr id="51" name="Group 50"/>
            <p:cNvGrpSpPr/>
            <p:nvPr/>
          </p:nvGrpSpPr>
          <p:grpSpPr>
            <a:xfrm>
              <a:off x="6377246" y="2987474"/>
              <a:ext cx="3316927" cy="1945171"/>
              <a:chOff x="1537160" y="1828822"/>
              <a:chExt cx="3316927" cy="1945171"/>
            </a:xfrm>
          </p:grpSpPr>
          <p:sp>
            <p:nvSpPr>
              <p:cNvPr id="54" name="Content Placeholder 2"/>
              <p:cNvSpPr txBox="1">
                <a:spLocks/>
              </p:cNvSpPr>
              <p:nvPr/>
            </p:nvSpPr>
            <p:spPr>
              <a:xfrm>
                <a:off x="1537160" y="3263742"/>
                <a:ext cx="3316927" cy="5102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/>
                  <a:t>Remove_vertex(G, D)</a:t>
                </a:r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1687136" y="1828822"/>
                <a:ext cx="2385753" cy="1296786"/>
                <a:chOff x="7038801" y="2477206"/>
                <a:chExt cx="2385753" cy="1296786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7038801" y="3125599"/>
                  <a:ext cx="648393" cy="6483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A</a:t>
                  </a:r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8776161" y="2477206"/>
                  <a:ext cx="648393" cy="6483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B</a:t>
                  </a:r>
                </a:p>
              </p:txBody>
            </p:sp>
            <p:cxnSp>
              <p:nvCxnSpPr>
                <p:cNvPr id="58" name="Straight Connector 57"/>
                <p:cNvCxnSpPr>
                  <a:stCxn id="56" idx="6"/>
                  <a:endCxn id="57" idx="2"/>
                </p:cNvCxnSpPr>
                <p:nvPr/>
              </p:nvCxnSpPr>
              <p:spPr>
                <a:xfrm flipV="1">
                  <a:off x="7687194" y="2801403"/>
                  <a:ext cx="1088967" cy="648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Oval 51"/>
            <p:cNvSpPr/>
            <p:nvPr/>
          </p:nvSpPr>
          <p:spPr>
            <a:xfrm>
              <a:off x="7175615" y="2525144"/>
              <a:ext cx="648393" cy="648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</a:t>
              </a:r>
            </a:p>
          </p:txBody>
        </p:sp>
        <p:cxnSp>
          <p:nvCxnSpPr>
            <p:cNvPr id="53" name="Straight Connector 52"/>
            <p:cNvCxnSpPr>
              <a:stCxn id="52" idx="3"/>
              <a:endCxn id="56" idx="6"/>
            </p:cNvCxnSpPr>
            <p:nvPr/>
          </p:nvCxnSpPr>
          <p:spPr>
            <a:xfrm flipH="1">
              <a:off x="7175615" y="3078582"/>
              <a:ext cx="94955" cy="8814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8379333" y="3635859"/>
            <a:ext cx="2644217" cy="2614709"/>
            <a:chOff x="7436030" y="649032"/>
            <a:chExt cx="3134056" cy="2986827"/>
          </a:xfrm>
        </p:grpSpPr>
        <p:grpSp>
          <p:nvGrpSpPr>
            <p:cNvPr id="71" name="Group 70"/>
            <p:cNvGrpSpPr/>
            <p:nvPr/>
          </p:nvGrpSpPr>
          <p:grpSpPr>
            <a:xfrm>
              <a:off x="7436030" y="1228358"/>
              <a:ext cx="3134056" cy="2407501"/>
              <a:chOff x="6377246" y="2525144"/>
              <a:chExt cx="3134056" cy="2407501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6377246" y="2987474"/>
                <a:ext cx="3134056" cy="1945171"/>
                <a:chOff x="1537160" y="1828822"/>
                <a:chExt cx="3134056" cy="1945171"/>
              </a:xfrm>
            </p:grpSpPr>
            <p:sp>
              <p:nvSpPr>
                <p:cNvPr id="76" name="Content Placeholder 2"/>
                <p:cNvSpPr txBox="1">
                  <a:spLocks/>
                </p:cNvSpPr>
                <p:nvPr/>
              </p:nvSpPr>
              <p:spPr>
                <a:xfrm>
                  <a:off x="1537160" y="3263742"/>
                  <a:ext cx="3134056" cy="51025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925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/>
                    <a:t>Add_edge(G, C, D)</a:t>
                  </a:r>
                </a:p>
              </p:txBody>
            </p:sp>
            <p:grpSp>
              <p:nvGrpSpPr>
                <p:cNvPr id="77" name="Group 76"/>
                <p:cNvGrpSpPr/>
                <p:nvPr/>
              </p:nvGrpSpPr>
              <p:grpSpPr>
                <a:xfrm>
                  <a:off x="1687136" y="1828822"/>
                  <a:ext cx="2385753" cy="1296786"/>
                  <a:chOff x="7038801" y="2477206"/>
                  <a:chExt cx="2385753" cy="1296786"/>
                </a:xfrm>
              </p:grpSpPr>
              <p:sp>
                <p:nvSpPr>
                  <p:cNvPr id="78" name="Oval 77"/>
                  <p:cNvSpPr/>
                  <p:nvPr/>
                </p:nvSpPr>
                <p:spPr>
                  <a:xfrm>
                    <a:off x="7038801" y="3125599"/>
                    <a:ext cx="648393" cy="64839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79" name="Oval 78"/>
                  <p:cNvSpPr/>
                  <p:nvPr/>
                </p:nvSpPr>
                <p:spPr>
                  <a:xfrm>
                    <a:off x="8776161" y="2477206"/>
                    <a:ext cx="648393" cy="64839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cxnSp>
                <p:nvCxnSpPr>
                  <p:cNvPr id="80" name="Straight Connector 79"/>
                  <p:cNvCxnSpPr>
                    <a:stCxn id="78" idx="6"/>
                    <a:endCxn id="79" idx="2"/>
                  </p:cNvCxnSpPr>
                  <p:nvPr/>
                </p:nvCxnSpPr>
                <p:spPr>
                  <a:xfrm flipV="1">
                    <a:off x="7687194" y="2801403"/>
                    <a:ext cx="1088967" cy="648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4" name="Oval 73"/>
              <p:cNvSpPr/>
              <p:nvPr/>
            </p:nvSpPr>
            <p:spPr>
              <a:xfrm>
                <a:off x="7175615" y="2525144"/>
                <a:ext cx="648393" cy="6483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C</a:t>
                </a:r>
              </a:p>
            </p:txBody>
          </p:sp>
          <p:cxnSp>
            <p:nvCxnSpPr>
              <p:cNvPr id="75" name="Straight Connector 74"/>
              <p:cNvCxnSpPr>
                <a:stCxn id="74" idx="3"/>
                <a:endCxn id="78" idx="6"/>
              </p:cNvCxnSpPr>
              <p:nvPr/>
            </p:nvCxnSpPr>
            <p:spPr>
              <a:xfrm flipH="1">
                <a:off x="7175615" y="3078582"/>
                <a:ext cx="94955" cy="88148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2" name="Oval 71"/>
            <p:cNvSpPr/>
            <p:nvPr/>
          </p:nvSpPr>
          <p:spPr>
            <a:xfrm>
              <a:off x="9323365" y="649032"/>
              <a:ext cx="648393" cy="648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D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903738" y="3625290"/>
            <a:ext cx="2644217" cy="2614709"/>
            <a:chOff x="4903738" y="3625290"/>
            <a:chExt cx="2644217" cy="2614709"/>
          </a:xfrm>
        </p:grpSpPr>
        <p:grpSp>
          <p:nvGrpSpPr>
            <p:cNvPr id="59" name="Group 58"/>
            <p:cNvGrpSpPr/>
            <p:nvPr/>
          </p:nvGrpSpPr>
          <p:grpSpPr>
            <a:xfrm>
              <a:off x="4903738" y="3625290"/>
              <a:ext cx="2644217" cy="2614709"/>
              <a:chOff x="7436030" y="649032"/>
              <a:chExt cx="3134056" cy="2986827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7436030" y="1228358"/>
                <a:ext cx="3134056" cy="2407501"/>
                <a:chOff x="6377246" y="2525144"/>
                <a:chExt cx="3134056" cy="2407501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6377246" y="2987474"/>
                  <a:ext cx="3134056" cy="1945171"/>
                  <a:chOff x="1537160" y="1828822"/>
                  <a:chExt cx="3134056" cy="1945171"/>
                </a:xfrm>
              </p:grpSpPr>
              <p:sp>
                <p:nvSpPr>
                  <p:cNvPr id="65" name="Content Placeholder 2"/>
                  <p:cNvSpPr txBox="1">
                    <a:spLocks/>
                  </p:cNvSpPr>
                  <p:nvPr/>
                </p:nvSpPr>
                <p:spPr>
                  <a:xfrm>
                    <a:off x="1537160" y="3263742"/>
                    <a:ext cx="3134056" cy="510251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rmAutofit fontScale="92500" lnSpcReduction="10000"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buFont typeface="Arial" panose="020B0604020202020204" pitchFamily="34" charset="0"/>
                      <a:buNone/>
                    </a:pPr>
                    <a:r>
                      <a:rPr lang="en-US"/>
                      <a:t>Add_edge(G, C, D)</a:t>
                    </a:r>
                  </a:p>
                </p:txBody>
              </p:sp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1687136" y="1828822"/>
                    <a:ext cx="2385753" cy="1296786"/>
                    <a:chOff x="7038801" y="2477206"/>
                    <a:chExt cx="2385753" cy="1296786"/>
                  </a:xfrm>
                </p:grpSpPr>
                <p:sp>
                  <p:nvSpPr>
                    <p:cNvPr id="67" name="Oval 66"/>
                    <p:cNvSpPr/>
                    <p:nvPr/>
                  </p:nvSpPr>
                  <p:spPr>
                    <a:xfrm>
                      <a:off x="7038801" y="3125599"/>
                      <a:ext cx="648393" cy="64839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p:txBody>
                </p:sp>
                <p:sp>
                  <p:nvSpPr>
                    <p:cNvPr id="68" name="Oval 67"/>
                    <p:cNvSpPr/>
                    <p:nvPr/>
                  </p:nvSpPr>
                  <p:spPr>
                    <a:xfrm>
                      <a:off x="8776161" y="2477206"/>
                      <a:ext cx="648393" cy="64839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B</a:t>
                      </a:r>
                    </a:p>
                  </p:txBody>
                </p:sp>
                <p:cxnSp>
                  <p:nvCxnSpPr>
                    <p:cNvPr id="69" name="Straight Connector 68"/>
                    <p:cNvCxnSpPr>
                      <a:stCxn id="67" idx="6"/>
                      <a:endCxn id="68" idx="2"/>
                    </p:cNvCxnSpPr>
                    <p:nvPr/>
                  </p:nvCxnSpPr>
                  <p:spPr>
                    <a:xfrm flipV="1">
                      <a:off x="7687194" y="2801403"/>
                      <a:ext cx="1088967" cy="648393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63" name="Oval 62"/>
                <p:cNvSpPr/>
                <p:nvPr/>
              </p:nvSpPr>
              <p:spPr>
                <a:xfrm>
                  <a:off x="7175615" y="2525144"/>
                  <a:ext cx="648393" cy="6483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C</a:t>
                  </a:r>
                </a:p>
              </p:txBody>
            </p:sp>
            <p:cxnSp>
              <p:nvCxnSpPr>
                <p:cNvPr id="64" name="Straight Connector 63"/>
                <p:cNvCxnSpPr>
                  <a:stCxn id="63" idx="3"/>
                  <a:endCxn id="67" idx="6"/>
                </p:cNvCxnSpPr>
                <p:nvPr/>
              </p:nvCxnSpPr>
              <p:spPr>
                <a:xfrm flipH="1">
                  <a:off x="7175615" y="3078582"/>
                  <a:ext cx="94955" cy="88148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Oval 60"/>
              <p:cNvSpPr/>
              <p:nvPr/>
            </p:nvSpPr>
            <p:spPr>
              <a:xfrm>
                <a:off x="9323365" y="649032"/>
                <a:ext cx="648393" cy="6483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D</a:t>
                </a:r>
              </a:p>
            </p:txBody>
          </p:sp>
        </p:grpSp>
        <p:cxnSp>
          <p:nvCxnSpPr>
            <p:cNvPr id="82" name="Straight Connector 81"/>
            <p:cNvCxnSpPr>
              <a:stCxn id="63" idx="7"/>
              <a:endCxn id="61" idx="2"/>
            </p:cNvCxnSpPr>
            <p:nvPr/>
          </p:nvCxnSpPr>
          <p:spPr>
            <a:xfrm flipV="1">
              <a:off x="6044263" y="3909096"/>
              <a:ext cx="451828" cy="30646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88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051" y="126595"/>
            <a:ext cx="10515600" cy="1325563"/>
          </a:xfrm>
        </p:spPr>
        <p:txBody>
          <a:bodyPr/>
          <a:lstStyle/>
          <a:p>
            <a:r>
              <a:rPr lang="en-US"/>
              <a:t>Graph types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701487" y="2358882"/>
            <a:ext cx="2743349" cy="2407501"/>
            <a:chOff x="6377246" y="2525144"/>
            <a:chExt cx="2743349" cy="2407501"/>
          </a:xfrm>
        </p:grpSpPr>
        <p:grpSp>
          <p:nvGrpSpPr>
            <p:cNvPr id="51" name="Group 50"/>
            <p:cNvGrpSpPr/>
            <p:nvPr/>
          </p:nvGrpSpPr>
          <p:grpSpPr>
            <a:xfrm>
              <a:off x="6377246" y="2987474"/>
              <a:ext cx="2743349" cy="1945171"/>
              <a:chOff x="1537160" y="1828822"/>
              <a:chExt cx="2743349" cy="1945171"/>
            </a:xfrm>
          </p:grpSpPr>
          <p:sp>
            <p:nvSpPr>
              <p:cNvPr id="54" name="Content Placeholder 2"/>
              <p:cNvSpPr txBox="1">
                <a:spLocks/>
              </p:cNvSpPr>
              <p:nvPr/>
            </p:nvSpPr>
            <p:spPr>
              <a:xfrm>
                <a:off x="1537160" y="3263742"/>
                <a:ext cx="2743349" cy="5102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/>
                  <a:t>Undirected graph</a:t>
                </a:r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1687136" y="1828822"/>
                <a:ext cx="2385753" cy="1296786"/>
                <a:chOff x="7038801" y="2477206"/>
                <a:chExt cx="2385753" cy="1296786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7038801" y="3125599"/>
                  <a:ext cx="648393" cy="6483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A</a:t>
                  </a:r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8776161" y="2477206"/>
                  <a:ext cx="648393" cy="6483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B</a:t>
                  </a:r>
                </a:p>
              </p:txBody>
            </p:sp>
            <p:cxnSp>
              <p:nvCxnSpPr>
                <p:cNvPr id="58" name="Straight Connector 57"/>
                <p:cNvCxnSpPr>
                  <a:stCxn id="56" idx="6"/>
                  <a:endCxn id="57" idx="2"/>
                </p:cNvCxnSpPr>
                <p:nvPr/>
              </p:nvCxnSpPr>
              <p:spPr>
                <a:xfrm flipV="1">
                  <a:off x="7687194" y="2801403"/>
                  <a:ext cx="1088967" cy="648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Oval 51"/>
            <p:cNvSpPr/>
            <p:nvPr/>
          </p:nvSpPr>
          <p:spPr>
            <a:xfrm>
              <a:off x="7175615" y="2525144"/>
              <a:ext cx="648393" cy="648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</a:t>
              </a:r>
            </a:p>
          </p:txBody>
        </p:sp>
        <p:cxnSp>
          <p:nvCxnSpPr>
            <p:cNvPr id="53" name="Straight Connector 52"/>
            <p:cNvCxnSpPr>
              <a:stCxn id="52" idx="3"/>
              <a:endCxn id="56" idx="6"/>
            </p:cNvCxnSpPr>
            <p:nvPr/>
          </p:nvCxnSpPr>
          <p:spPr>
            <a:xfrm flipH="1">
              <a:off x="7175615" y="3078582"/>
              <a:ext cx="94955" cy="8814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588824" y="2358882"/>
            <a:ext cx="2385753" cy="2407500"/>
            <a:chOff x="6588824" y="2358882"/>
            <a:chExt cx="2385753" cy="2407500"/>
          </a:xfrm>
        </p:grpSpPr>
        <p:grpSp>
          <p:nvGrpSpPr>
            <p:cNvPr id="81" name="Group 80"/>
            <p:cNvGrpSpPr/>
            <p:nvPr/>
          </p:nvGrpSpPr>
          <p:grpSpPr>
            <a:xfrm>
              <a:off x="6588824" y="2358882"/>
              <a:ext cx="2385753" cy="2407500"/>
              <a:chOff x="6527222" y="2525144"/>
              <a:chExt cx="2385753" cy="2407500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6527222" y="2987474"/>
                <a:ext cx="2385753" cy="1945170"/>
                <a:chOff x="1687136" y="1828822"/>
                <a:chExt cx="2385753" cy="1945170"/>
              </a:xfrm>
            </p:grpSpPr>
            <p:sp>
              <p:nvSpPr>
                <p:cNvPr id="86" name="Content Placeholder 2"/>
                <p:cNvSpPr txBox="1">
                  <a:spLocks/>
                </p:cNvSpPr>
                <p:nvPr/>
              </p:nvSpPr>
              <p:spPr>
                <a:xfrm>
                  <a:off x="1697847" y="3263741"/>
                  <a:ext cx="2364330" cy="51025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/>
                    <a:t>Directed graph</a:t>
                  </a:r>
                </a:p>
              </p:txBody>
            </p:sp>
            <p:grpSp>
              <p:nvGrpSpPr>
                <p:cNvPr id="87" name="Group 86"/>
                <p:cNvGrpSpPr/>
                <p:nvPr/>
              </p:nvGrpSpPr>
              <p:grpSpPr>
                <a:xfrm>
                  <a:off x="1687136" y="1828822"/>
                  <a:ext cx="2385753" cy="1296786"/>
                  <a:chOff x="7038801" y="2477206"/>
                  <a:chExt cx="2385753" cy="1296786"/>
                </a:xfrm>
              </p:grpSpPr>
              <p:sp>
                <p:nvSpPr>
                  <p:cNvPr id="88" name="Oval 87"/>
                  <p:cNvSpPr/>
                  <p:nvPr/>
                </p:nvSpPr>
                <p:spPr>
                  <a:xfrm>
                    <a:off x="7038801" y="3125599"/>
                    <a:ext cx="648393" cy="64839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89" name="Oval 88"/>
                  <p:cNvSpPr/>
                  <p:nvPr/>
                </p:nvSpPr>
                <p:spPr>
                  <a:xfrm>
                    <a:off x="8776161" y="2477206"/>
                    <a:ext cx="648393" cy="64839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</p:grpSp>
          </p:grpSp>
          <p:sp>
            <p:nvSpPr>
              <p:cNvPr id="84" name="Oval 83"/>
              <p:cNvSpPr/>
              <p:nvPr/>
            </p:nvSpPr>
            <p:spPr>
              <a:xfrm>
                <a:off x="7175615" y="2525144"/>
                <a:ext cx="648393" cy="6483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C</a:t>
                </a:r>
              </a:p>
            </p:txBody>
          </p:sp>
        </p:grpSp>
        <p:cxnSp>
          <p:nvCxnSpPr>
            <p:cNvPr id="4" name="Straight Arrow Connector 3"/>
            <p:cNvCxnSpPr>
              <a:stCxn id="88" idx="6"/>
              <a:endCxn id="84" idx="4"/>
            </p:cNvCxnSpPr>
            <p:nvPr/>
          </p:nvCxnSpPr>
          <p:spPr>
            <a:xfrm flipV="1">
              <a:off x="7237217" y="3007275"/>
              <a:ext cx="324197" cy="78652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88" idx="6"/>
              <a:endCxn id="89" idx="3"/>
            </p:cNvCxnSpPr>
            <p:nvPr/>
          </p:nvCxnSpPr>
          <p:spPr>
            <a:xfrm flipV="1">
              <a:off x="7237217" y="3374650"/>
              <a:ext cx="1183922" cy="4191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0372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320" y="212820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Part 1.2</a:t>
            </a:r>
            <a:br>
              <a:rPr lang="en-US" dirty="0"/>
            </a:br>
            <a:r>
              <a:rPr lang="en-US" dirty="0"/>
              <a:t>Probabilistic Graphical Model Introduction</a:t>
            </a:r>
          </a:p>
        </p:txBody>
      </p:sp>
    </p:spTree>
    <p:extLst>
      <p:ext uri="{BB962C8B-B14F-4D97-AF65-F5344CB8AC3E}">
        <p14:creationId xmlns:p14="http://schemas.microsoft.com/office/powerpoint/2010/main" val="147228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Probabilistic Graphical Model</a:t>
            </a:r>
          </a:p>
        </p:txBody>
      </p:sp>
      <p:pic>
        <p:nvPicPr>
          <p:cNvPr id="1028" name="Picture 4" descr="Representation - Bayesian Networks - Jihong Ju'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206" y="1690688"/>
            <a:ext cx="6103588" cy="482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823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64205" y="3208713"/>
                <a:ext cx="86635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205" y="3208713"/>
                <a:ext cx="866359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15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2693</TotalTime>
  <Words>1014</Words>
  <Application>Microsoft Office PowerPoint</Application>
  <PresentationFormat>Widescreen</PresentationFormat>
  <Paragraphs>175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-apple-system</vt:lpstr>
      <vt:lpstr>Arial</vt:lpstr>
      <vt:lpstr>Calibri</vt:lpstr>
      <vt:lpstr>Calibri Light</vt:lpstr>
      <vt:lpstr>Cambria Math</vt:lpstr>
      <vt:lpstr>SFMono-Regular</vt:lpstr>
      <vt:lpstr>Office Theme</vt:lpstr>
      <vt:lpstr>Probabilistic Graphical Model</vt:lpstr>
      <vt:lpstr>Content</vt:lpstr>
      <vt:lpstr>Part 1.1 Graph Introduction</vt:lpstr>
      <vt:lpstr>Graph (G)</vt:lpstr>
      <vt:lpstr>Basic graph operations</vt:lpstr>
      <vt:lpstr>Graph types</vt:lpstr>
      <vt:lpstr>Part 1.2 Probabilistic Graphical Model Introduction</vt:lpstr>
      <vt:lpstr>Probabilistic Graphical Model</vt:lpstr>
      <vt:lpstr>Bayesian probability</vt:lpstr>
      <vt:lpstr>Bayesian network</vt:lpstr>
      <vt:lpstr>Part 1.3 Probabilistic Graphical Model (Learning methods)</vt:lpstr>
      <vt:lpstr>Maximum likelihood</vt:lpstr>
      <vt:lpstr>Maximum likelihood</vt:lpstr>
      <vt:lpstr>Maximum likelihood</vt:lpstr>
      <vt:lpstr>Maximum likelihood (Loss)</vt:lpstr>
      <vt:lpstr>Maximum likelihood learning in Bayesian network</vt:lpstr>
      <vt:lpstr>Maximum likelihood learning in Bayesian network</vt:lpstr>
      <vt:lpstr>Maximum likelihood (ML) problems</vt:lpstr>
      <vt:lpstr>Part 1.3 Probabilistic Graphical Model (Inferences)</vt:lpstr>
      <vt:lpstr>Marginal inference</vt:lpstr>
      <vt:lpstr>Marginal inference</vt:lpstr>
      <vt:lpstr>Variable elimination</vt:lpstr>
      <vt:lpstr>Variable elimination</vt:lpstr>
      <vt:lpstr>Variable elimination</vt:lpstr>
      <vt:lpstr>Maximum a posteriori estimation (MAP)</vt:lpstr>
      <vt:lpstr>Maximum a posteriori estimation (MAP)</vt:lpstr>
      <vt:lpstr>MAP</vt:lpstr>
      <vt:lpstr>Bayesian inference</vt:lpstr>
      <vt:lpstr>Bayesian inference</vt:lpstr>
      <vt:lpstr>Bayesian inference (example)</vt:lpstr>
      <vt:lpstr>Bayesian inference (example)</vt:lpstr>
      <vt:lpstr>Part 2 Pgmpy Introduction</vt:lpstr>
      <vt:lpstr>Pgmpy introduction</vt:lpstr>
      <vt:lpstr>Pgmpy installation</vt:lpstr>
      <vt:lpstr>Using process</vt:lpstr>
      <vt:lpstr>Understand data</vt:lpstr>
      <vt:lpstr>PowerPoint Presentation</vt:lpstr>
      <vt:lpstr>Part 2.1 Use pgmpy when  knowing graph structure</vt:lpstr>
      <vt:lpstr>Data (Bayesian network)</vt:lpstr>
      <vt:lpstr>Create a model from knowing the structure</vt:lpstr>
      <vt:lpstr>Counting</vt:lpstr>
      <vt:lpstr>Part 2.2 Use pgmpy when  not knowing graph structure</vt:lpstr>
      <vt:lpstr>PowerPoint Presentation</vt:lpstr>
      <vt:lpstr>Part 3 Application</vt:lpstr>
      <vt:lpstr>Medical diagnosis (data)</vt:lpstr>
      <vt:lpstr>Graph</vt:lpstr>
      <vt:lpstr>Counting result example</vt:lpstr>
      <vt:lpstr>Maximum Likelihood Estimation example</vt:lpstr>
      <vt:lpstr>Bayesian Parameter Estimator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Graphical Model</dc:title>
  <dc:creator>User</dc:creator>
  <cp:lastModifiedBy>Lam Nguyen Duy Han</cp:lastModifiedBy>
  <cp:revision>96</cp:revision>
  <dcterms:created xsi:type="dcterms:W3CDTF">2020-11-28T12:48:30Z</dcterms:created>
  <dcterms:modified xsi:type="dcterms:W3CDTF">2020-12-03T10:17:48Z</dcterms:modified>
</cp:coreProperties>
</file>