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57" r:id="rId5"/>
    <p:sldId id="258" r:id="rId6"/>
    <p:sldId id="259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72" r:id="rId27"/>
    <p:sldId id="273" r:id="rId28"/>
    <p:sldId id="275" r:id="rId29"/>
    <p:sldId id="279" r:id="rId30"/>
    <p:sldId id="276" r:id="rId31"/>
    <p:sldId id="277" r:id="rId32"/>
    <p:sldId id="27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6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84E2-8F3A-4836-87CF-485CC456B39E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2402-00F2-4DC3-84F6-5BB315FC8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9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84E2-8F3A-4836-87CF-485CC456B39E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2402-00F2-4DC3-84F6-5BB315FC8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33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84E2-8F3A-4836-87CF-485CC456B39E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2402-00F2-4DC3-84F6-5BB315FC8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33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84E2-8F3A-4836-87CF-485CC456B39E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2402-00F2-4DC3-84F6-5BB315FC8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6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84E2-8F3A-4836-87CF-485CC456B39E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2402-00F2-4DC3-84F6-5BB315FC8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350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84E2-8F3A-4836-87CF-485CC456B39E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2402-00F2-4DC3-84F6-5BB315FC8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71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84E2-8F3A-4836-87CF-485CC456B39E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2402-00F2-4DC3-84F6-5BB315FC8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32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84E2-8F3A-4836-87CF-485CC456B39E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2402-00F2-4DC3-84F6-5BB315FC8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23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84E2-8F3A-4836-87CF-485CC456B39E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2402-00F2-4DC3-84F6-5BB315FC8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33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84E2-8F3A-4836-87CF-485CC456B39E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2402-00F2-4DC3-84F6-5BB315FC8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47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84E2-8F3A-4836-87CF-485CC456B39E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2402-00F2-4DC3-84F6-5BB315FC8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52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A84E2-8F3A-4836-87CF-485CC456B39E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92402-00F2-4DC3-84F6-5BB315FC8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2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Probabilistic Graphical Model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algn="r"/>
            <a:r>
              <a:rPr lang="en-US" dirty="0" err="1" smtClean="0"/>
              <a:t>Đào</a:t>
            </a:r>
            <a:r>
              <a:rPr lang="en-US" dirty="0" smtClean="0"/>
              <a:t> </a:t>
            </a:r>
            <a:r>
              <a:rPr lang="en-US" dirty="0" err="1" smtClean="0"/>
              <a:t>Việt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smtClean="0"/>
              <a:t> – ID: 51603070</a:t>
            </a:r>
          </a:p>
          <a:p>
            <a:pPr algn="r"/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Hàn</a:t>
            </a:r>
            <a:r>
              <a:rPr lang="en-US" dirty="0" smtClean="0"/>
              <a:t> </a:t>
            </a:r>
            <a:r>
              <a:rPr lang="en-US" dirty="0" err="1" smtClean="0"/>
              <a:t>Lâm</a:t>
            </a:r>
            <a:r>
              <a:rPr lang="en-US" dirty="0" smtClean="0"/>
              <a:t> – ID: 196005004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586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Inference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Variable </a:t>
            </a:r>
            <a:r>
              <a:rPr lang="en-US" smtClean="0"/>
              <a:t>elimination</a:t>
            </a:r>
          </a:p>
          <a:p>
            <a:r>
              <a:rPr lang="en-US" smtClean="0"/>
              <a:t>Bayesian inference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37058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Marginal inference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5" y="1690688"/>
            <a:ext cx="5619750" cy="9620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075" y="2924969"/>
            <a:ext cx="4895850" cy="10191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1162" y="4216400"/>
            <a:ext cx="8829675" cy="18954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2716875" y="6043353"/>
                <a:ext cx="6758248" cy="5070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875" y="6043353"/>
                <a:ext cx="6758248" cy="5070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8537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Marginal inference</a:t>
            </a: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162" y="1690688"/>
            <a:ext cx="8829675" cy="18954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449" y="3586163"/>
            <a:ext cx="3467100" cy="4857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1161" y="4071938"/>
            <a:ext cx="8829675" cy="10572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2716874" y="5129213"/>
                <a:ext cx="6758248" cy="5070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874" y="5129213"/>
                <a:ext cx="6758248" cy="5070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4199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Variable elimination</a:t>
            </a:r>
            <a:endParaRPr lang="en-US"/>
          </a:p>
        </p:txBody>
      </p:sp>
      <p:pic>
        <p:nvPicPr>
          <p:cNvPr id="4" name="Picture 3" descr="Representation - Bayesian Networks - Jihong Ju's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892" y="1993520"/>
            <a:ext cx="5180215" cy="409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375481" y="1318884"/>
                <a:ext cx="144103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481" y="1318884"/>
                <a:ext cx="144103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3961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Variable elimination</a:t>
            </a:r>
            <a:endParaRPr lang="en-US"/>
          </a:p>
        </p:txBody>
      </p:sp>
      <p:pic>
        <p:nvPicPr>
          <p:cNvPr id="4" name="Picture 3" descr="Representation - Bayesian Networks - Jihong Ju's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10145"/>
            <a:ext cx="5180215" cy="409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83285" y="1318961"/>
            <a:ext cx="1314796" cy="531456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Clear d: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0952" y="2010145"/>
            <a:ext cx="3286125" cy="38100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183285" y="2550873"/>
            <a:ext cx="1314796" cy="531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mtClean="0"/>
              <a:t>Clear i: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8539" y="3242057"/>
            <a:ext cx="3790950" cy="409575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183285" y="3807817"/>
            <a:ext cx="1314796" cy="531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mtClean="0"/>
              <a:t>Clear s: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6251" y="4502544"/>
            <a:ext cx="2295525" cy="428625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6183285" y="5063034"/>
            <a:ext cx="1314796" cy="531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mtClean="0"/>
              <a:t>Clear g: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854781" y="5594490"/>
                <a:ext cx="2118464" cy="7037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781" y="5594490"/>
                <a:ext cx="2118464" cy="7037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5765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Variable elimination</a:t>
            </a:r>
            <a:endParaRPr lang="en-US"/>
          </a:p>
        </p:txBody>
      </p:sp>
      <p:pic>
        <p:nvPicPr>
          <p:cNvPr id="4" name="Picture 3" descr="Representation - Bayesian Networks - Jihong Ju's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10145"/>
            <a:ext cx="5180215" cy="409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405596" y="2897238"/>
                <a:ext cx="544347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596" y="2897238"/>
                <a:ext cx="5443478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0109" y="3328125"/>
            <a:ext cx="5974452" cy="72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76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Bayesian inference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637" y="1690688"/>
            <a:ext cx="2752725" cy="714375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2676697"/>
            <a:ext cx="10515600" cy="3483639"/>
          </a:xfrm>
        </p:spPr>
        <p:txBody>
          <a:bodyPr/>
          <a:lstStyle/>
          <a:p>
            <a:r>
              <a:rPr lang="en-US" smtClean="0"/>
              <a:t>H: Hypothesis, E: Observed evidence.</a:t>
            </a:r>
          </a:p>
          <a:p>
            <a:r>
              <a:rPr lang="en-US"/>
              <a:t>P(H): the </a:t>
            </a:r>
            <a:r>
              <a:rPr lang="en-US"/>
              <a:t>prior </a:t>
            </a:r>
            <a:r>
              <a:rPr lang="en-US"/>
              <a:t>probability, probability of </a:t>
            </a:r>
            <a:r>
              <a:rPr lang="en-US"/>
              <a:t>the </a:t>
            </a:r>
            <a:r>
              <a:rPr lang="en-US" smtClean="0"/>
              <a:t>hypothesis.</a:t>
            </a:r>
          </a:p>
          <a:p>
            <a:r>
              <a:rPr lang="en-US"/>
              <a:t>P(E): probability of </a:t>
            </a:r>
            <a:r>
              <a:rPr lang="en-US"/>
              <a:t>the </a:t>
            </a:r>
            <a:r>
              <a:rPr lang="en-US" smtClean="0"/>
              <a:t>obsereved evidence.</a:t>
            </a:r>
          </a:p>
          <a:p>
            <a:r>
              <a:rPr lang="en-US"/>
              <a:t>P(H|E): the posterior probability, is the probability </a:t>
            </a:r>
            <a:r>
              <a:rPr lang="en-US"/>
              <a:t>of </a:t>
            </a:r>
            <a:r>
              <a:rPr lang="en-US" smtClean="0"/>
              <a:t>H </a:t>
            </a:r>
            <a:r>
              <a:rPr lang="en-US"/>
              <a:t>given </a:t>
            </a:r>
            <a:r>
              <a:rPr lang="en-US" smtClean="0"/>
              <a:t>E</a:t>
            </a:r>
            <a:r>
              <a:rPr lang="en-US"/>
              <a:t>, </a:t>
            </a:r>
            <a:r>
              <a:rPr lang="en-US" smtClean="0"/>
              <a:t>after E </a:t>
            </a:r>
            <a:r>
              <a:rPr lang="en-US"/>
              <a:t>is </a:t>
            </a:r>
            <a:r>
              <a:rPr lang="en-US"/>
              <a:t>observed</a:t>
            </a:r>
            <a:r>
              <a:rPr lang="en-US" smtClean="0"/>
              <a:t>.</a:t>
            </a:r>
          </a:p>
          <a:p>
            <a:r>
              <a:rPr lang="en-US"/>
              <a:t>P(E|H): is the probability of </a:t>
            </a:r>
            <a:r>
              <a:rPr lang="en-US"/>
              <a:t>observing </a:t>
            </a:r>
            <a:r>
              <a:rPr lang="en-US" smtClean="0"/>
              <a:t>E </a:t>
            </a:r>
            <a:r>
              <a:rPr lang="en-US"/>
              <a:t>given </a:t>
            </a:r>
            <a:r>
              <a:rPr lang="en-US" smtClean="0"/>
              <a:t>H.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28166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Bayesian inference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5" y="2238201"/>
            <a:ext cx="46672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980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Bayesian inference (example)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70819"/>
          </a:xfrm>
        </p:spPr>
        <p:txBody>
          <a:bodyPr/>
          <a:lstStyle/>
          <a:p>
            <a:r>
              <a:rPr lang="en-US"/>
              <a:t>Suppose there are two full bowls of cookies. </a:t>
            </a:r>
            <a:r>
              <a:rPr lang="en-US">
                <a:solidFill>
                  <a:srgbClr val="FF0000"/>
                </a:solidFill>
              </a:rPr>
              <a:t>Bowl 1</a:t>
            </a:r>
            <a:r>
              <a:rPr lang="en-US"/>
              <a:t> has </a:t>
            </a:r>
            <a:r>
              <a:rPr lang="en-US">
                <a:solidFill>
                  <a:srgbClr val="FF0000"/>
                </a:solidFill>
              </a:rPr>
              <a:t>10 chocolate chips</a:t>
            </a:r>
            <a:r>
              <a:rPr lang="en-US"/>
              <a:t> and </a:t>
            </a:r>
            <a:r>
              <a:rPr lang="en-US">
                <a:solidFill>
                  <a:srgbClr val="FF0000"/>
                </a:solidFill>
              </a:rPr>
              <a:t>30 plain cookies</a:t>
            </a:r>
            <a:r>
              <a:rPr lang="en-US"/>
              <a:t>, while </a:t>
            </a:r>
            <a:r>
              <a:rPr lang="en-US">
                <a:solidFill>
                  <a:srgbClr val="FF0000"/>
                </a:solidFill>
              </a:rPr>
              <a:t>bowl 2</a:t>
            </a:r>
            <a:r>
              <a:rPr lang="en-US"/>
              <a:t> has </a:t>
            </a:r>
            <a:r>
              <a:rPr lang="en-US">
                <a:solidFill>
                  <a:srgbClr val="FF0000"/>
                </a:solidFill>
              </a:rPr>
              <a:t>20 of each</a:t>
            </a:r>
            <a:r>
              <a:rPr lang="en-US"/>
              <a:t>. </a:t>
            </a:r>
            <a:r>
              <a:rPr lang="en-US" smtClean="0"/>
              <a:t>Fred </a:t>
            </a:r>
            <a:r>
              <a:rPr lang="en-US">
                <a:solidFill>
                  <a:srgbClr val="FF0000"/>
                </a:solidFill>
              </a:rPr>
              <a:t>picks</a:t>
            </a:r>
            <a:r>
              <a:rPr lang="en-US"/>
              <a:t> a </a:t>
            </a:r>
            <a:r>
              <a:rPr lang="en-US">
                <a:solidFill>
                  <a:srgbClr val="FF0000"/>
                </a:solidFill>
              </a:rPr>
              <a:t>bowl at random</a:t>
            </a:r>
            <a:r>
              <a:rPr lang="en-US"/>
              <a:t> and </a:t>
            </a:r>
            <a:r>
              <a:rPr lang="en-US">
                <a:solidFill>
                  <a:srgbClr val="FF0000"/>
                </a:solidFill>
              </a:rPr>
              <a:t>then picks a cookie at random</a:t>
            </a:r>
            <a:r>
              <a:rPr lang="en-US"/>
              <a:t>. We may assume there is </a:t>
            </a:r>
            <a:r>
              <a:rPr lang="en-US">
                <a:solidFill>
                  <a:srgbClr val="FF0000"/>
                </a:solidFill>
              </a:rPr>
              <a:t>no reason to</a:t>
            </a:r>
            <a:r>
              <a:rPr lang="en-US"/>
              <a:t> believe Fred </a:t>
            </a:r>
            <a:r>
              <a:rPr lang="en-US">
                <a:solidFill>
                  <a:srgbClr val="FF0000"/>
                </a:solidFill>
              </a:rPr>
              <a:t>treats one bowl differently from another</a:t>
            </a:r>
            <a:r>
              <a:rPr lang="en-US"/>
              <a:t>, </a:t>
            </a:r>
            <a:r>
              <a:rPr lang="en-US">
                <a:solidFill>
                  <a:srgbClr val="FF0000"/>
                </a:solidFill>
              </a:rPr>
              <a:t>likewise for the cookies</a:t>
            </a:r>
            <a:r>
              <a:rPr lang="en-US"/>
              <a:t>. The cookie turns out to be a plain one. How </a:t>
            </a:r>
            <a:r>
              <a:rPr lang="en-US">
                <a:solidFill>
                  <a:srgbClr val="FF0000"/>
                </a:solidFill>
              </a:rPr>
              <a:t>probable</a:t>
            </a:r>
            <a:r>
              <a:rPr lang="en-US"/>
              <a:t> is it that </a:t>
            </a:r>
            <a:r>
              <a:rPr lang="en-US">
                <a:solidFill>
                  <a:srgbClr val="FF0000"/>
                </a:solidFill>
              </a:rPr>
              <a:t>Fred picked it out of </a:t>
            </a:r>
            <a:r>
              <a:rPr lang="en-US">
                <a:solidFill>
                  <a:srgbClr val="FF0000"/>
                </a:solidFill>
              </a:rPr>
              <a:t>bowl </a:t>
            </a:r>
            <a:r>
              <a:rPr lang="en-US" smtClean="0">
                <a:solidFill>
                  <a:srgbClr val="FF0000"/>
                </a:solidFill>
              </a:rPr>
              <a:t>1</a:t>
            </a:r>
            <a:r>
              <a:rPr lang="en-US"/>
              <a:t>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982" y="5306694"/>
            <a:ext cx="2019300" cy="4572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813067" y="4288384"/>
            <a:ext cx="3176847" cy="510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mtClean="0"/>
              <a:t>Evidence (E): Cookie </a:t>
            </a:r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199" y="4286193"/>
            <a:ext cx="3974869" cy="510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mtClean="0"/>
              <a:t>Hypothesis 1 (H</a:t>
            </a:r>
            <a:r>
              <a:rPr lang="en-US" baseline="-25000" smtClean="0"/>
              <a:t>1</a:t>
            </a:r>
            <a:r>
              <a:rPr lang="en-US" smtClean="0"/>
              <a:t>): Bowl 1 </a:t>
            </a:r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198" y="4796443"/>
            <a:ext cx="3974869" cy="510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mtClean="0"/>
              <a:t>Hypothesis 2 (H</a:t>
            </a:r>
            <a:r>
              <a:rPr lang="en-US" baseline="-25000"/>
              <a:t>2</a:t>
            </a:r>
            <a:r>
              <a:rPr lang="en-US" smtClean="0"/>
              <a:t>): Bowl 2 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9914" y="4286193"/>
            <a:ext cx="3267075" cy="4476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9913" y="4731356"/>
            <a:ext cx="311467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922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Bayesian inference (example)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262" y="2222528"/>
            <a:ext cx="646747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569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Probabilistic Graphical Model introduction</a:t>
            </a:r>
          </a:p>
          <a:p>
            <a:r>
              <a:rPr lang="en-US" smtClean="0"/>
              <a:t>PGMPY introduction</a:t>
            </a:r>
          </a:p>
          <a:p>
            <a:r>
              <a:rPr lang="en-US" smtClean="0"/>
              <a:t>Application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27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Maximum likelihood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686558" y="1690688"/>
                <a:ext cx="6818883" cy="13492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6558" y="1690688"/>
                <a:ext cx="6818883" cy="13492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8211" y="3039904"/>
            <a:ext cx="3695700" cy="9906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2686558" y="3280078"/>
            <a:ext cx="1481053" cy="510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mtClean="0"/>
              <a:t>Entropy:</a:t>
            </a:r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86557" y="4270677"/>
            <a:ext cx="2741654" cy="510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mtClean="0"/>
              <a:t>Expected value: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2225" y="4030503"/>
            <a:ext cx="2505075" cy="10953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686558" y="5125878"/>
                <a:ext cx="6818883" cy="6770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6558" y="5125878"/>
                <a:ext cx="6818883" cy="6770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7571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Maximum likelihood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91153"/>
          </a:xfrm>
        </p:spPr>
        <p:txBody>
          <a:bodyPr/>
          <a:lstStyle/>
          <a:p>
            <a:r>
              <a:rPr lang="en-US" smtClean="0"/>
              <a:t>Entropy </a:t>
            </a:r>
            <a:r>
              <a:rPr lang="en-US"/>
              <a:t>does not depend on</a:t>
            </a:r>
            <a:r>
              <a:rPr lang="en-US"/>
              <a:t> </a:t>
            </a:r>
            <a:r>
              <a:rPr lang="en-US" smtClean="0"/>
              <a:t>p.</a:t>
            </a:r>
          </a:p>
          <a:p>
            <a:pPr fontAlgn="base"/>
            <a:r>
              <a:rPr lang="en-US"/>
              <a:t>M</a:t>
            </a:r>
            <a:r>
              <a:rPr lang="en-US" smtClean="0"/>
              <a:t>inimizing </a:t>
            </a:r>
            <a:r>
              <a:rPr lang="en-US"/>
              <a:t>KL divergence is equivalent to maximizing the </a:t>
            </a:r>
            <a:r>
              <a:rPr lang="en-US"/>
              <a:t>expected </a:t>
            </a:r>
            <a:r>
              <a:rPr lang="en-US" smtClean="0"/>
              <a:t>log-likelihood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864121" y="3451715"/>
                <a:ext cx="6463758" cy="5613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𝐾𝐿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||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~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sub>
                          </m:sSub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sz="280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4121" y="3451715"/>
                <a:ext cx="6463758" cy="5613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148024"/>
            <a:ext cx="10515600" cy="62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Expected value based on </a:t>
            </a:r>
            <a:r>
              <a:rPr lang="en-US"/>
              <a:t>Monte-Carlo </a:t>
            </a:r>
            <a:r>
              <a:rPr lang="en-US" smtClean="0"/>
              <a:t>estimate: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3245314" y="4668008"/>
                <a:ext cx="5701369" cy="11378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80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5314" y="4668008"/>
                <a:ext cx="5701369" cy="11378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838199" y="5805884"/>
                <a:ext cx="10515600" cy="6234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/>
                  <a:t>D: is dataset drawn independent and </a:t>
                </a:r>
                <a:r>
                  <a:rPr lang="en-US"/>
                  <a:t>identically </a:t>
                </a:r>
                <a:r>
                  <a:rPr lang="en-US" smtClean="0"/>
                  <a:t>distributed (i.i.d)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/>
              </a:p>
            </p:txBody>
          </p:sp>
        </mc:Choice>
        <mc:Fallback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5805884"/>
                <a:ext cx="10515600" cy="623481"/>
              </a:xfrm>
              <a:prstGeom prst="rect">
                <a:avLst/>
              </a:prstGeom>
              <a:blipFill>
                <a:blip r:embed="rId4"/>
                <a:stretch>
                  <a:fillRect l="-870" t="-14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3918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Maximum likelihood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186098" y="2796280"/>
                <a:ext cx="9819804" cy="11378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𝐾𝐿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||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</m:e>
                      </m:func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~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sub>
                          </m:sSub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lang="en-US" sz="280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098" y="2796280"/>
                <a:ext cx="9819804" cy="11378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9229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Maximum likelihood (Loss)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2593850" y="2023197"/>
                <a:ext cx="6705041" cy="11378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280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850" y="2023197"/>
                <a:ext cx="6705041" cy="11378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2593850" y="3474600"/>
                <a:ext cx="6227619" cy="135137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/>
                  <a:t>: </a:t>
                </a:r>
                <a:r>
                  <a:rPr lang="en-US"/>
                  <a:t>measures the loss that a model distribution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/>
                  <a:t> makes on a particular instance</a:t>
                </a:r>
                <a:r>
                  <a:rPr lang="en-US"/>
                  <a:t> </a:t>
                </a:r>
                <a:r>
                  <a:rPr lang="en-US" smtClean="0"/>
                  <a:t>x.</a:t>
                </a:r>
                <a:endParaRPr lang="en-US"/>
              </a:p>
            </p:txBody>
          </p:sp>
        </mc:Choice>
        <mc:Fallback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850" y="3474600"/>
                <a:ext cx="6227619" cy="1351374"/>
              </a:xfrm>
              <a:prstGeom prst="rect">
                <a:avLst/>
              </a:prstGeom>
              <a:blipFill>
                <a:blip r:embed="rId3"/>
                <a:stretch>
                  <a:fillRect t="-5405" b="-8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54579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Maximum likelihood learning in Bayesian network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3678254" y="1690688"/>
                <a:ext cx="4835491" cy="1268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𝑃𝑎𝑟𝑒𝑛𝑡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280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254" y="1690688"/>
                <a:ext cx="4835491" cy="12685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2388924" y="3864150"/>
                <a:ext cx="7414146" cy="13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𝑖𝑘𝑒𝑙𝑖h𝑜𝑜𝑑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∏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𝑃𝑎𝑟𝑒𝑛𝑡</m:t>
                                  </m:r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280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8924" y="3864150"/>
                <a:ext cx="7414146" cy="13173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4717928" y="3150085"/>
                <a:ext cx="275613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928" y="3150085"/>
                <a:ext cx="275613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93060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Maximum likelihood learning in Bayesian network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838200" y="1852471"/>
                <a:ext cx="10130704" cy="18933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𝐿𝑖𝑘𝑒𝑙𝑖h𝑜𝑜𝑑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𝑃𝑎𝑟𝑒𝑛𝑡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𝑐𝑜𝑢𝑛𝑡</m:t>
                                  </m:r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𝑃𝑎𝑟𝑒𝑛𝑡</m:t>
                                      </m:r>
                                      <m:d>
                                        <m:d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  <m:func>
                                    <m:func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800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𝑃𝑎𝑟𝑒𝑛𝑡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sz="280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52471"/>
                <a:ext cx="10130704" cy="18933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3907593"/>
            <a:ext cx="10515600" cy="1213047"/>
          </a:xfrm>
        </p:spPr>
        <p:txBody>
          <a:bodyPr/>
          <a:lstStyle/>
          <a:p>
            <a:r>
              <a:rPr lang="en-US" smtClean="0"/>
              <a:t>Maximization of the (log) likelihood function decomposes into separate maximizations for the local conditional distributions.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2342705" y="4821382"/>
                <a:ext cx="7121693" cy="14439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𝑃𝑎𝑟𝑒𝑛𝑡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𝑃𝑎𝑟𝑒𝑛𝑡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𝑃𝑎𝑟𝑒𝑛𝑡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US" sz="280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705" y="4821382"/>
                <a:ext cx="7121693" cy="14439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81623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6633" y="1853882"/>
            <a:ext cx="9144000" cy="2387600"/>
          </a:xfrm>
        </p:spPr>
        <p:txBody>
          <a:bodyPr>
            <a:normAutofit/>
          </a:bodyPr>
          <a:lstStyle/>
          <a:p>
            <a:r>
              <a:rPr lang="en-US" smtClean="0"/>
              <a:t>Part 2</a:t>
            </a:r>
            <a:br>
              <a:rPr lang="en-US" smtClean="0"/>
            </a:br>
            <a:r>
              <a:rPr lang="en-US" smtClean="0"/>
              <a:t>Pgmpy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580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6633" y="1853882"/>
            <a:ext cx="9144000" cy="2387600"/>
          </a:xfrm>
        </p:spPr>
        <p:txBody>
          <a:bodyPr>
            <a:normAutofit/>
          </a:bodyPr>
          <a:lstStyle/>
          <a:p>
            <a:r>
              <a:rPr lang="en-US" smtClean="0"/>
              <a:t>Part 3</a:t>
            </a:r>
            <a:br>
              <a:rPr lang="en-US" smtClean="0"/>
            </a:br>
            <a:r>
              <a:rPr lang="en-US" smtClean="0"/>
              <a:t>Application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5227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Medical diagnosis (data)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00" y="1690688"/>
            <a:ext cx="899714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mtClean="0"/>
              <a:t>Nguồn: https://www.kaggle.com/itachi9604/disease-symptom-description-dataset?select=dataset.csv</a:t>
            </a:r>
            <a:endParaRPr lang="en-US" sz="28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993" y="2644795"/>
            <a:ext cx="3100014" cy="361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5437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Graph</a:t>
            </a: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243945" y="1690688"/>
            <a:ext cx="1704109" cy="955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Symptom1</a:t>
            </a: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078481" y="3028604"/>
            <a:ext cx="1704109" cy="955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Symptom2</a:t>
            </a: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373389" y="3028604"/>
            <a:ext cx="1704109" cy="955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Symptom3</a:t>
            </a: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243944" y="4172990"/>
            <a:ext cx="1704109" cy="955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Disease</a:t>
            </a:r>
            <a:endParaRPr lang="en-US"/>
          </a:p>
        </p:txBody>
      </p:sp>
      <p:cxnSp>
        <p:nvCxnSpPr>
          <p:cNvPr id="10" name="Straight Arrow Connector 9"/>
          <p:cNvCxnSpPr>
            <a:stCxn id="6" idx="5"/>
            <a:endCxn id="8" idx="1"/>
          </p:cNvCxnSpPr>
          <p:nvPr/>
        </p:nvCxnSpPr>
        <p:spPr>
          <a:xfrm>
            <a:off x="4533029" y="3844569"/>
            <a:ext cx="960476" cy="4684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4"/>
            <a:endCxn id="8" idx="0"/>
          </p:cNvCxnSpPr>
          <p:nvPr/>
        </p:nvCxnSpPr>
        <p:spPr>
          <a:xfrm flipH="1">
            <a:off x="6095999" y="2646651"/>
            <a:ext cx="1" cy="15263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8" idx="7"/>
          </p:cNvCxnSpPr>
          <p:nvPr/>
        </p:nvCxnSpPr>
        <p:spPr>
          <a:xfrm flipH="1">
            <a:off x="6698492" y="3844569"/>
            <a:ext cx="924458" cy="4684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102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8320" y="212820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mtClean="0"/>
              <a:t>Part 1</a:t>
            </a:r>
            <a:br>
              <a:rPr lang="en-US" smtClean="0"/>
            </a:br>
            <a:r>
              <a:rPr lang="en-US" smtClean="0"/>
              <a:t>Probabilistic Graphical Model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082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Counting result example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390" y="1367438"/>
            <a:ext cx="6837219" cy="525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5158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Maximum Likelihood Estimation example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915" y="1419641"/>
            <a:ext cx="6598170" cy="511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1980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Bayesian Parameter Estimator example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681" y="1340865"/>
            <a:ext cx="7036637" cy="543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553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Graph (G)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1364" y="4502323"/>
            <a:ext cx="2486891" cy="510251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Vertical (Node)</a:t>
            </a:r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170612" y="3125600"/>
            <a:ext cx="648393" cy="6483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</a:t>
            </a:r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7114308" y="2477207"/>
            <a:ext cx="2385753" cy="1296786"/>
            <a:chOff x="7038801" y="2477206"/>
            <a:chExt cx="2385753" cy="1296786"/>
          </a:xfrm>
        </p:grpSpPr>
        <p:sp>
          <p:nvSpPr>
            <p:cNvPr id="5" name="Oval 4"/>
            <p:cNvSpPr/>
            <p:nvPr/>
          </p:nvSpPr>
          <p:spPr>
            <a:xfrm>
              <a:off x="7038801" y="3125599"/>
              <a:ext cx="648393" cy="6483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A</a:t>
              </a:r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8776161" y="2477206"/>
              <a:ext cx="648393" cy="6483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B</a:t>
              </a:r>
              <a:endParaRPr lang="en-US"/>
            </a:p>
          </p:txBody>
        </p:sp>
        <p:cxnSp>
          <p:nvCxnSpPr>
            <p:cNvPr id="8" name="Straight Connector 7"/>
            <p:cNvCxnSpPr>
              <a:stCxn id="5" idx="6"/>
              <a:endCxn id="6" idx="2"/>
            </p:cNvCxnSpPr>
            <p:nvPr/>
          </p:nvCxnSpPr>
          <p:spPr>
            <a:xfrm flipV="1">
              <a:off x="7687194" y="2801403"/>
              <a:ext cx="1088967" cy="6483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Content Placeholder 2"/>
          <p:cNvSpPr txBox="1">
            <a:spLocks/>
          </p:cNvSpPr>
          <p:nvPr/>
        </p:nvSpPr>
        <p:spPr>
          <a:xfrm>
            <a:off x="7838209" y="4560511"/>
            <a:ext cx="937952" cy="510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mtClean="0"/>
              <a:t>Edge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526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051" y="126595"/>
            <a:ext cx="10515600" cy="1325563"/>
          </a:xfrm>
        </p:spPr>
        <p:txBody>
          <a:bodyPr/>
          <a:lstStyle/>
          <a:p>
            <a:r>
              <a:rPr lang="en-US" smtClean="0"/>
              <a:t>Basic graph operations</a:t>
            </a:r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838200" y="1690688"/>
            <a:ext cx="2685705" cy="1945171"/>
            <a:chOff x="1537161" y="1828822"/>
            <a:chExt cx="2685705" cy="1945171"/>
          </a:xfrm>
        </p:grpSpPr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1537161" y="3263742"/>
              <a:ext cx="2685705" cy="51025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mtClean="0"/>
                <a:t>Adjacent(G, A, B)</a:t>
              </a:r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1687136" y="1828822"/>
              <a:ext cx="2385753" cy="1296786"/>
              <a:chOff x="1687136" y="1828822"/>
              <a:chExt cx="2385753" cy="1296786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1687136" y="1828822"/>
                <a:ext cx="2385753" cy="1296786"/>
                <a:chOff x="7038801" y="2477206"/>
                <a:chExt cx="2385753" cy="1296786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7038801" y="3125599"/>
                  <a:ext cx="648393" cy="64839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A</a:t>
                  </a:r>
                  <a:endParaRPr lang="en-US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8776161" y="2477206"/>
                  <a:ext cx="648393" cy="64839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B</a:t>
                  </a:r>
                  <a:endParaRPr lang="en-US"/>
                </a:p>
              </p:txBody>
            </p:sp>
            <p:cxnSp>
              <p:nvCxnSpPr>
                <p:cNvPr id="8" name="Straight Connector 7"/>
                <p:cNvCxnSpPr>
                  <a:stCxn id="5" idx="6"/>
                  <a:endCxn id="6" idx="2"/>
                </p:cNvCxnSpPr>
                <p:nvPr/>
              </p:nvCxnSpPr>
              <p:spPr>
                <a:xfrm flipV="1">
                  <a:off x="7687194" y="2801403"/>
                  <a:ext cx="1088967" cy="64839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Content Placeholder 2"/>
              <p:cNvSpPr txBox="1">
                <a:spLocks/>
              </p:cNvSpPr>
              <p:nvPr/>
            </p:nvSpPr>
            <p:spPr>
              <a:xfrm>
                <a:off x="2717913" y="2014885"/>
                <a:ext cx="324197" cy="51025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mtClean="0"/>
                  <a:t>?</a:t>
                </a:r>
                <a:endParaRPr lang="en-US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4583181" y="1228358"/>
            <a:ext cx="3822469" cy="2407501"/>
            <a:chOff x="6377246" y="2525144"/>
            <a:chExt cx="3822469" cy="2407501"/>
          </a:xfrm>
        </p:grpSpPr>
        <p:grpSp>
          <p:nvGrpSpPr>
            <p:cNvPr id="14" name="Group 13"/>
            <p:cNvGrpSpPr/>
            <p:nvPr/>
          </p:nvGrpSpPr>
          <p:grpSpPr>
            <a:xfrm>
              <a:off x="6377246" y="2987474"/>
              <a:ext cx="3822469" cy="1945171"/>
              <a:chOff x="1537160" y="1828822"/>
              <a:chExt cx="3822469" cy="1945171"/>
            </a:xfrm>
          </p:grpSpPr>
          <p:sp>
            <p:nvSpPr>
              <p:cNvPr id="15" name="Content Placeholder 2"/>
              <p:cNvSpPr txBox="1">
                <a:spLocks/>
              </p:cNvSpPr>
              <p:nvPr/>
            </p:nvSpPr>
            <p:spPr>
              <a:xfrm>
                <a:off x="1537160" y="3263742"/>
                <a:ext cx="3822469" cy="51025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mtClean="0"/>
                  <a:t>Neighbors(G, A)={B,C}</a:t>
                </a:r>
                <a:endParaRPr lang="en-US"/>
              </a:p>
            </p:txBody>
          </p:sp>
          <p:grpSp>
            <p:nvGrpSpPr>
              <p:cNvPr id="17" name="Group 16"/>
              <p:cNvGrpSpPr/>
              <p:nvPr/>
            </p:nvGrpSpPr>
            <p:grpSpPr>
              <a:xfrm>
                <a:off x="1687136" y="1828822"/>
                <a:ext cx="2385753" cy="1296786"/>
                <a:chOff x="7038801" y="2477206"/>
                <a:chExt cx="2385753" cy="1296786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7038801" y="3125599"/>
                  <a:ext cx="648393" cy="64839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A</a:t>
                  </a:r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8776161" y="2477206"/>
                  <a:ext cx="648393" cy="64839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B</a:t>
                  </a:r>
                  <a:endParaRPr lang="en-US"/>
                </a:p>
              </p:txBody>
            </p:sp>
            <p:cxnSp>
              <p:nvCxnSpPr>
                <p:cNvPr id="21" name="Straight Connector 20"/>
                <p:cNvCxnSpPr>
                  <a:stCxn id="19" idx="6"/>
                  <a:endCxn id="20" idx="2"/>
                </p:cNvCxnSpPr>
                <p:nvPr/>
              </p:nvCxnSpPr>
              <p:spPr>
                <a:xfrm flipV="1">
                  <a:off x="7687194" y="2801403"/>
                  <a:ext cx="1088967" cy="648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2" name="Oval 21"/>
            <p:cNvSpPr/>
            <p:nvPr/>
          </p:nvSpPr>
          <p:spPr>
            <a:xfrm>
              <a:off x="7175615" y="2525144"/>
              <a:ext cx="648393" cy="6483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C</a:t>
              </a:r>
              <a:endParaRPr lang="en-US"/>
            </a:p>
          </p:txBody>
        </p:sp>
        <p:cxnSp>
          <p:nvCxnSpPr>
            <p:cNvPr id="26" name="Straight Connector 25"/>
            <p:cNvCxnSpPr>
              <a:stCxn id="22" idx="3"/>
              <a:endCxn id="19" idx="6"/>
            </p:cNvCxnSpPr>
            <p:nvPr/>
          </p:nvCxnSpPr>
          <p:spPr>
            <a:xfrm flipH="1">
              <a:off x="7175615" y="3078582"/>
              <a:ext cx="94955" cy="88148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8478139" y="649047"/>
            <a:ext cx="2771999" cy="2986827"/>
            <a:chOff x="7436030" y="649032"/>
            <a:chExt cx="2771999" cy="2986827"/>
          </a:xfrm>
        </p:grpSpPr>
        <p:grpSp>
          <p:nvGrpSpPr>
            <p:cNvPr id="28" name="Group 27"/>
            <p:cNvGrpSpPr/>
            <p:nvPr/>
          </p:nvGrpSpPr>
          <p:grpSpPr>
            <a:xfrm>
              <a:off x="7436030" y="1228358"/>
              <a:ext cx="2771999" cy="2407501"/>
              <a:chOff x="6377246" y="2525144"/>
              <a:chExt cx="2771999" cy="2407501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6377246" y="2987474"/>
                <a:ext cx="2771999" cy="1945171"/>
                <a:chOff x="1537160" y="1828822"/>
                <a:chExt cx="2771999" cy="1945171"/>
              </a:xfrm>
            </p:grpSpPr>
            <p:sp>
              <p:nvSpPr>
                <p:cNvPr id="32" name="Content Placeholder 2"/>
                <p:cNvSpPr txBox="1">
                  <a:spLocks/>
                </p:cNvSpPr>
                <p:nvPr/>
              </p:nvSpPr>
              <p:spPr>
                <a:xfrm>
                  <a:off x="1537160" y="3263742"/>
                  <a:ext cx="2771999" cy="510251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:r>
                    <a:rPr lang="en-US" smtClean="0"/>
                    <a:t>Add_vertex(G, D)</a:t>
                  </a:r>
                  <a:endParaRPr lang="en-US"/>
                </a:p>
              </p:txBody>
            </p:sp>
            <p:grpSp>
              <p:nvGrpSpPr>
                <p:cNvPr id="33" name="Group 32"/>
                <p:cNvGrpSpPr/>
                <p:nvPr/>
              </p:nvGrpSpPr>
              <p:grpSpPr>
                <a:xfrm>
                  <a:off x="1687136" y="1828822"/>
                  <a:ext cx="2385753" cy="1296786"/>
                  <a:chOff x="7038801" y="2477206"/>
                  <a:chExt cx="2385753" cy="1296786"/>
                </a:xfrm>
              </p:grpSpPr>
              <p:sp>
                <p:nvSpPr>
                  <p:cNvPr id="34" name="Oval 33"/>
                  <p:cNvSpPr/>
                  <p:nvPr/>
                </p:nvSpPr>
                <p:spPr>
                  <a:xfrm>
                    <a:off x="7038801" y="3125599"/>
                    <a:ext cx="648393" cy="64839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/>
                      <a:t>A</a:t>
                    </a:r>
                    <a:endParaRPr lang="en-US"/>
                  </a:p>
                </p:txBody>
              </p:sp>
              <p:sp>
                <p:nvSpPr>
                  <p:cNvPr id="35" name="Oval 34"/>
                  <p:cNvSpPr/>
                  <p:nvPr/>
                </p:nvSpPr>
                <p:spPr>
                  <a:xfrm>
                    <a:off x="8776161" y="2477206"/>
                    <a:ext cx="648393" cy="64839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/>
                      <a:t>B</a:t>
                    </a:r>
                    <a:endParaRPr lang="en-US"/>
                  </a:p>
                </p:txBody>
              </p:sp>
              <p:cxnSp>
                <p:nvCxnSpPr>
                  <p:cNvPr id="36" name="Straight Connector 35"/>
                  <p:cNvCxnSpPr>
                    <a:stCxn id="34" idx="6"/>
                    <a:endCxn id="35" idx="2"/>
                  </p:cNvCxnSpPr>
                  <p:nvPr/>
                </p:nvCxnSpPr>
                <p:spPr>
                  <a:xfrm flipV="1">
                    <a:off x="7687194" y="2801403"/>
                    <a:ext cx="1088967" cy="648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0" name="Oval 29"/>
              <p:cNvSpPr/>
              <p:nvPr/>
            </p:nvSpPr>
            <p:spPr>
              <a:xfrm>
                <a:off x="7175615" y="2525144"/>
                <a:ext cx="648393" cy="64839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C</a:t>
                </a:r>
                <a:endParaRPr lang="en-US"/>
              </a:p>
            </p:txBody>
          </p:sp>
          <p:cxnSp>
            <p:nvCxnSpPr>
              <p:cNvPr id="31" name="Straight Connector 30"/>
              <p:cNvCxnSpPr>
                <a:stCxn id="30" idx="3"/>
                <a:endCxn id="34" idx="6"/>
              </p:cNvCxnSpPr>
              <p:nvPr/>
            </p:nvCxnSpPr>
            <p:spPr>
              <a:xfrm flipH="1">
                <a:off x="7175615" y="3078582"/>
                <a:ext cx="94955" cy="88148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7" name="Oval 36"/>
            <p:cNvSpPr/>
            <p:nvPr/>
          </p:nvSpPr>
          <p:spPr>
            <a:xfrm>
              <a:off x="9323365" y="649032"/>
              <a:ext cx="648393" cy="6483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D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756309" y="3821922"/>
            <a:ext cx="3316927" cy="2407501"/>
            <a:chOff x="6377246" y="2525144"/>
            <a:chExt cx="3316927" cy="2407501"/>
          </a:xfrm>
        </p:grpSpPr>
        <p:grpSp>
          <p:nvGrpSpPr>
            <p:cNvPr id="51" name="Group 50"/>
            <p:cNvGrpSpPr/>
            <p:nvPr/>
          </p:nvGrpSpPr>
          <p:grpSpPr>
            <a:xfrm>
              <a:off x="6377246" y="2987474"/>
              <a:ext cx="3316927" cy="1945171"/>
              <a:chOff x="1537160" y="1828822"/>
              <a:chExt cx="3316927" cy="1945171"/>
            </a:xfrm>
          </p:grpSpPr>
          <p:sp>
            <p:nvSpPr>
              <p:cNvPr id="54" name="Content Placeholder 2"/>
              <p:cNvSpPr txBox="1">
                <a:spLocks/>
              </p:cNvSpPr>
              <p:nvPr/>
            </p:nvSpPr>
            <p:spPr>
              <a:xfrm>
                <a:off x="1537160" y="3263742"/>
                <a:ext cx="3316927" cy="51025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mtClean="0"/>
                  <a:t>Remove_vertex(G, D)</a:t>
                </a:r>
                <a:endParaRPr lang="en-US"/>
              </a:p>
            </p:txBody>
          </p:sp>
          <p:grpSp>
            <p:nvGrpSpPr>
              <p:cNvPr id="55" name="Group 54"/>
              <p:cNvGrpSpPr/>
              <p:nvPr/>
            </p:nvGrpSpPr>
            <p:grpSpPr>
              <a:xfrm>
                <a:off x="1687136" y="1828822"/>
                <a:ext cx="2385753" cy="1296786"/>
                <a:chOff x="7038801" y="2477206"/>
                <a:chExt cx="2385753" cy="1296786"/>
              </a:xfrm>
            </p:grpSpPr>
            <p:sp>
              <p:nvSpPr>
                <p:cNvPr id="56" name="Oval 55"/>
                <p:cNvSpPr/>
                <p:nvPr/>
              </p:nvSpPr>
              <p:spPr>
                <a:xfrm>
                  <a:off x="7038801" y="3125599"/>
                  <a:ext cx="648393" cy="64839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A</a:t>
                  </a:r>
                  <a:endParaRPr lang="en-US"/>
                </a:p>
              </p:txBody>
            </p:sp>
            <p:sp>
              <p:nvSpPr>
                <p:cNvPr id="57" name="Oval 56"/>
                <p:cNvSpPr/>
                <p:nvPr/>
              </p:nvSpPr>
              <p:spPr>
                <a:xfrm>
                  <a:off x="8776161" y="2477206"/>
                  <a:ext cx="648393" cy="64839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B</a:t>
                  </a:r>
                  <a:endParaRPr lang="en-US"/>
                </a:p>
              </p:txBody>
            </p:sp>
            <p:cxnSp>
              <p:nvCxnSpPr>
                <p:cNvPr id="58" name="Straight Connector 57"/>
                <p:cNvCxnSpPr>
                  <a:stCxn id="56" idx="6"/>
                  <a:endCxn id="57" idx="2"/>
                </p:cNvCxnSpPr>
                <p:nvPr/>
              </p:nvCxnSpPr>
              <p:spPr>
                <a:xfrm flipV="1">
                  <a:off x="7687194" y="2801403"/>
                  <a:ext cx="1088967" cy="648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2" name="Oval 51"/>
            <p:cNvSpPr/>
            <p:nvPr/>
          </p:nvSpPr>
          <p:spPr>
            <a:xfrm>
              <a:off x="7175615" y="2525144"/>
              <a:ext cx="648393" cy="6483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C</a:t>
              </a:r>
              <a:endParaRPr lang="en-US"/>
            </a:p>
          </p:txBody>
        </p:sp>
        <p:cxnSp>
          <p:nvCxnSpPr>
            <p:cNvPr id="53" name="Straight Connector 52"/>
            <p:cNvCxnSpPr>
              <a:stCxn id="52" idx="3"/>
              <a:endCxn id="56" idx="6"/>
            </p:cNvCxnSpPr>
            <p:nvPr/>
          </p:nvCxnSpPr>
          <p:spPr>
            <a:xfrm flipH="1">
              <a:off x="7175615" y="3078582"/>
              <a:ext cx="94955" cy="88148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8379333" y="3635859"/>
            <a:ext cx="2644217" cy="2614709"/>
            <a:chOff x="7436030" y="649032"/>
            <a:chExt cx="3134056" cy="2986827"/>
          </a:xfrm>
        </p:grpSpPr>
        <p:grpSp>
          <p:nvGrpSpPr>
            <p:cNvPr id="71" name="Group 70"/>
            <p:cNvGrpSpPr/>
            <p:nvPr/>
          </p:nvGrpSpPr>
          <p:grpSpPr>
            <a:xfrm>
              <a:off x="7436030" y="1228358"/>
              <a:ext cx="3134056" cy="2407501"/>
              <a:chOff x="6377246" y="2525144"/>
              <a:chExt cx="3134056" cy="2407501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6377246" y="2987474"/>
                <a:ext cx="3134056" cy="1945171"/>
                <a:chOff x="1537160" y="1828822"/>
                <a:chExt cx="3134056" cy="1945171"/>
              </a:xfrm>
            </p:grpSpPr>
            <p:sp>
              <p:nvSpPr>
                <p:cNvPr id="76" name="Content Placeholder 2"/>
                <p:cNvSpPr txBox="1">
                  <a:spLocks/>
                </p:cNvSpPr>
                <p:nvPr/>
              </p:nvSpPr>
              <p:spPr>
                <a:xfrm>
                  <a:off x="1537160" y="3263742"/>
                  <a:ext cx="3134056" cy="510251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92500"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:r>
                    <a:rPr lang="en-US" smtClean="0"/>
                    <a:t>Add_edge(G, C, D)</a:t>
                  </a:r>
                  <a:endParaRPr lang="en-US"/>
                </a:p>
              </p:txBody>
            </p:sp>
            <p:grpSp>
              <p:nvGrpSpPr>
                <p:cNvPr id="77" name="Group 76"/>
                <p:cNvGrpSpPr/>
                <p:nvPr/>
              </p:nvGrpSpPr>
              <p:grpSpPr>
                <a:xfrm>
                  <a:off x="1687136" y="1828822"/>
                  <a:ext cx="2385753" cy="1296786"/>
                  <a:chOff x="7038801" y="2477206"/>
                  <a:chExt cx="2385753" cy="1296786"/>
                </a:xfrm>
              </p:grpSpPr>
              <p:sp>
                <p:nvSpPr>
                  <p:cNvPr id="78" name="Oval 77"/>
                  <p:cNvSpPr/>
                  <p:nvPr/>
                </p:nvSpPr>
                <p:spPr>
                  <a:xfrm>
                    <a:off x="7038801" y="3125599"/>
                    <a:ext cx="648393" cy="64839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/>
                      <a:t>A</a:t>
                    </a:r>
                    <a:endParaRPr lang="en-US"/>
                  </a:p>
                </p:txBody>
              </p:sp>
              <p:sp>
                <p:nvSpPr>
                  <p:cNvPr id="79" name="Oval 78"/>
                  <p:cNvSpPr/>
                  <p:nvPr/>
                </p:nvSpPr>
                <p:spPr>
                  <a:xfrm>
                    <a:off x="8776161" y="2477206"/>
                    <a:ext cx="648393" cy="64839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/>
                      <a:t>B</a:t>
                    </a:r>
                    <a:endParaRPr lang="en-US"/>
                  </a:p>
                </p:txBody>
              </p:sp>
              <p:cxnSp>
                <p:nvCxnSpPr>
                  <p:cNvPr id="80" name="Straight Connector 79"/>
                  <p:cNvCxnSpPr>
                    <a:stCxn id="78" idx="6"/>
                    <a:endCxn id="79" idx="2"/>
                  </p:cNvCxnSpPr>
                  <p:nvPr/>
                </p:nvCxnSpPr>
                <p:spPr>
                  <a:xfrm flipV="1">
                    <a:off x="7687194" y="2801403"/>
                    <a:ext cx="1088967" cy="648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74" name="Oval 73"/>
              <p:cNvSpPr/>
              <p:nvPr/>
            </p:nvSpPr>
            <p:spPr>
              <a:xfrm>
                <a:off x="7175615" y="2525144"/>
                <a:ext cx="648393" cy="64839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C</a:t>
                </a:r>
                <a:endParaRPr lang="en-US"/>
              </a:p>
            </p:txBody>
          </p:sp>
          <p:cxnSp>
            <p:nvCxnSpPr>
              <p:cNvPr id="75" name="Straight Connector 74"/>
              <p:cNvCxnSpPr>
                <a:stCxn id="74" idx="3"/>
                <a:endCxn id="78" idx="6"/>
              </p:cNvCxnSpPr>
              <p:nvPr/>
            </p:nvCxnSpPr>
            <p:spPr>
              <a:xfrm flipH="1">
                <a:off x="7175615" y="3078582"/>
                <a:ext cx="94955" cy="88148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2" name="Oval 71"/>
            <p:cNvSpPr/>
            <p:nvPr/>
          </p:nvSpPr>
          <p:spPr>
            <a:xfrm>
              <a:off x="9323365" y="649032"/>
              <a:ext cx="648393" cy="6483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D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4903738" y="3625290"/>
            <a:ext cx="2644217" cy="2614709"/>
            <a:chOff x="4903738" y="3625290"/>
            <a:chExt cx="2644217" cy="2614709"/>
          </a:xfrm>
        </p:grpSpPr>
        <p:grpSp>
          <p:nvGrpSpPr>
            <p:cNvPr id="59" name="Group 58"/>
            <p:cNvGrpSpPr/>
            <p:nvPr/>
          </p:nvGrpSpPr>
          <p:grpSpPr>
            <a:xfrm>
              <a:off x="4903738" y="3625290"/>
              <a:ext cx="2644217" cy="2614709"/>
              <a:chOff x="7436030" y="649032"/>
              <a:chExt cx="3134056" cy="2986827"/>
            </a:xfrm>
          </p:grpSpPr>
          <p:grpSp>
            <p:nvGrpSpPr>
              <p:cNvPr id="60" name="Group 59"/>
              <p:cNvGrpSpPr/>
              <p:nvPr/>
            </p:nvGrpSpPr>
            <p:grpSpPr>
              <a:xfrm>
                <a:off x="7436030" y="1228358"/>
                <a:ext cx="3134056" cy="2407501"/>
                <a:chOff x="6377246" y="2525144"/>
                <a:chExt cx="3134056" cy="2407501"/>
              </a:xfrm>
            </p:grpSpPr>
            <p:grpSp>
              <p:nvGrpSpPr>
                <p:cNvPr id="62" name="Group 61"/>
                <p:cNvGrpSpPr/>
                <p:nvPr/>
              </p:nvGrpSpPr>
              <p:grpSpPr>
                <a:xfrm>
                  <a:off x="6377246" y="2987474"/>
                  <a:ext cx="3134056" cy="1945171"/>
                  <a:chOff x="1537160" y="1828822"/>
                  <a:chExt cx="3134056" cy="1945171"/>
                </a:xfrm>
              </p:grpSpPr>
              <p:sp>
                <p:nvSpPr>
                  <p:cNvPr id="65" name="Content Placeholder 2"/>
                  <p:cNvSpPr txBox="1">
                    <a:spLocks/>
                  </p:cNvSpPr>
                  <p:nvPr/>
                </p:nvSpPr>
                <p:spPr>
                  <a:xfrm>
                    <a:off x="1537160" y="3263742"/>
                    <a:ext cx="3134056" cy="510251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>
                    <a:normAutofit fontScale="92500" lnSpcReduction="10000"/>
                  </a:bodyPr>
                  <a:lstStyle>
                    <a:lvl1pPr marL="228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>
                      <a:buFont typeface="Arial" panose="020B0604020202020204" pitchFamily="34" charset="0"/>
                      <a:buNone/>
                    </a:pPr>
                    <a:r>
                      <a:rPr lang="en-US" smtClean="0"/>
                      <a:t>Add_edge(G, C, D)</a:t>
                    </a:r>
                    <a:endParaRPr lang="en-US"/>
                  </a:p>
                </p:txBody>
              </p:sp>
              <p:grpSp>
                <p:nvGrpSpPr>
                  <p:cNvPr id="66" name="Group 65"/>
                  <p:cNvGrpSpPr/>
                  <p:nvPr/>
                </p:nvGrpSpPr>
                <p:grpSpPr>
                  <a:xfrm>
                    <a:off x="1687136" y="1828822"/>
                    <a:ext cx="2385753" cy="1296786"/>
                    <a:chOff x="7038801" y="2477206"/>
                    <a:chExt cx="2385753" cy="1296786"/>
                  </a:xfrm>
                </p:grpSpPr>
                <p:sp>
                  <p:nvSpPr>
                    <p:cNvPr id="67" name="Oval 66"/>
                    <p:cNvSpPr/>
                    <p:nvPr/>
                  </p:nvSpPr>
                  <p:spPr>
                    <a:xfrm>
                      <a:off x="7038801" y="3125599"/>
                      <a:ext cx="648393" cy="648393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mtClean="0"/>
                        <a:t>A</a:t>
                      </a:r>
                      <a:endParaRPr lang="en-US"/>
                    </a:p>
                  </p:txBody>
                </p:sp>
                <p:sp>
                  <p:nvSpPr>
                    <p:cNvPr id="68" name="Oval 67"/>
                    <p:cNvSpPr/>
                    <p:nvPr/>
                  </p:nvSpPr>
                  <p:spPr>
                    <a:xfrm>
                      <a:off x="8776161" y="2477206"/>
                      <a:ext cx="648393" cy="648393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mtClean="0"/>
                        <a:t>B</a:t>
                      </a:r>
                      <a:endParaRPr lang="en-US"/>
                    </a:p>
                  </p:txBody>
                </p:sp>
                <p:cxnSp>
                  <p:nvCxnSpPr>
                    <p:cNvPr id="69" name="Straight Connector 68"/>
                    <p:cNvCxnSpPr>
                      <a:stCxn id="67" idx="6"/>
                      <a:endCxn id="68" idx="2"/>
                    </p:cNvCxnSpPr>
                    <p:nvPr/>
                  </p:nvCxnSpPr>
                  <p:spPr>
                    <a:xfrm flipV="1">
                      <a:off x="7687194" y="2801403"/>
                      <a:ext cx="1088967" cy="648393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63" name="Oval 62"/>
                <p:cNvSpPr/>
                <p:nvPr/>
              </p:nvSpPr>
              <p:spPr>
                <a:xfrm>
                  <a:off x="7175615" y="2525144"/>
                  <a:ext cx="648393" cy="64839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C</a:t>
                  </a:r>
                  <a:endParaRPr lang="en-US"/>
                </a:p>
              </p:txBody>
            </p:sp>
            <p:cxnSp>
              <p:nvCxnSpPr>
                <p:cNvPr id="64" name="Straight Connector 63"/>
                <p:cNvCxnSpPr>
                  <a:stCxn id="63" idx="3"/>
                  <a:endCxn id="67" idx="6"/>
                </p:cNvCxnSpPr>
                <p:nvPr/>
              </p:nvCxnSpPr>
              <p:spPr>
                <a:xfrm flipH="1">
                  <a:off x="7175615" y="3078582"/>
                  <a:ext cx="94955" cy="881482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Oval 60"/>
              <p:cNvSpPr/>
              <p:nvPr/>
            </p:nvSpPr>
            <p:spPr>
              <a:xfrm>
                <a:off x="9323365" y="649032"/>
                <a:ext cx="648393" cy="64839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D</a:t>
                </a:r>
              </a:p>
            </p:txBody>
          </p:sp>
        </p:grpSp>
        <p:cxnSp>
          <p:nvCxnSpPr>
            <p:cNvPr id="82" name="Straight Connector 81"/>
            <p:cNvCxnSpPr>
              <a:stCxn id="63" idx="7"/>
              <a:endCxn id="61" idx="2"/>
            </p:cNvCxnSpPr>
            <p:nvPr/>
          </p:nvCxnSpPr>
          <p:spPr>
            <a:xfrm flipV="1">
              <a:off x="6044263" y="3909096"/>
              <a:ext cx="451828" cy="30646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1882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051" y="126595"/>
            <a:ext cx="10515600" cy="1325563"/>
          </a:xfrm>
        </p:spPr>
        <p:txBody>
          <a:bodyPr/>
          <a:lstStyle/>
          <a:p>
            <a:r>
              <a:rPr lang="en-US" smtClean="0"/>
              <a:t>Graph types</a:t>
            </a:r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2701487" y="2358882"/>
            <a:ext cx="2743349" cy="2407501"/>
            <a:chOff x="6377246" y="2525144"/>
            <a:chExt cx="2743349" cy="2407501"/>
          </a:xfrm>
        </p:grpSpPr>
        <p:grpSp>
          <p:nvGrpSpPr>
            <p:cNvPr id="51" name="Group 50"/>
            <p:cNvGrpSpPr/>
            <p:nvPr/>
          </p:nvGrpSpPr>
          <p:grpSpPr>
            <a:xfrm>
              <a:off x="6377246" y="2987474"/>
              <a:ext cx="2743349" cy="1945171"/>
              <a:chOff x="1537160" y="1828822"/>
              <a:chExt cx="2743349" cy="1945171"/>
            </a:xfrm>
          </p:grpSpPr>
          <p:sp>
            <p:nvSpPr>
              <p:cNvPr id="54" name="Content Placeholder 2"/>
              <p:cNvSpPr txBox="1">
                <a:spLocks/>
              </p:cNvSpPr>
              <p:nvPr/>
            </p:nvSpPr>
            <p:spPr>
              <a:xfrm>
                <a:off x="1537160" y="3263742"/>
                <a:ext cx="2743349" cy="51025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mtClean="0"/>
                  <a:t>Undirected graph</a:t>
                </a:r>
                <a:endParaRPr lang="en-US"/>
              </a:p>
            </p:txBody>
          </p:sp>
          <p:grpSp>
            <p:nvGrpSpPr>
              <p:cNvPr id="55" name="Group 54"/>
              <p:cNvGrpSpPr/>
              <p:nvPr/>
            </p:nvGrpSpPr>
            <p:grpSpPr>
              <a:xfrm>
                <a:off x="1687136" y="1828822"/>
                <a:ext cx="2385753" cy="1296786"/>
                <a:chOff x="7038801" y="2477206"/>
                <a:chExt cx="2385753" cy="1296786"/>
              </a:xfrm>
            </p:grpSpPr>
            <p:sp>
              <p:nvSpPr>
                <p:cNvPr id="56" name="Oval 55"/>
                <p:cNvSpPr/>
                <p:nvPr/>
              </p:nvSpPr>
              <p:spPr>
                <a:xfrm>
                  <a:off x="7038801" y="3125599"/>
                  <a:ext cx="648393" cy="64839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A</a:t>
                  </a:r>
                  <a:endParaRPr lang="en-US"/>
                </a:p>
              </p:txBody>
            </p:sp>
            <p:sp>
              <p:nvSpPr>
                <p:cNvPr id="57" name="Oval 56"/>
                <p:cNvSpPr/>
                <p:nvPr/>
              </p:nvSpPr>
              <p:spPr>
                <a:xfrm>
                  <a:off x="8776161" y="2477206"/>
                  <a:ext cx="648393" cy="64839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B</a:t>
                  </a:r>
                  <a:endParaRPr lang="en-US"/>
                </a:p>
              </p:txBody>
            </p:sp>
            <p:cxnSp>
              <p:nvCxnSpPr>
                <p:cNvPr id="58" name="Straight Connector 57"/>
                <p:cNvCxnSpPr>
                  <a:stCxn id="56" idx="6"/>
                  <a:endCxn id="57" idx="2"/>
                </p:cNvCxnSpPr>
                <p:nvPr/>
              </p:nvCxnSpPr>
              <p:spPr>
                <a:xfrm flipV="1">
                  <a:off x="7687194" y="2801403"/>
                  <a:ext cx="1088967" cy="648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2" name="Oval 51"/>
            <p:cNvSpPr/>
            <p:nvPr/>
          </p:nvSpPr>
          <p:spPr>
            <a:xfrm>
              <a:off x="7175615" y="2525144"/>
              <a:ext cx="648393" cy="6483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C</a:t>
              </a:r>
              <a:endParaRPr lang="en-US"/>
            </a:p>
          </p:txBody>
        </p:sp>
        <p:cxnSp>
          <p:nvCxnSpPr>
            <p:cNvPr id="53" name="Straight Connector 52"/>
            <p:cNvCxnSpPr>
              <a:stCxn id="52" idx="3"/>
              <a:endCxn id="56" idx="6"/>
            </p:cNvCxnSpPr>
            <p:nvPr/>
          </p:nvCxnSpPr>
          <p:spPr>
            <a:xfrm flipH="1">
              <a:off x="7175615" y="3078582"/>
              <a:ext cx="94955" cy="88148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6588824" y="2358882"/>
            <a:ext cx="2385753" cy="2407500"/>
            <a:chOff x="6588824" y="2358882"/>
            <a:chExt cx="2385753" cy="2407500"/>
          </a:xfrm>
        </p:grpSpPr>
        <p:grpSp>
          <p:nvGrpSpPr>
            <p:cNvPr id="81" name="Group 80"/>
            <p:cNvGrpSpPr/>
            <p:nvPr/>
          </p:nvGrpSpPr>
          <p:grpSpPr>
            <a:xfrm>
              <a:off x="6588824" y="2358882"/>
              <a:ext cx="2385753" cy="2407500"/>
              <a:chOff x="6527222" y="2525144"/>
              <a:chExt cx="2385753" cy="2407500"/>
            </a:xfrm>
          </p:grpSpPr>
          <p:grpSp>
            <p:nvGrpSpPr>
              <p:cNvPr id="83" name="Group 82"/>
              <p:cNvGrpSpPr/>
              <p:nvPr/>
            </p:nvGrpSpPr>
            <p:grpSpPr>
              <a:xfrm>
                <a:off x="6527222" y="2987474"/>
                <a:ext cx="2385753" cy="1945170"/>
                <a:chOff x="1687136" y="1828822"/>
                <a:chExt cx="2385753" cy="1945170"/>
              </a:xfrm>
            </p:grpSpPr>
            <p:sp>
              <p:nvSpPr>
                <p:cNvPr id="86" name="Content Placeholder 2"/>
                <p:cNvSpPr txBox="1">
                  <a:spLocks/>
                </p:cNvSpPr>
                <p:nvPr/>
              </p:nvSpPr>
              <p:spPr>
                <a:xfrm>
                  <a:off x="1697847" y="3263741"/>
                  <a:ext cx="2364330" cy="510251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:r>
                    <a:rPr lang="en-US"/>
                    <a:t>D</a:t>
                  </a:r>
                  <a:r>
                    <a:rPr lang="en-US" smtClean="0"/>
                    <a:t>irected graph</a:t>
                  </a:r>
                  <a:endParaRPr lang="en-US"/>
                </a:p>
              </p:txBody>
            </p:sp>
            <p:grpSp>
              <p:nvGrpSpPr>
                <p:cNvPr id="87" name="Group 86"/>
                <p:cNvGrpSpPr/>
                <p:nvPr/>
              </p:nvGrpSpPr>
              <p:grpSpPr>
                <a:xfrm>
                  <a:off x="1687136" y="1828822"/>
                  <a:ext cx="2385753" cy="1296786"/>
                  <a:chOff x="7038801" y="2477206"/>
                  <a:chExt cx="2385753" cy="1296786"/>
                </a:xfrm>
              </p:grpSpPr>
              <p:sp>
                <p:nvSpPr>
                  <p:cNvPr id="88" name="Oval 87"/>
                  <p:cNvSpPr/>
                  <p:nvPr/>
                </p:nvSpPr>
                <p:spPr>
                  <a:xfrm>
                    <a:off x="7038801" y="3125599"/>
                    <a:ext cx="648393" cy="64839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/>
                      <a:t>A</a:t>
                    </a:r>
                    <a:endParaRPr lang="en-US"/>
                  </a:p>
                </p:txBody>
              </p:sp>
              <p:sp>
                <p:nvSpPr>
                  <p:cNvPr id="89" name="Oval 88"/>
                  <p:cNvSpPr/>
                  <p:nvPr/>
                </p:nvSpPr>
                <p:spPr>
                  <a:xfrm>
                    <a:off x="8776161" y="2477206"/>
                    <a:ext cx="648393" cy="64839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/>
                      <a:t>B</a:t>
                    </a:r>
                    <a:endParaRPr lang="en-US"/>
                  </a:p>
                </p:txBody>
              </p:sp>
            </p:grpSp>
          </p:grpSp>
          <p:sp>
            <p:nvSpPr>
              <p:cNvPr id="84" name="Oval 83"/>
              <p:cNvSpPr/>
              <p:nvPr/>
            </p:nvSpPr>
            <p:spPr>
              <a:xfrm>
                <a:off x="7175615" y="2525144"/>
                <a:ext cx="648393" cy="64839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C</a:t>
                </a:r>
                <a:endParaRPr lang="en-US"/>
              </a:p>
            </p:txBody>
          </p:sp>
        </p:grpSp>
        <p:cxnSp>
          <p:nvCxnSpPr>
            <p:cNvPr id="4" name="Straight Arrow Connector 3"/>
            <p:cNvCxnSpPr>
              <a:stCxn id="88" idx="6"/>
              <a:endCxn id="84" idx="4"/>
            </p:cNvCxnSpPr>
            <p:nvPr/>
          </p:nvCxnSpPr>
          <p:spPr>
            <a:xfrm flipV="1">
              <a:off x="7237217" y="3007275"/>
              <a:ext cx="324197" cy="78652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88" idx="6"/>
              <a:endCxn id="89" idx="3"/>
            </p:cNvCxnSpPr>
            <p:nvPr/>
          </p:nvCxnSpPr>
          <p:spPr>
            <a:xfrm flipV="1">
              <a:off x="7237217" y="3374650"/>
              <a:ext cx="1183922" cy="41915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0372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Probabilistic Graphical Model</a:t>
            </a:r>
            <a:endParaRPr lang="en-US"/>
          </a:p>
        </p:txBody>
      </p:sp>
      <p:pic>
        <p:nvPicPr>
          <p:cNvPr id="1028" name="Picture 4" descr="Representation - Bayesian Networks - Jihong Ju's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206" y="1690688"/>
            <a:ext cx="6103588" cy="482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1823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Bayesian probability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764205" y="3208713"/>
                <a:ext cx="866359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205" y="3208713"/>
                <a:ext cx="8663590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6154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Bayesian network</a:t>
            </a:r>
            <a:endParaRPr lang="en-US"/>
          </a:p>
        </p:txBody>
      </p:sp>
      <p:pic>
        <p:nvPicPr>
          <p:cNvPr id="5" name="Picture 4" descr="Representation - Bayesian Networks - Jihong Ju's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891" y="2295870"/>
            <a:ext cx="5180215" cy="409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46514" y="1475244"/>
                <a:ext cx="769897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514" y="1475244"/>
                <a:ext cx="7698971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311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433</Words>
  <Application>Microsoft Office PowerPoint</Application>
  <PresentationFormat>Widescreen</PresentationFormat>
  <Paragraphs>123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Office Theme</vt:lpstr>
      <vt:lpstr>Probabilistic Graphical Model</vt:lpstr>
      <vt:lpstr>Content</vt:lpstr>
      <vt:lpstr>Part 1 Probabilistic Graphical Model Introduction</vt:lpstr>
      <vt:lpstr>Graph (G)</vt:lpstr>
      <vt:lpstr>Basic graph operations</vt:lpstr>
      <vt:lpstr>Graph types</vt:lpstr>
      <vt:lpstr>Probabilistic Graphical Model</vt:lpstr>
      <vt:lpstr>Bayesian probability</vt:lpstr>
      <vt:lpstr>Bayesian network</vt:lpstr>
      <vt:lpstr>Inference</vt:lpstr>
      <vt:lpstr>Marginal inference</vt:lpstr>
      <vt:lpstr>Marginal inference</vt:lpstr>
      <vt:lpstr>Variable elimination</vt:lpstr>
      <vt:lpstr>Variable elimination</vt:lpstr>
      <vt:lpstr>Variable elimination</vt:lpstr>
      <vt:lpstr>Bayesian inference</vt:lpstr>
      <vt:lpstr>Bayesian inference</vt:lpstr>
      <vt:lpstr>Bayesian inference (example)</vt:lpstr>
      <vt:lpstr>Bayesian inference (example)</vt:lpstr>
      <vt:lpstr>Maximum likelihood</vt:lpstr>
      <vt:lpstr>Maximum likelihood</vt:lpstr>
      <vt:lpstr>Maximum likelihood</vt:lpstr>
      <vt:lpstr>Maximum likelihood (Loss)</vt:lpstr>
      <vt:lpstr>Maximum likelihood learning in Bayesian network</vt:lpstr>
      <vt:lpstr>Maximum likelihood learning in Bayesian network</vt:lpstr>
      <vt:lpstr>Part 2 Pgmpy Introduction</vt:lpstr>
      <vt:lpstr>Part 3 Application</vt:lpstr>
      <vt:lpstr>Medical diagnosis (data)</vt:lpstr>
      <vt:lpstr>Graph</vt:lpstr>
      <vt:lpstr>Counting result example</vt:lpstr>
      <vt:lpstr>Maximum Likelihood Estimation example</vt:lpstr>
      <vt:lpstr>Bayesian Parameter Estimator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Probabilistic Graphical Model</dc:title>
  <dc:creator>User</dc:creator>
  <cp:lastModifiedBy>User</cp:lastModifiedBy>
  <cp:revision>58</cp:revision>
  <dcterms:created xsi:type="dcterms:W3CDTF">2020-11-28T12:48:30Z</dcterms:created>
  <dcterms:modified xsi:type="dcterms:W3CDTF">2020-11-29T01:31:24Z</dcterms:modified>
</cp:coreProperties>
</file>