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5" r:id="rId19"/>
    <p:sldId id="279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9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3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3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6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5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7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3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2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3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4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84E2-8F3A-4836-87CF-485CC456B39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5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84E2-8F3A-4836-87CF-485CC456B39E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92402-00F2-4DC3-84F6-5BB315FC8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Probabilistic Graphical Model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r"/>
            <a:r>
              <a:rPr lang="en-US" smtClean="0"/>
              <a:t>Đào Việt Duy – ID: 51</a:t>
            </a:r>
          </a:p>
          <a:p>
            <a:pPr algn="r"/>
            <a:r>
              <a:rPr lang="en-US" smtClean="0"/>
              <a:t>Nguyễn Duy Hàn Lâm – ID: 196005004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86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Inference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Variable elimination</a:t>
            </a:r>
          </a:p>
        </p:txBody>
      </p:sp>
    </p:spTree>
    <p:extLst>
      <p:ext uri="{BB962C8B-B14F-4D97-AF65-F5344CB8AC3E}">
        <p14:creationId xmlns:p14="http://schemas.microsoft.com/office/powerpoint/2010/main" val="353705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Marginal inference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1690688"/>
            <a:ext cx="5619750" cy="962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75" y="2924969"/>
            <a:ext cx="4895850" cy="1019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162" y="4216400"/>
            <a:ext cx="88296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3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Marginal inference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1690688"/>
            <a:ext cx="8829675" cy="1895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49" y="3586163"/>
            <a:ext cx="3467100" cy="485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161" y="4071938"/>
            <a:ext cx="88296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99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elimination</a:t>
            </a:r>
            <a:endParaRPr lang="en-US"/>
          </a:p>
        </p:txBody>
      </p:sp>
      <p:pic>
        <p:nvPicPr>
          <p:cNvPr id="4" name="Picture 3" descr="Representation - Bayesian Networks - Jihong Ju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892" y="1993520"/>
            <a:ext cx="5180215" cy="409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375481" y="1318884"/>
                <a:ext cx="14410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481" y="1318884"/>
                <a:ext cx="144103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961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elimination</a:t>
            </a:r>
            <a:endParaRPr lang="en-US"/>
          </a:p>
        </p:txBody>
      </p:sp>
      <p:pic>
        <p:nvPicPr>
          <p:cNvPr id="4" name="Picture 3" descr="Representation - Bayesian Networks - Jihong Ju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0145"/>
            <a:ext cx="5180215" cy="409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83285" y="1318961"/>
            <a:ext cx="1314796" cy="531456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Clear d: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952" y="2010145"/>
            <a:ext cx="3286125" cy="3810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183285" y="2550873"/>
            <a:ext cx="1314796" cy="53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Clear i: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539" y="3242057"/>
            <a:ext cx="3790950" cy="40957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183285" y="3807817"/>
            <a:ext cx="1314796" cy="53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Clear s: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251" y="4502544"/>
            <a:ext cx="2295525" cy="428625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183285" y="5063034"/>
            <a:ext cx="1314796" cy="531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Clear g: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854781" y="5594490"/>
                <a:ext cx="2118464" cy="7037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781" y="5594490"/>
                <a:ext cx="2118464" cy="7037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765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elimination</a:t>
            </a:r>
            <a:endParaRPr lang="en-US"/>
          </a:p>
        </p:txBody>
      </p:sp>
      <p:pic>
        <p:nvPicPr>
          <p:cNvPr id="4" name="Picture 3" descr="Representation - Bayesian Networks - Jihong Ju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0145"/>
            <a:ext cx="5180215" cy="409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405596" y="2897238"/>
                <a:ext cx="54434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596" y="2897238"/>
                <a:ext cx="544347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109" y="3328125"/>
            <a:ext cx="5974452" cy="72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6633" y="1853882"/>
            <a:ext cx="9144000" cy="2387600"/>
          </a:xfrm>
        </p:spPr>
        <p:txBody>
          <a:bodyPr>
            <a:normAutofit/>
          </a:bodyPr>
          <a:lstStyle/>
          <a:p>
            <a:r>
              <a:rPr lang="en-US" smtClean="0"/>
              <a:t>Part 2</a:t>
            </a:r>
            <a:br>
              <a:rPr lang="en-US" smtClean="0"/>
            </a:br>
            <a:r>
              <a:rPr lang="en-US" smtClean="0"/>
              <a:t>Pgmpy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58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6633" y="1853882"/>
            <a:ext cx="9144000" cy="2387600"/>
          </a:xfrm>
        </p:spPr>
        <p:txBody>
          <a:bodyPr>
            <a:normAutofit/>
          </a:bodyPr>
          <a:lstStyle/>
          <a:p>
            <a:r>
              <a:rPr lang="en-US" smtClean="0"/>
              <a:t>Part 3</a:t>
            </a:r>
            <a:br>
              <a:rPr lang="en-US" smtClean="0"/>
            </a:br>
            <a:r>
              <a:rPr lang="en-US" smtClean="0"/>
              <a:t>Application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22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Medical diagnosis (data)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89971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/>
              <a:t>Nguồn: https://www.kaggle.com/itachi9604/disease-symptom-description-dataset?select=dataset.csv</a:t>
            </a:r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993" y="2644795"/>
            <a:ext cx="3100014" cy="361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43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243945" y="1690688"/>
            <a:ext cx="1704109" cy="955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Symptom1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78481" y="3028604"/>
            <a:ext cx="1704109" cy="955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Symptom2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73389" y="3028604"/>
            <a:ext cx="1704109" cy="955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Symptom3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43944" y="4172990"/>
            <a:ext cx="1704109" cy="955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Disease</a:t>
            </a:r>
            <a:endParaRPr lang="en-US"/>
          </a:p>
        </p:txBody>
      </p:sp>
      <p:cxnSp>
        <p:nvCxnSpPr>
          <p:cNvPr id="10" name="Straight Arrow Connector 9"/>
          <p:cNvCxnSpPr>
            <a:stCxn id="6" idx="5"/>
            <a:endCxn id="8" idx="1"/>
          </p:cNvCxnSpPr>
          <p:nvPr/>
        </p:nvCxnSpPr>
        <p:spPr>
          <a:xfrm>
            <a:off x="4533029" y="3844569"/>
            <a:ext cx="960476" cy="468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8" idx="0"/>
          </p:cNvCxnSpPr>
          <p:nvPr/>
        </p:nvCxnSpPr>
        <p:spPr>
          <a:xfrm flipH="1">
            <a:off x="6095999" y="2646651"/>
            <a:ext cx="1" cy="1526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7"/>
          </p:cNvCxnSpPr>
          <p:nvPr/>
        </p:nvCxnSpPr>
        <p:spPr>
          <a:xfrm flipH="1">
            <a:off x="6698492" y="3844569"/>
            <a:ext cx="924458" cy="468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10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Probabilistic Graphical Model introduction</a:t>
            </a:r>
          </a:p>
          <a:p>
            <a:r>
              <a:rPr lang="en-US" smtClean="0"/>
              <a:t>PGMPY introduction</a:t>
            </a:r>
          </a:p>
          <a:p>
            <a:r>
              <a:rPr lang="en-US" smtClean="0"/>
              <a:t>Application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2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Counting result example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390" y="1367438"/>
            <a:ext cx="6837219" cy="52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15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Maximum Likelihood Estimation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15" y="1419641"/>
            <a:ext cx="6598170" cy="511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98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Bayesian Parameter Estimator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681" y="1340865"/>
            <a:ext cx="7036637" cy="543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5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320" y="212820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Part 1</a:t>
            </a:r>
            <a:br>
              <a:rPr lang="en-US" smtClean="0"/>
            </a:br>
            <a:r>
              <a:rPr lang="en-US" smtClean="0"/>
              <a:t>Probabilistic Graphical Model 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0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Graph (G)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1364" y="4502323"/>
            <a:ext cx="2486891" cy="510251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Vertical (Node)</a:t>
            </a: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170612" y="3125600"/>
            <a:ext cx="648393" cy="648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114308" y="2477207"/>
            <a:ext cx="2385753" cy="1296786"/>
            <a:chOff x="7038801" y="2477206"/>
            <a:chExt cx="2385753" cy="1296786"/>
          </a:xfrm>
        </p:grpSpPr>
        <p:sp>
          <p:nvSpPr>
            <p:cNvPr id="5" name="Oval 4"/>
            <p:cNvSpPr/>
            <p:nvPr/>
          </p:nvSpPr>
          <p:spPr>
            <a:xfrm>
              <a:off x="7038801" y="3125599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A</a:t>
              </a: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776161" y="2477206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B</a:t>
              </a:r>
              <a:endParaRPr lang="en-US"/>
            </a:p>
          </p:txBody>
        </p:sp>
        <p:cxnSp>
          <p:nvCxnSpPr>
            <p:cNvPr id="8" name="Straight Connector 7"/>
            <p:cNvCxnSpPr>
              <a:stCxn id="5" idx="6"/>
              <a:endCxn id="6" idx="2"/>
            </p:cNvCxnSpPr>
            <p:nvPr/>
          </p:nvCxnSpPr>
          <p:spPr>
            <a:xfrm flipV="1">
              <a:off x="7687194" y="2801403"/>
              <a:ext cx="1088967" cy="648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7838209" y="4560511"/>
            <a:ext cx="937952" cy="5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Edge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2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51" y="126595"/>
            <a:ext cx="10515600" cy="1325563"/>
          </a:xfrm>
        </p:spPr>
        <p:txBody>
          <a:bodyPr/>
          <a:lstStyle/>
          <a:p>
            <a:r>
              <a:rPr lang="en-US" smtClean="0"/>
              <a:t>Basic graph operations</a:t>
            </a:r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38200" y="1690688"/>
            <a:ext cx="2685705" cy="1945171"/>
            <a:chOff x="1537161" y="1828822"/>
            <a:chExt cx="2685705" cy="1945171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1537161" y="3263742"/>
              <a:ext cx="2685705" cy="5102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mtClean="0"/>
                <a:t>Adjacent(G, A, B)</a:t>
              </a:r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687136" y="1828822"/>
              <a:ext cx="2385753" cy="1296786"/>
              <a:chOff x="1687136" y="1828822"/>
              <a:chExt cx="2385753" cy="1296786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687136" y="1828822"/>
                <a:ext cx="2385753" cy="1296786"/>
                <a:chOff x="7038801" y="2477206"/>
                <a:chExt cx="2385753" cy="1296786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7038801" y="3125599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A</a:t>
                  </a:r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8776161" y="2477206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B</a:t>
                  </a:r>
                  <a:endParaRPr lang="en-US"/>
                </a:p>
              </p:txBody>
            </p:sp>
            <p:cxnSp>
              <p:nvCxnSpPr>
                <p:cNvPr id="8" name="Straight Connector 7"/>
                <p:cNvCxnSpPr>
                  <a:stCxn id="5" idx="6"/>
                  <a:endCxn id="6" idx="2"/>
                </p:cNvCxnSpPr>
                <p:nvPr/>
              </p:nvCxnSpPr>
              <p:spPr>
                <a:xfrm flipV="1">
                  <a:off x="7687194" y="2801403"/>
                  <a:ext cx="1088967" cy="6483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2717913" y="2014885"/>
                <a:ext cx="324197" cy="510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mtClean="0"/>
                  <a:t>?</a:t>
                </a:r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583181" y="1228358"/>
            <a:ext cx="3822469" cy="2407501"/>
            <a:chOff x="6377246" y="2525144"/>
            <a:chExt cx="3822469" cy="2407501"/>
          </a:xfrm>
        </p:grpSpPr>
        <p:grpSp>
          <p:nvGrpSpPr>
            <p:cNvPr id="14" name="Group 13"/>
            <p:cNvGrpSpPr/>
            <p:nvPr/>
          </p:nvGrpSpPr>
          <p:grpSpPr>
            <a:xfrm>
              <a:off x="6377246" y="2987474"/>
              <a:ext cx="3822469" cy="1945171"/>
              <a:chOff x="1537160" y="1828822"/>
              <a:chExt cx="3822469" cy="1945171"/>
            </a:xfrm>
          </p:grpSpPr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1537160" y="3263742"/>
                <a:ext cx="3822469" cy="510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mtClean="0"/>
                  <a:t>Neighbors(G, A)={B,C}</a:t>
                </a:r>
                <a:endParaRPr lang="en-US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1687136" y="1828822"/>
                <a:ext cx="2385753" cy="1296786"/>
                <a:chOff x="7038801" y="2477206"/>
                <a:chExt cx="2385753" cy="1296786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7038801" y="3125599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A</a:t>
                  </a:r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8776161" y="2477206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B</a:t>
                  </a:r>
                  <a:endParaRPr lang="en-US"/>
                </a:p>
              </p:txBody>
            </p:sp>
            <p:cxnSp>
              <p:nvCxnSpPr>
                <p:cNvPr id="21" name="Straight Connector 20"/>
                <p:cNvCxnSpPr>
                  <a:stCxn id="19" idx="6"/>
                  <a:endCxn id="20" idx="2"/>
                </p:cNvCxnSpPr>
                <p:nvPr/>
              </p:nvCxnSpPr>
              <p:spPr>
                <a:xfrm flipV="1">
                  <a:off x="7687194" y="2801403"/>
                  <a:ext cx="1088967" cy="648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" name="Oval 21"/>
            <p:cNvSpPr/>
            <p:nvPr/>
          </p:nvSpPr>
          <p:spPr>
            <a:xfrm>
              <a:off x="7175615" y="2525144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</a:t>
              </a:r>
              <a:endParaRPr lang="en-US"/>
            </a:p>
          </p:txBody>
        </p:sp>
        <p:cxnSp>
          <p:nvCxnSpPr>
            <p:cNvPr id="26" name="Straight Connector 25"/>
            <p:cNvCxnSpPr>
              <a:stCxn id="22" idx="3"/>
              <a:endCxn id="19" idx="6"/>
            </p:cNvCxnSpPr>
            <p:nvPr/>
          </p:nvCxnSpPr>
          <p:spPr>
            <a:xfrm flipH="1">
              <a:off x="7175615" y="3078582"/>
              <a:ext cx="94955" cy="8814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8478139" y="649047"/>
            <a:ext cx="2771999" cy="2986827"/>
            <a:chOff x="7436030" y="649032"/>
            <a:chExt cx="2771999" cy="2986827"/>
          </a:xfrm>
        </p:grpSpPr>
        <p:grpSp>
          <p:nvGrpSpPr>
            <p:cNvPr id="28" name="Group 27"/>
            <p:cNvGrpSpPr/>
            <p:nvPr/>
          </p:nvGrpSpPr>
          <p:grpSpPr>
            <a:xfrm>
              <a:off x="7436030" y="1228358"/>
              <a:ext cx="2771999" cy="2407501"/>
              <a:chOff x="6377246" y="2525144"/>
              <a:chExt cx="2771999" cy="2407501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377246" y="2987474"/>
                <a:ext cx="2771999" cy="1945171"/>
                <a:chOff x="1537160" y="1828822"/>
                <a:chExt cx="2771999" cy="1945171"/>
              </a:xfrm>
            </p:grpSpPr>
            <p:sp>
              <p:nvSpPr>
                <p:cNvPr id="32" name="Content Placeholder 2"/>
                <p:cNvSpPr txBox="1">
                  <a:spLocks/>
                </p:cNvSpPr>
                <p:nvPr/>
              </p:nvSpPr>
              <p:spPr>
                <a:xfrm>
                  <a:off x="1537160" y="3263742"/>
                  <a:ext cx="2771999" cy="51025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mtClean="0"/>
                    <a:t>Add_vertex(G, D)</a:t>
                  </a:r>
                  <a:endParaRPr lang="en-US"/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>
                  <a:off x="1687136" y="1828822"/>
                  <a:ext cx="2385753" cy="1296786"/>
                  <a:chOff x="7038801" y="2477206"/>
                  <a:chExt cx="2385753" cy="1296786"/>
                </a:xfrm>
              </p:grpSpPr>
              <p:sp>
                <p:nvSpPr>
                  <p:cNvPr id="34" name="Oval 33"/>
                  <p:cNvSpPr/>
                  <p:nvPr/>
                </p:nvSpPr>
                <p:spPr>
                  <a:xfrm>
                    <a:off x="7038801" y="3125599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A</a:t>
                    </a:r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8776161" y="2477206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B</a:t>
                    </a:r>
                    <a:endParaRPr lang="en-US"/>
                  </a:p>
                </p:txBody>
              </p:sp>
              <p:cxnSp>
                <p:nvCxnSpPr>
                  <p:cNvPr id="36" name="Straight Connector 35"/>
                  <p:cNvCxnSpPr>
                    <a:stCxn id="34" idx="6"/>
                    <a:endCxn id="35" idx="2"/>
                  </p:cNvCxnSpPr>
                  <p:nvPr/>
                </p:nvCxnSpPr>
                <p:spPr>
                  <a:xfrm flipV="1">
                    <a:off x="7687194" y="2801403"/>
                    <a:ext cx="1088967" cy="648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0" name="Oval 29"/>
              <p:cNvSpPr/>
              <p:nvPr/>
            </p:nvSpPr>
            <p:spPr>
              <a:xfrm>
                <a:off x="7175615" y="2525144"/>
                <a:ext cx="648393" cy="6483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C</a:t>
                </a:r>
                <a:endParaRPr lang="en-US"/>
              </a:p>
            </p:txBody>
          </p:sp>
          <p:cxnSp>
            <p:nvCxnSpPr>
              <p:cNvPr id="31" name="Straight Connector 30"/>
              <p:cNvCxnSpPr>
                <a:stCxn id="30" idx="3"/>
                <a:endCxn id="34" idx="6"/>
              </p:cNvCxnSpPr>
              <p:nvPr/>
            </p:nvCxnSpPr>
            <p:spPr>
              <a:xfrm flipH="1">
                <a:off x="7175615" y="3078582"/>
                <a:ext cx="94955" cy="88148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/>
            <p:cNvSpPr/>
            <p:nvPr/>
          </p:nvSpPr>
          <p:spPr>
            <a:xfrm>
              <a:off x="9323365" y="649032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56309" y="3821922"/>
            <a:ext cx="3316927" cy="2407501"/>
            <a:chOff x="6377246" y="2525144"/>
            <a:chExt cx="3316927" cy="2407501"/>
          </a:xfrm>
        </p:grpSpPr>
        <p:grpSp>
          <p:nvGrpSpPr>
            <p:cNvPr id="51" name="Group 50"/>
            <p:cNvGrpSpPr/>
            <p:nvPr/>
          </p:nvGrpSpPr>
          <p:grpSpPr>
            <a:xfrm>
              <a:off x="6377246" y="2987474"/>
              <a:ext cx="3316927" cy="1945171"/>
              <a:chOff x="1537160" y="1828822"/>
              <a:chExt cx="3316927" cy="1945171"/>
            </a:xfrm>
          </p:grpSpPr>
          <p:sp>
            <p:nvSpPr>
              <p:cNvPr id="54" name="Content Placeholder 2"/>
              <p:cNvSpPr txBox="1">
                <a:spLocks/>
              </p:cNvSpPr>
              <p:nvPr/>
            </p:nvSpPr>
            <p:spPr>
              <a:xfrm>
                <a:off x="1537160" y="3263742"/>
                <a:ext cx="3316927" cy="510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mtClean="0"/>
                  <a:t>Remove_vertex(G, D)</a:t>
                </a:r>
                <a:endParaRPr lang="en-US"/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1687136" y="1828822"/>
                <a:ext cx="2385753" cy="1296786"/>
                <a:chOff x="7038801" y="2477206"/>
                <a:chExt cx="2385753" cy="1296786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7038801" y="3125599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A</a:t>
                  </a:r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8776161" y="2477206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B</a:t>
                  </a:r>
                  <a:endParaRPr lang="en-US"/>
                </a:p>
              </p:txBody>
            </p:sp>
            <p:cxnSp>
              <p:nvCxnSpPr>
                <p:cNvPr id="58" name="Straight Connector 57"/>
                <p:cNvCxnSpPr>
                  <a:stCxn id="56" idx="6"/>
                  <a:endCxn id="57" idx="2"/>
                </p:cNvCxnSpPr>
                <p:nvPr/>
              </p:nvCxnSpPr>
              <p:spPr>
                <a:xfrm flipV="1">
                  <a:off x="7687194" y="2801403"/>
                  <a:ext cx="1088967" cy="648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Oval 51"/>
            <p:cNvSpPr/>
            <p:nvPr/>
          </p:nvSpPr>
          <p:spPr>
            <a:xfrm>
              <a:off x="7175615" y="2525144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</a:t>
              </a:r>
              <a:endParaRPr lang="en-US"/>
            </a:p>
          </p:txBody>
        </p:sp>
        <p:cxnSp>
          <p:nvCxnSpPr>
            <p:cNvPr id="53" name="Straight Connector 52"/>
            <p:cNvCxnSpPr>
              <a:stCxn id="52" idx="3"/>
              <a:endCxn id="56" idx="6"/>
            </p:cNvCxnSpPr>
            <p:nvPr/>
          </p:nvCxnSpPr>
          <p:spPr>
            <a:xfrm flipH="1">
              <a:off x="7175615" y="3078582"/>
              <a:ext cx="94955" cy="8814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8379333" y="3635859"/>
            <a:ext cx="2644217" cy="2614709"/>
            <a:chOff x="7436030" y="649032"/>
            <a:chExt cx="3134056" cy="2986827"/>
          </a:xfrm>
        </p:grpSpPr>
        <p:grpSp>
          <p:nvGrpSpPr>
            <p:cNvPr id="71" name="Group 70"/>
            <p:cNvGrpSpPr/>
            <p:nvPr/>
          </p:nvGrpSpPr>
          <p:grpSpPr>
            <a:xfrm>
              <a:off x="7436030" y="1228358"/>
              <a:ext cx="3134056" cy="2407501"/>
              <a:chOff x="6377246" y="2525144"/>
              <a:chExt cx="3134056" cy="2407501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6377246" y="2987474"/>
                <a:ext cx="3134056" cy="1945171"/>
                <a:chOff x="1537160" y="1828822"/>
                <a:chExt cx="3134056" cy="1945171"/>
              </a:xfrm>
            </p:grpSpPr>
            <p:sp>
              <p:nvSpPr>
                <p:cNvPr id="76" name="Content Placeholder 2"/>
                <p:cNvSpPr txBox="1">
                  <a:spLocks/>
                </p:cNvSpPr>
                <p:nvPr/>
              </p:nvSpPr>
              <p:spPr>
                <a:xfrm>
                  <a:off x="1537160" y="3263742"/>
                  <a:ext cx="3134056" cy="51025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mtClean="0"/>
                    <a:t>Add_edge(G, C, D)</a:t>
                  </a:r>
                  <a:endParaRPr lang="en-US"/>
                </a:p>
              </p:txBody>
            </p:sp>
            <p:grpSp>
              <p:nvGrpSpPr>
                <p:cNvPr id="77" name="Group 76"/>
                <p:cNvGrpSpPr/>
                <p:nvPr/>
              </p:nvGrpSpPr>
              <p:grpSpPr>
                <a:xfrm>
                  <a:off x="1687136" y="1828822"/>
                  <a:ext cx="2385753" cy="1296786"/>
                  <a:chOff x="7038801" y="2477206"/>
                  <a:chExt cx="2385753" cy="1296786"/>
                </a:xfrm>
              </p:grpSpPr>
              <p:sp>
                <p:nvSpPr>
                  <p:cNvPr id="78" name="Oval 77"/>
                  <p:cNvSpPr/>
                  <p:nvPr/>
                </p:nvSpPr>
                <p:spPr>
                  <a:xfrm>
                    <a:off x="7038801" y="3125599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A</a:t>
                    </a:r>
                    <a:endParaRPr lang="en-US"/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8776161" y="2477206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B</a:t>
                    </a:r>
                    <a:endParaRPr lang="en-US"/>
                  </a:p>
                </p:txBody>
              </p:sp>
              <p:cxnSp>
                <p:nvCxnSpPr>
                  <p:cNvPr id="80" name="Straight Connector 79"/>
                  <p:cNvCxnSpPr>
                    <a:stCxn id="78" idx="6"/>
                    <a:endCxn id="79" idx="2"/>
                  </p:cNvCxnSpPr>
                  <p:nvPr/>
                </p:nvCxnSpPr>
                <p:spPr>
                  <a:xfrm flipV="1">
                    <a:off x="7687194" y="2801403"/>
                    <a:ext cx="1088967" cy="64839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4" name="Oval 73"/>
              <p:cNvSpPr/>
              <p:nvPr/>
            </p:nvSpPr>
            <p:spPr>
              <a:xfrm>
                <a:off x="7175615" y="2525144"/>
                <a:ext cx="648393" cy="6483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C</a:t>
                </a:r>
                <a:endParaRPr lang="en-US"/>
              </a:p>
            </p:txBody>
          </p:sp>
          <p:cxnSp>
            <p:nvCxnSpPr>
              <p:cNvPr id="75" name="Straight Connector 74"/>
              <p:cNvCxnSpPr>
                <a:stCxn id="74" idx="3"/>
                <a:endCxn id="78" idx="6"/>
              </p:cNvCxnSpPr>
              <p:nvPr/>
            </p:nvCxnSpPr>
            <p:spPr>
              <a:xfrm flipH="1">
                <a:off x="7175615" y="3078582"/>
                <a:ext cx="94955" cy="88148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2" name="Oval 71"/>
            <p:cNvSpPr/>
            <p:nvPr/>
          </p:nvSpPr>
          <p:spPr>
            <a:xfrm>
              <a:off x="9323365" y="649032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903738" y="3625290"/>
            <a:ext cx="2644217" cy="2614709"/>
            <a:chOff x="4903738" y="3625290"/>
            <a:chExt cx="2644217" cy="2614709"/>
          </a:xfrm>
        </p:grpSpPr>
        <p:grpSp>
          <p:nvGrpSpPr>
            <p:cNvPr id="59" name="Group 58"/>
            <p:cNvGrpSpPr/>
            <p:nvPr/>
          </p:nvGrpSpPr>
          <p:grpSpPr>
            <a:xfrm>
              <a:off x="4903738" y="3625290"/>
              <a:ext cx="2644217" cy="2614709"/>
              <a:chOff x="7436030" y="649032"/>
              <a:chExt cx="3134056" cy="2986827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7436030" y="1228358"/>
                <a:ext cx="3134056" cy="2407501"/>
                <a:chOff x="6377246" y="2525144"/>
                <a:chExt cx="3134056" cy="2407501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6377246" y="2987474"/>
                  <a:ext cx="3134056" cy="1945171"/>
                  <a:chOff x="1537160" y="1828822"/>
                  <a:chExt cx="3134056" cy="1945171"/>
                </a:xfrm>
              </p:grpSpPr>
              <p:sp>
                <p:nvSpPr>
                  <p:cNvPr id="65" name="Content Placeholder 2"/>
                  <p:cNvSpPr txBox="1">
                    <a:spLocks/>
                  </p:cNvSpPr>
                  <p:nvPr/>
                </p:nvSpPr>
                <p:spPr>
                  <a:xfrm>
                    <a:off x="1537160" y="3263742"/>
                    <a:ext cx="3134056" cy="510251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 fontScale="92500" lnSpcReduction="10000"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Font typeface="Arial" panose="020B0604020202020204" pitchFamily="34" charset="0"/>
                      <a:buNone/>
                    </a:pPr>
                    <a:r>
                      <a:rPr lang="en-US" smtClean="0"/>
                      <a:t>Add_edge(G, C, D)</a:t>
                    </a:r>
                    <a:endParaRPr lang="en-US"/>
                  </a:p>
                </p:txBody>
              </p:sp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1687136" y="1828822"/>
                    <a:ext cx="2385753" cy="1296786"/>
                    <a:chOff x="7038801" y="2477206"/>
                    <a:chExt cx="2385753" cy="1296786"/>
                  </a:xfrm>
                </p:grpSpPr>
                <p:sp>
                  <p:nvSpPr>
                    <p:cNvPr id="67" name="Oval 66"/>
                    <p:cNvSpPr/>
                    <p:nvPr/>
                  </p:nvSpPr>
                  <p:spPr>
                    <a:xfrm>
                      <a:off x="7038801" y="3125599"/>
                      <a:ext cx="648393" cy="64839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/>
                        <a:t>A</a:t>
                      </a:r>
                      <a:endParaRPr lang="en-US"/>
                    </a:p>
                  </p:txBody>
                </p: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8776161" y="2477206"/>
                      <a:ext cx="648393" cy="64839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mtClean="0"/>
                        <a:t>B</a:t>
                      </a:r>
                      <a:endParaRPr lang="en-US"/>
                    </a:p>
                  </p:txBody>
                </p:sp>
                <p:cxnSp>
                  <p:nvCxnSpPr>
                    <p:cNvPr id="69" name="Straight Connector 68"/>
                    <p:cNvCxnSpPr>
                      <a:stCxn id="67" idx="6"/>
                      <a:endCxn id="68" idx="2"/>
                    </p:cNvCxnSpPr>
                    <p:nvPr/>
                  </p:nvCxnSpPr>
                  <p:spPr>
                    <a:xfrm flipV="1">
                      <a:off x="7687194" y="2801403"/>
                      <a:ext cx="1088967" cy="648393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63" name="Oval 62"/>
                <p:cNvSpPr/>
                <p:nvPr/>
              </p:nvSpPr>
              <p:spPr>
                <a:xfrm>
                  <a:off x="7175615" y="2525144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C</a:t>
                  </a:r>
                  <a:endParaRPr lang="en-US"/>
                </a:p>
              </p:txBody>
            </p:sp>
            <p:cxnSp>
              <p:nvCxnSpPr>
                <p:cNvPr id="64" name="Straight Connector 63"/>
                <p:cNvCxnSpPr>
                  <a:stCxn id="63" idx="3"/>
                  <a:endCxn id="67" idx="6"/>
                </p:cNvCxnSpPr>
                <p:nvPr/>
              </p:nvCxnSpPr>
              <p:spPr>
                <a:xfrm flipH="1">
                  <a:off x="7175615" y="3078582"/>
                  <a:ext cx="94955" cy="88148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Oval 60"/>
              <p:cNvSpPr/>
              <p:nvPr/>
            </p:nvSpPr>
            <p:spPr>
              <a:xfrm>
                <a:off x="9323365" y="649032"/>
                <a:ext cx="648393" cy="6483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</p:grpSp>
        <p:cxnSp>
          <p:nvCxnSpPr>
            <p:cNvPr id="82" name="Straight Connector 81"/>
            <p:cNvCxnSpPr>
              <a:stCxn id="63" idx="7"/>
              <a:endCxn id="61" idx="2"/>
            </p:cNvCxnSpPr>
            <p:nvPr/>
          </p:nvCxnSpPr>
          <p:spPr>
            <a:xfrm flipV="1">
              <a:off x="6044263" y="3909096"/>
              <a:ext cx="451828" cy="30646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88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51" y="126595"/>
            <a:ext cx="10515600" cy="1325563"/>
          </a:xfrm>
        </p:spPr>
        <p:txBody>
          <a:bodyPr/>
          <a:lstStyle/>
          <a:p>
            <a:r>
              <a:rPr lang="en-US" smtClean="0"/>
              <a:t>Graph types</a:t>
            </a:r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2701487" y="2358882"/>
            <a:ext cx="2743349" cy="2407501"/>
            <a:chOff x="6377246" y="2525144"/>
            <a:chExt cx="2743349" cy="2407501"/>
          </a:xfrm>
        </p:grpSpPr>
        <p:grpSp>
          <p:nvGrpSpPr>
            <p:cNvPr id="51" name="Group 50"/>
            <p:cNvGrpSpPr/>
            <p:nvPr/>
          </p:nvGrpSpPr>
          <p:grpSpPr>
            <a:xfrm>
              <a:off x="6377246" y="2987474"/>
              <a:ext cx="2743349" cy="1945171"/>
              <a:chOff x="1537160" y="1828822"/>
              <a:chExt cx="2743349" cy="1945171"/>
            </a:xfrm>
          </p:grpSpPr>
          <p:sp>
            <p:nvSpPr>
              <p:cNvPr id="54" name="Content Placeholder 2"/>
              <p:cNvSpPr txBox="1">
                <a:spLocks/>
              </p:cNvSpPr>
              <p:nvPr/>
            </p:nvSpPr>
            <p:spPr>
              <a:xfrm>
                <a:off x="1537160" y="3263742"/>
                <a:ext cx="2743349" cy="510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mtClean="0"/>
                  <a:t>Undirected graph</a:t>
                </a:r>
                <a:endParaRPr lang="en-US"/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1687136" y="1828822"/>
                <a:ext cx="2385753" cy="1296786"/>
                <a:chOff x="7038801" y="2477206"/>
                <a:chExt cx="2385753" cy="1296786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7038801" y="3125599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A</a:t>
                  </a:r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8776161" y="2477206"/>
                  <a:ext cx="648393" cy="6483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B</a:t>
                  </a:r>
                  <a:endParaRPr lang="en-US"/>
                </a:p>
              </p:txBody>
            </p:sp>
            <p:cxnSp>
              <p:nvCxnSpPr>
                <p:cNvPr id="58" name="Straight Connector 57"/>
                <p:cNvCxnSpPr>
                  <a:stCxn id="56" idx="6"/>
                  <a:endCxn id="57" idx="2"/>
                </p:cNvCxnSpPr>
                <p:nvPr/>
              </p:nvCxnSpPr>
              <p:spPr>
                <a:xfrm flipV="1">
                  <a:off x="7687194" y="2801403"/>
                  <a:ext cx="1088967" cy="6483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Oval 51"/>
            <p:cNvSpPr/>
            <p:nvPr/>
          </p:nvSpPr>
          <p:spPr>
            <a:xfrm>
              <a:off x="7175615" y="2525144"/>
              <a:ext cx="648393" cy="6483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C</a:t>
              </a:r>
              <a:endParaRPr lang="en-US"/>
            </a:p>
          </p:txBody>
        </p:sp>
        <p:cxnSp>
          <p:nvCxnSpPr>
            <p:cNvPr id="53" name="Straight Connector 52"/>
            <p:cNvCxnSpPr>
              <a:stCxn id="52" idx="3"/>
              <a:endCxn id="56" idx="6"/>
            </p:cNvCxnSpPr>
            <p:nvPr/>
          </p:nvCxnSpPr>
          <p:spPr>
            <a:xfrm flipH="1">
              <a:off x="7175615" y="3078582"/>
              <a:ext cx="94955" cy="8814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588824" y="2358882"/>
            <a:ext cx="2385753" cy="2407500"/>
            <a:chOff x="6588824" y="2358882"/>
            <a:chExt cx="2385753" cy="2407500"/>
          </a:xfrm>
        </p:grpSpPr>
        <p:grpSp>
          <p:nvGrpSpPr>
            <p:cNvPr id="81" name="Group 80"/>
            <p:cNvGrpSpPr/>
            <p:nvPr/>
          </p:nvGrpSpPr>
          <p:grpSpPr>
            <a:xfrm>
              <a:off x="6588824" y="2358882"/>
              <a:ext cx="2385753" cy="2407500"/>
              <a:chOff x="6527222" y="2525144"/>
              <a:chExt cx="2385753" cy="240750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6527222" y="2987474"/>
                <a:ext cx="2385753" cy="1945170"/>
                <a:chOff x="1687136" y="1828822"/>
                <a:chExt cx="2385753" cy="1945170"/>
              </a:xfrm>
            </p:grpSpPr>
            <p:sp>
              <p:nvSpPr>
                <p:cNvPr id="86" name="Content Placeholder 2"/>
                <p:cNvSpPr txBox="1">
                  <a:spLocks/>
                </p:cNvSpPr>
                <p:nvPr/>
              </p:nvSpPr>
              <p:spPr>
                <a:xfrm>
                  <a:off x="1697847" y="3263741"/>
                  <a:ext cx="2364330" cy="51025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/>
                    <a:t>D</a:t>
                  </a:r>
                  <a:r>
                    <a:rPr lang="en-US" smtClean="0"/>
                    <a:t>irected graph</a:t>
                  </a:r>
                  <a:endParaRPr lang="en-US"/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1687136" y="1828822"/>
                  <a:ext cx="2385753" cy="1296786"/>
                  <a:chOff x="7038801" y="2477206"/>
                  <a:chExt cx="2385753" cy="1296786"/>
                </a:xfrm>
              </p:grpSpPr>
              <p:sp>
                <p:nvSpPr>
                  <p:cNvPr id="88" name="Oval 87"/>
                  <p:cNvSpPr/>
                  <p:nvPr/>
                </p:nvSpPr>
                <p:spPr>
                  <a:xfrm>
                    <a:off x="7038801" y="3125599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A</a:t>
                    </a:r>
                    <a:endParaRPr lang="en-US"/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8776161" y="2477206"/>
                    <a:ext cx="648393" cy="64839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mtClean="0"/>
                      <a:t>B</a:t>
                    </a:r>
                    <a:endParaRPr lang="en-US"/>
                  </a:p>
                </p:txBody>
              </p:sp>
            </p:grpSp>
          </p:grpSp>
          <p:sp>
            <p:nvSpPr>
              <p:cNvPr id="84" name="Oval 83"/>
              <p:cNvSpPr/>
              <p:nvPr/>
            </p:nvSpPr>
            <p:spPr>
              <a:xfrm>
                <a:off x="7175615" y="2525144"/>
                <a:ext cx="648393" cy="6483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C</a:t>
                </a:r>
                <a:endParaRPr lang="en-US"/>
              </a:p>
            </p:txBody>
          </p:sp>
        </p:grpSp>
        <p:cxnSp>
          <p:nvCxnSpPr>
            <p:cNvPr id="4" name="Straight Arrow Connector 3"/>
            <p:cNvCxnSpPr>
              <a:stCxn id="88" idx="6"/>
              <a:endCxn id="84" idx="4"/>
            </p:cNvCxnSpPr>
            <p:nvPr/>
          </p:nvCxnSpPr>
          <p:spPr>
            <a:xfrm flipV="1">
              <a:off x="7237217" y="3007275"/>
              <a:ext cx="324197" cy="7865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8" idx="6"/>
              <a:endCxn id="89" idx="3"/>
            </p:cNvCxnSpPr>
            <p:nvPr/>
          </p:nvCxnSpPr>
          <p:spPr>
            <a:xfrm flipV="1">
              <a:off x="7237217" y="3374650"/>
              <a:ext cx="1183922" cy="4191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037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Probabilistic Graphical Model</a:t>
            </a:r>
            <a:endParaRPr lang="en-US"/>
          </a:p>
        </p:txBody>
      </p:sp>
      <p:pic>
        <p:nvPicPr>
          <p:cNvPr id="1028" name="Picture 4" descr="Representation - Bayesian Networks - Jihong Ju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206" y="1690688"/>
            <a:ext cx="6103588" cy="482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82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Bayesian probability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764205" y="3208713"/>
                <a:ext cx="86635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205" y="3208713"/>
                <a:ext cx="866359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15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Bayesian network</a:t>
            </a:r>
            <a:endParaRPr lang="en-US"/>
          </a:p>
        </p:txBody>
      </p:sp>
      <p:pic>
        <p:nvPicPr>
          <p:cNvPr id="5" name="Picture 4" descr="Representation - Bayesian Networks - Jihong Ju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891" y="2295870"/>
            <a:ext cx="5180215" cy="409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246514" y="1475244"/>
                <a:ext cx="769897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514" y="1475244"/>
                <a:ext cx="769897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1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174</Words>
  <Application>Microsoft Office PowerPoint</Application>
  <PresentationFormat>Widescreen</PresentationFormat>
  <Paragraphs>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Probabilistic Graphical Model</vt:lpstr>
      <vt:lpstr>Content</vt:lpstr>
      <vt:lpstr>Part 1 Probabilistic Graphical Model Introduction</vt:lpstr>
      <vt:lpstr>Graph (G)</vt:lpstr>
      <vt:lpstr>Basic graph operations</vt:lpstr>
      <vt:lpstr>Graph types</vt:lpstr>
      <vt:lpstr>Probabilistic Graphical Model</vt:lpstr>
      <vt:lpstr>Bayesian probability</vt:lpstr>
      <vt:lpstr>Bayesian network</vt:lpstr>
      <vt:lpstr>Inference</vt:lpstr>
      <vt:lpstr>Marginal inference</vt:lpstr>
      <vt:lpstr>Marginal inference</vt:lpstr>
      <vt:lpstr>Variable elimination</vt:lpstr>
      <vt:lpstr>Variable elimination</vt:lpstr>
      <vt:lpstr>Variable elimination</vt:lpstr>
      <vt:lpstr>Part 2 Pgmpy Introduction</vt:lpstr>
      <vt:lpstr>Part 3 Application</vt:lpstr>
      <vt:lpstr>Medical diagnosis (data)</vt:lpstr>
      <vt:lpstr>Graph</vt:lpstr>
      <vt:lpstr>Counting result example</vt:lpstr>
      <vt:lpstr>Maximum Likelihood Estimation example</vt:lpstr>
      <vt:lpstr>Bayesian Parameter Estimator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Graphical Model</dc:title>
  <dc:creator>User</dc:creator>
  <cp:lastModifiedBy>User</cp:lastModifiedBy>
  <cp:revision>38</cp:revision>
  <dcterms:created xsi:type="dcterms:W3CDTF">2020-11-28T12:48:30Z</dcterms:created>
  <dcterms:modified xsi:type="dcterms:W3CDTF">2020-11-28T16:14:42Z</dcterms:modified>
</cp:coreProperties>
</file>