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97" r:id="rId8"/>
    <p:sldId id="260" r:id="rId9"/>
    <p:sldId id="261" r:id="rId10"/>
    <p:sldId id="264" r:id="rId11"/>
    <p:sldId id="298" r:id="rId12"/>
    <p:sldId id="284" r:id="rId13"/>
    <p:sldId id="285" r:id="rId14"/>
    <p:sldId id="286" r:id="rId15"/>
    <p:sldId id="287" r:id="rId16"/>
    <p:sldId id="288" r:id="rId17"/>
    <p:sldId id="289" r:id="rId18"/>
    <p:sldId id="299" r:id="rId19"/>
    <p:sldId id="266" r:id="rId20"/>
    <p:sldId id="267" r:id="rId21"/>
    <p:sldId id="268" r:id="rId22"/>
    <p:sldId id="269" r:id="rId23"/>
    <p:sldId id="270" r:id="rId24"/>
    <p:sldId id="281" r:id="rId25"/>
    <p:sldId id="280" r:id="rId26"/>
    <p:sldId id="282" r:id="rId27"/>
    <p:sldId id="283" r:id="rId28"/>
    <p:sldId id="272" r:id="rId29"/>
    <p:sldId id="300" r:id="rId30"/>
    <p:sldId id="301" r:id="rId31"/>
    <p:sldId id="291" r:id="rId32"/>
    <p:sldId id="290" r:id="rId33"/>
    <p:sldId id="292" r:id="rId34"/>
    <p:sldId id="294" r:id="rId35"/>
    <p:sldId id="293" r:id="rId36"/>
    <p:sldId id="295" r:id="rId37"/>
    <p:sldId id="296" r:id="rId38"/>
    <p:sldId id="273" r:id="rId39"/>
    <p:sldId id="275" r:id="rId40"/>
    <p:sldId id="279" r:id="rId41"/>
    <p:sldId id="276" r:id="rId42"/>
    <p:sldId id="277" r:id="rId43"/>
    <p:sldId id="27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mpy/pgmpy/tree/dev/examples" TargetMode="External"/><Relationship Id="rId2" Type="http://schemas.openxmlformats.org/officeDocument/2006/relationships/hyperlink" Target="http://pg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mpy/pgmpy_notebo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mpy/pgmp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pgmpy/pgmpy/issues/7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/>
              <a:t> – ID: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19055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</a:t>
            </a:r>
          </a:p>
        </p:txBody>
      </p:sp>
      <p:pic>
        <p:nvPicPr>
          <p:cNvPr id="5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1" y="229587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1.3</a:t>
            </a:r>
            <a:br>
              <a:rPr lang="en-US" dirty="0"/>
            </a:br>
            <a:r>
              <a:rPr lang="en-US" dirty="0"/>
              <a:t>Probabilistic Graphical Model</a:t>
            </a:r>
            <a:br>
              <a:rPr lang="en-US" dirty="0"/>
            </a:br>
            <a:r>
              <a:rPr lang="en-US" dirty="0"/>
              <a:t>(Learning methods)</a:t>
            </a:r>
          </a:p>
        </p:txBody>
      </p:sp>
    </p:spTree>
    <p:extLst>
      <p:ext uri="{BB962C8B-B14F-4D97-AF65-F5344CB8AC3E}">
        <p14:creationId xmlns:p14="http://schemas.microsoft.com/office/powerpoint/2010/main" val="185707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1" y="3039904"/>
            <a:ext cx="36957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86558" y="3280078"/>
            <a:ext cx="1481053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Entropy: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6557" y="4270677"/>
            <a:ext cx="2741654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Expected value: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25" y="4030503"/>
            <a:ext cx="2505075" cy="109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7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153"/>
          </a:xfrm>
        </p:spPr>
        <p:txBody>
          <a:bodyPr/>
          <a:lstStyle/>
          <a:p>
            <a:r>
              <a:rPr lang="en-US"/>
              <a:t>Entropy does not depend on p.</a:t>
            </a:r>
          </a:p>
          <a:p>
            <a:pPr fontAlgn="base"/>
            <a:r>
              <a:rPr lang="en-US"/>
              <a:t>Minimizing KL divergence is equivalent to maximizing the expected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48024"/>
            <a:ext cx="10515600" cy="62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Expected value based on Monte-Carlo estimate: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D: is dataset drawn independent and identically distributed (i.i.d)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  <a:blipFill>
                <a:blip r:embed="rId4"/>
                <a:stretch>
                  <a:fillRect l="-870" t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9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(Loss)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: measures the loss that a model distribution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 makes on a particular instance x.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  <a:blipFill>
                <a:blip r:embed="rId3"/>
                <a:stretch>
                  <a:fillRect t="-5405" b="-8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𝑖𝑘𝑒𝑙𝑖h𝑜𝑜𝑑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𝑃𝑎𝑟𝑒𝑛𝑡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0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𝑃𝑎𝑟𝑒𝑛𝑡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𝑃𝑎𝑟𝑒𝑛𝑡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907593"/>
            <a:ext cx="10515600" cy="1213047"/>
          </a:xfrm>
        </p:spPr>
        <p:txBody>
          <a:bodyPr/>
          <a:lstStyle/>
          <a:p>
            <a:r>
              <a:rPr lang="en-US"/>
              <a:t>Maximization of the (log) likelihood function decomposes into separate maximizations for the local conditional distributions.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6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1.3</a:t>
            </a:r>
            <a:br>
              <a:rPr lang="en-US" dirty="0"/>
            </a:br>
            <a:r>
              <a:rPr lang="en-US" dirty="0"/>
              <a:t>Probabilistic Graphical Model</a:t>
            </a:r>
            <a:br>
              <a:rPr lang="en-US" dirty="0"/>
            </a:br>
            <a:r>
              <a:rPr lang="en-US" dirty="0"/>
              <a:t>(Inference)</a:t>
            </a:r>
          </a:p>
        </p:txBody>
      </p:sp>
    </p:spTree>
    <p:extLst>
      <p:ext uri="{BB962C8B-B14F-4D97-AF65-F5344CB8AC3E}">
        <p14:creationId xmlns:p14="http://schemas.microsoft.com/office/powerpoint/2010/main" val="272733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90688"/>
            <a:ext cx="5619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24969"/>
            <a:ext cx="48958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4216400"/>
            <a:ext cx="8829675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Probabilistic Graphical Model introduction</a:t>
            </a:r>
          </a:p>
          <a:p>
            <a:r>
              <a:rPr lang="en-US"/>
              <a:t>PGMPY introduction</a:t>
            </a:r>
          </a:p>
          <a:p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354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90688"/>
            <a:ext cx="882967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3586163"/>
            <a:ext cx="34671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4071938"/>
            <a:ext cx="882967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9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2" y="199352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6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3285" y="1318961"/>
            <a:ext cx="1314796" cy="53145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Clear d: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2" y="2010145"/>
            <a:ext cx="3286125" cy="381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83285" y="2550873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i: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9" y="3242057"/>
            <a:ext cx="3790950" cy="409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83285" y="3807817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4502544"/>
            <a:ext cx="2295525" cy="4286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3285" y="5063034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6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9" y="3328125"/>
            <a:ext cx="5974452" cy="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238201"/>
            <a:ext cx="4667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690688"/>
            <a:ext cx="2752725" cy="7143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76697"/>
            <a:ext cx="10515600" cy="3483639"/>
          </a:xfrm>
        </p:spPr>
        <p:txBody>
          <a:bodyPr/>
          <a:lstStyle/>
          <a:p>
            <a:r>
              <a:rPr lang="en-US"/>
              <a:t>H: Hypothesis, E: Observed evidence.</a:t>
            </a:r>
          </a:p>
          <a:p>
            <a:r>
              <a:rPr lang="en-US"/>
              <a:t>P(H): the prior probability, probability of the hypothesis.</a:t>
            </a:r>
          </a:p>
          <a:p>
            <a:r>
              <a:rPr lang="en-US"/>
              <a:t>P(E): probability of the obsereved evidence.</a:t>
            </a:r>
          </a:p>
          <a:p>
            <a:r>
              <a:rPr lang="en-US"/>
              <a:t>P(H|E): the posterior probability, is the probability of H given E, after E is observed.</a:t>
            </a:r>
          </a:p>
          <a:p>
            <a:r>
              <a:rPr lang="en-US"/>
              <a:t>P(E|H): is the probability of observing E given H.</a:t>
            </a:r>
          </a:p>
        </p:txBody>
      </p:sp>
    </p:spTree>
    <p:extLst>
      <p:ext uri="{BB962C8B-B14F-4D97-AF65-F5344CB8AC3E}">
        <p14:creationId xmlns:p14="http://schemas.microsoft.com/office/powerpoint/2010/main" val="272816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0819"/>
          </a:xfrm>
        </p:spPr>
        <p:txBody>
          <a:bodyPr/>
          <a:lstStyle/>
          <a:p>
            <a:r>
              <a:rPr lang="en-US"/>
              <a:t>Suppose there are two full bowls of cookies. </a:t>
            </a:r>
            <a:r>
              <a:rPr lang="en-US">
                <a:solidFill>
                  <a:srgbClr val="FF0000"/>
                </a:solidFill>
              </a:rPr>
              <a:t>Bowl 1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10 chocolate chips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30 plain cookies</a:t>
            </a:r>
            <a:r>
              <a:rPr lang="en-US"/>
              <a:t>, while </a:t>
            </a:r>
            <a:r>
              <a:rPr lang="en-US">
                <a:solidFill>
                  <a:srgbClr val="FF0000"/>
                </a:solidFill>
              </a:rPr>
              <a:t>bowl 2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20 of each</a:t>
            </a:r>
            <a:r>
              <a:rPr lang="en-US"/>
              <a:t>. Fred </a:t>
            </a:r>
            <a:r>
              <a:rPr lang="en-US">
                <a:solidFill>
                  <a:srgbClr val="FF0000"/>
                </a:solidFill>
              </a:rPr>
              <a:t>picks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bowl at random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then picks a cookie at random</a:t>
            </a:r>
            <a:r>
              <a:rPr lang="en-US"/>
              <a:t>. We may assume there is </a:t>
            </a:r>
            <a:r>
              <a:rPr lang="en-US">
                <a:solidFill>
                  <a:srgbClr val="FF0000"/>
                </a:solidFill>
              </a:rPr>
              <a:t>no reason to</a:t>
            </a:r>
            <a:r>
              <a:rPr lang="en-US"/>
              <a:t> believe Fred </a:t>
            </a:r>
            <a:r>
              <a:rPr lang="en-US">
                <a:solidFill>
                  <a:srgbClr val="FF0000"/>
                </a:solidFill>
              </a:rPr>
              <a:t>treats one bowl differently from another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likewise for the cookies</a:t>
            </a:r>
            <a:r>
              <a:rPr lang="en-US"/>
              <a:t>. The cookie turns out to be a plain one. How </a:t>
            </a:r>
            <a:r>
              <a:rPr lang="en-US">
                <a:solidFill>
                  <a:srgbClr val="FF0000"/>
                </a:solidFill>
              </a:rPr>
              <a:t>probable</a:t>
            </a:r>
            <a:r>
              <a:rPr lang="en-US"/>
              <a:t> is it that </a:t>
            </a:r>
            <a:r>
              <a:rPr lang="en-US">
                <a:solidFill>
                  <a:srgbClr val="FF0000"/>
                </a:solidFill>
              </a:rPr>
              <a:t>Fred picked it out of bowl 1</a:t>
            </a:r>
            <a:r>
              <a:rPr lang="en-US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82" y="5306694"/>
            <a:ext cx="2019300" cy="457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13067" y="4288384"/>
            <a:ext cx="3176847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Evidence (E): Cookie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28619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1 (H</a:t>
            </a:r>
            <a:r>
              <a:rPr lang="en-US" baseline="-25000"/>
              <a:t>1</a:t>
            </a:r>
            <a:r>
              <a:rPr lang="en-US"/>
              <a:t>): Bowl 1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479644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2 (H</a:t>
            </a:r>
            <a:r>
              <a:rPr lang="en-US" baseline="-25000"/>
              <a:t>2</a:t>
            </a:r>
            <a:r>
              <a:rPr lang="en-US"/>
              <a:t>): Bowl 2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4" y="4286193"/>
            <a:ext cx="3267075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13" y="4731356"/>
            <a:ext cx="3114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(example)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222528"/>
            <a:ext cx="6467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2</a:t>
            </a:r>
            <a:br>
              <a:rPr lang="en-US" dirty="0"/>
            </a:br>
            <a:r>
              <a:rPr lang="en-US" dirty="0" err="1"/>
              <a:t>Pgmpy</a:t>
            </a:r>
            <a:r>
              <a:rPr lang="en-US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015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EF7-AD86-44B7-9EA8-FF1A33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462C-6199-458D-A37D-D0FD4BB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is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python library for working with Probabilistic Graphical Models.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Documentation and list of algorithms supported is at our official site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http://pgmpy.org/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Examples on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https://github.com/pgmpy/pgmpy/tree/dev/examples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Basic tutorial on Probabilistic Graphical models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https://github.com/pgmpy/pgmpy_notebook</a:t>
            </a:r>
            <a:endParaRPr lang="en-US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16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1.1</a:t>
            </a:r>
            <a:br>
              <a:rPr lang="en-US" dirty="0"/>
            </a:br>
            <a:r>
              <a:rPr lang="en-US" dirty="0"/>
              <a:t>Graph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70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EF7-AD86-44B7-9EA8-FF1A33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22CB0-BD28-44F6-9E0A-7A8C002E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44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by using Anaconda: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install -c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ankurankan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endParaRPr lang="en-US" dirty="0"/>
          </a:p>
          <a:p>
            <a:r>
              <a:rPr lang="en-US" dirty="0"/>
              <a:t>Install by using “pip” command: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pip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endParaRPr lang="en-US" dirty="0"/>
          </a:p>
          <a:p>
            <a:r>
              <a:rPr lang="en-US" dirty="0"/>
              <a:t>Install from source code: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git clone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https://github.com/pgmpy/pgmpy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pip install -r requirements.txt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python setup.py install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7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9B41-D9C0-4B68-855D-3CDEB395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F87A-E3B8-41C0-BB80-EADD8698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Apply right model</a:t>
            </a:r>
          </a:p>
          <a:p>
            <a:r>
              <a:rPr lang="en-US" dirty="0"/>
              <a:t>Choose learning method</a:t>
            </a:r>
          </a:p>
          <a:p>
            <a:r>
              <a:rPr lang="en-US" dirty="0"/>
              <a:t>Perform inference if desired</a:t>
            </a:r>
          </a:p>
          <a:p>
            <a:r>
              <a:rPr lang="en-US" dirty="0"/>
              <a:t>Perform testing when using structure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191603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07F-69B6-4EE1-9ADF-9F73AE7C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07"/>
            <a:ext cx="10515600" cy="1325563"/>
          </a:xfrm>
        </p:spPr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099D43-5AF8-49BD-92FC-D275E5F3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notes:</a:t>
            </a:r>
          </a:p>
          <a:p>
            <a:r>
              <a:rPr lang="en-US" dirty="0" err="1"/>
              <a:t>Pgmpy</a:t>
            </a:r>
            <a:r>
              <a:rPr lang="en-US" dirty="0"/>
              <a:t> does not support continuous data (</a:t>
            </a:r>
            <a:r>
              <a:rPr lang="en-US" dirty="0">
                <a:hlinkClick r:id="rId2"/>
              </a:rPr>
              <a:t>https://github.com/pgmpy/pgmpy/issues/772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8627E-0F64-4EEB-9C77-553F6824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3356"/>
            <a:ext cx="5643023" cy="307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C6EFFB-D9A6-4926-8914-80C05E2E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23" y="4820737"/>
            <a:ext cx="4997056" cy="6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7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B13B8-D912-43D2-8C61-600310C0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36" y="0"/>
            <a:ext cx="734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5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2.1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4247931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4CA2-88BD-4811-AB4E-B7ECCCB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2.2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not 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311986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4CA2-88BD-4811-AB4E-B7ECCCB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Part 3</a:t>
            </a:r>
            <a:br>
              <a:rPr lang="en-US"/>
            </a:br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5452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Medical diagnosis (data)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9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Source: https://www.kaggle.com/itachi9604/disease-symptom-description-dataset?select=dataset.csv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3" y="2644795"/>
            <a:ext cx="3100014" cy="36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4" y="4502323"/>
            <a:ext cx="2486891" cy="5102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Vertical (Node)</a:t>
            </a:r>
          </a:p>
        </p:txBody>
      </p:sp>
      <p:sp>
        <p:nvSpPr>
          <p:cNvPr id="4" name="Oval 3"/>
          <p:cNvSpPr/>
          <p:nvPr/>
        </p:nvSpPr>
        <p:spPr>
          <a:xfrm>
            <a:off x="3170612" y="3125600"/>
            <a:ext cx="648393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4308" y="2477207"/>
            <a:ext cx="2385753" cy="1296786"/>
            <a:chOff x="7038801" y="2477206"/>
            <a:chExt cx="2385753" cy="1296786"/>
          </a:xfrm>
        </p:grpSpPr>
        <p:sp>
          <p:nvSpPr>
            <p:cNvPr id="5" name="Oval 4"/>
            <p:cNvSpPr/>
            <p:nvPr/>
          </p:nvSpPr>
          <p:spPr>
            <a:xfrm>
              <a:off x="7038801" y="3125599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776161" y="2477206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 flipV="1">
              <a:off x="7687194" y="2801403"/>
              <a:ext cx="1088967" cy="6483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838209" y="4560511"/>
            <a:ext cx="937952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659526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5" name="Oval 4"/>
          <p:cNvSpPr/>
          <p:nvPr/>
        </p:nvSpPr>
        <p:spPr>
          <a:xfrm>
            <a:off x="5243945" y="1690688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Symptom1</a:t>
            </a:r>
          </a:p>
        </p:txBody>
      </p:sp>
      <p:sp>
        <p:nvSpPr>
          <p:cNvPr id="6" name="Oval 5"/>
          <p:cNvSpPr/>
          <p:nvPr/>
        </p:nvSpPr>
        <p:spPr>
          <a:xfrm>
            <a:off x="3078481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Symptom2</a:t>
            </a:r>
          </a:p>
        </p:txBody>
      </p:sp>
      <p:sp>
        <p:nvSpPr>
          <p:cNvPr id="7" name="Oval 6"/>
          <p:cNvSpPr/>
          <p:nvPr/>
        </p:nvSpPr>
        <p:spPr>
          <a:xfrm>
            <a:off x="7373389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Symptom3</a:t>
            </a:r>
          </a:p>
        </p:txBody>
      </p:sp>
      <p:sp>
        <p:nvSpPr>
          <p:cNvPr id="8" name="Oval 7"/>
          <p:cNvSpPr/>
          <p:nvPr/>
        </p:nvSpPr>
        <p:spPr>
          <a:xfrm>
            <a:off x="5243944" y="4172990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Disease</a:t>
            </a:r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4533029" y="3844569"/>
            <a:ext cx="960476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 flipH="1">
            <a:off x="6095999" y="2646651"/>
            <a:ext cx="1" cy="1526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698492" y="3844569"/>
            <a:ext cx="924458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2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result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0" y="1367438"/>
            <a:ext cx="6837219" cy="5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5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419641"/>
            <a:ext cx="6598170" cy="51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8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Parameter Estimator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81" y="1340865"/>
            <a:ext cx="7036637" cy="54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Basic graph operations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2685705" cy="1945171"/>
            <a:chOff x="1537161" y="1828822"/>
            <a:chExt cx="2685705" cy="194517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37161" y="3263742"/>
              <a:ext cx="2685705" cy="510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Adjacent(G, A, B)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87136" y="1828822"/>
              <a:ext cx="2385753" cy="1296786"/>
              <a:chOff x="1687136" y="1828822"/>
              <a:chExt cx="2385753" cy="129678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8" name="Straight Connector 7"/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717913" y="2014885"/>
                <a:ext cx="32419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?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583181" y="1228358"/>
            <a:ext cx="3822469" cy="2407501"/>
            <a:chOff x="6377246" y="2525144"/>
            <a:chExt cx="3822469" cy="2407501"/>
          </a:xfrm>
        </p:grpSpPr>
        <p:grpSp>
          <p:nvGrpSpPr>
            <p:cNvPr id="14" name="Group 13"/>
            <p:cNvGrpSpPr/>
            <p:nvPr/>
          </p:nvGrpSpPr>
          <p:grpSpPr>
            <a:xfrm>
              <a:off x="6377246" y="2987474"/>
              <a:ext cx="3822469" cy="1945171"/>
              <a:chOff x="1537160" y="1828822"/>
              <a:chExt cx="3822469" cy="1945171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82246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Neighbors(G, A)={B,C}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26" name="Straight Connector 25"/>
            <p:cNvCxnSpPr>
              <a:stCxn id="22" idx="3"/>
              <a:endCxn id="19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78139" y="649047"/>
            <a:ext cx="2771999" cy="2986827"/>
            <a:chOff x="7436030" y="649032"/>
            <a:chExt cx="2771999" cy="2986827"/>
          </a:xfrm>
        </p:grpSpPr>
        <p:grpSp>
          <p:nvGrpSpPr>
            <p:cNvPr id="28" name="Group 27"/>
            <p:cNvGrpSpPr/>
            <p:nvPr/>
          </p:nvGrpSpPr>
          <p:grpSpPr>
            <a:xfrm>
              <a:off x="7436030" y="1228358"/>
              <a:ext cx="2771999" cy="2407501"/>
              <a:chOff x="6377246" y="2525144"/>
              <a:chExt cx="2771999" cy="24075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77246" y="2987474"/>
                <a:ext cx="2771999" cy="1945171"/>
                <a:chOff x="1537160" y="1828822"/>
                <a:chExt cx="2771999" cy="1945171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2771999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Add_vertex(G, D)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36" name="Straight Connector 35"/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31" name="Straight Connector 30"/>
              <p:cNvCxnSpPr>
                <a:stCxn id="30" idx="3"/>
                <a:endCxn id="34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309" y="3821922"/>
            <a:ext cx="3316927" cy="2407501"/>
            <a:chOff x="6377246" y="2525144"/>
            <a:chExt cx="3316927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3316927" cy="1945171"/>
              <a:chOff x="1537160" y="1828822"/>
              <a:chExt cx="3316927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31692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Remove_vertex(G, D)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379333" y="3635859"/>
            <a:ext cx="2644217" cy="2614709"/>
            <a:chOff x="7436030" y="649032"/>
            <a:chExt cx="3134056" cy="2986827"/>
          </a:xfrm>
        </p:grpSpPr>
        <p:grpSp>
          <p:nvGrpSpPr>
            <p:cNvPr id="71" name="Group 70"/>
            <p:cNvGrpSpPr/>
            <p:nvPr/>
          </p:nvGrpSpPr>
          <p:grpSpPr>
            <a:xfrm>
              <a:off x="7436030" y="1228358"/>
              <a:ext cx="3134056" cy="2407501"/>
              <a:chOff x="6377246" y="2525144"/>
              <a:chExt cx="3134056" cy="240750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377246" y="2987474"/>
                <a:ext cx="3134056" cy="1945171"/>
                <a:chOff x="1537160" y="1828822"/>
                <a:chExt cx="3134056" cy="1945171"/>
              </a:xfrm>
            </p:grpSpPr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3134056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Add_edge(G, C, D)</a:t>
                  </a: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80" name="Straight Connector 79"/>
                  <p:cNvCxnSpPr>
                    <a:stCxn id="78" idx="6"/>
                    <a:endCxn id="79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75" name="Straight Connector 74"/>
              <p:cNvCxnSpPr>
                <a:stCxn id="74" idx="3"/>
                <a:endCxn id="78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03738" y="3625290"/>
            <a:ext cx="2644217" cy="2614709"/>
            <a:chOff x="4903738" y="3625290"/>
            <a:chExt cx="2644217" cy="2614709"/>
          </a:xfrm>
        </p:grpSpPr>
        <p:grpSp>
          <p:nvGrpSpPr>
            <p:cNvPr id="59" name="Group 58"/>
            <p:cNvGrpSpPr/>
            <p:nvPr/>
          </p:nvGrpSpPr>
          <p:grpSpPr>
            <a:xfrm>
              <a:off x="4903738" y="3625290"/>
              <a:ext cx="2644217" cy="2614709"/>
              <a:chOff x="7436030" y="649032"/>
              <a:chExt cx="3134056" cy="298682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436030" y="1228358"/>
                <a:ext cx="3134056" cy="2407501"/>
                <a:chOff x="6377246" y="2525144"/>
                <a:chExt cx="3134056" cy="240750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377246" y="2987474"/>
                  <a:ext cx="3134056" cy="1945171"/>
                  <a:chOff x="1537160" y="1828822"/>
                  <a:chExt cx="3134056" cy="1945171"/>
                </a:xfrm>
              </p:grpSpPr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1537160" y="3263742"/>
                    <a:ext cx="3134056" cy="51025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/>
                      <a:t>Add_edge(G, C, D)</a:t>
                    </a:r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687136" y="1828822"/>
                    <a:ext cx="2385753" cy="1296786"/>
                    <a:chOff x="7038801" y="2477206"/>
                    <a:chExt cx="2385753" cy="1296786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38801" y="3125599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776161" y="2477206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p:txBody>
                </p:sp>
                <p:cxnSp>
                  <p:nvCxnSpPr>
                    <p:cNvPr id="69" name="Straight Connector 68"/>
                    <p:cNvCxnSpPr>
                      <a:stCxn id="67" idx="6"/>
                      <a:endCxn id="68" idx="2"/>
                    </p:cNvCxnSpPr>
                    <p:nvPr/>
                  </p:nvCxnSpPr>
                  <p:spPr>
                    <a:xfrm flipV="1">
                      <a:off x="7687194" y="2801403"/>
                      <a:ext cx="1088967" cy="648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" name="Oval 62"/>
                <p:cNvSpPr/>
                <p:nvPr/>
              </p:nvSpPr>
              <p:spPr>
                <a:xfrm>
                  <a:off x="7175615" y="2525144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C</a:t>
                  </a:r>
                </a:p>
              </p:txBody>
            </p:sp>
            <p:cxnSp>
              <p:nvCxnSpPr>
                <p:cNvPr id="64" name="Straight Connector 63"/>
                <p:cNvCxnSpPr>
                  <a:stCxn id="63" idx="3"/>
                  <a:endCxn id="67" idx="6"/>
                </p:cNvCxnSpPr>
                <p:nvPr/>
              </p:nvCxnSpPr>
              <p:spPr>
                <a:xfrm flipH="1">
                  <a:off x="7175615" y="3078582"/>
                  <a:ext cx="94955" cy="8814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9323365" y="649032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cxnSp>
          <p:nvCxnSpPr>
            <p:cNvPr id="82" name="Straight Connector 81"/>
            <p:cNvCxnSpPr>
              <a:stCxn id="63" idx="7"/>
              <a:endCxn id="61" idx="2"/>
            </p:cNvCxnSpPr>
            <p:nvPr/>
          </p:nvCxnSpPr>
          <p:spPr>
            <a:xfrm flipV="1">
              <a:off x="6044263" y="3909096"/>
              <a:ext cx="451828" cy="3064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Graph types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01487" y="2358882"/>
            <a:ext cx="2743349" cy="2407501"/>
            <a:chOff x="6377246" y="2525144"/>
            <a:chExt cx="2743349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2743349" cy="1945171"/>
              <a:chOff x="1537160" y="1828822"/>
              <a:chExt cx="2743349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274334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Undirected graph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88824" y="2358882"/>
            <a:ext cx="2385753" cy="2407500"/>
            <a:chOff x="6588824" y="2358882"/>
            <a:chExt cx="2385753" cy="24075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88824" y="2358882"/>
              <a:ext cx="2385753" cy="2407500"/>
              <a:chOff x="6527222" y="2525144"/>
              <a:chExt cx="2385753" cy="24075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527222" y="2987474"/>
                <a:ext cx="2385753" cy="1945170"/>
                <a:chOff x="1687136" y="1828822"/>
                <a:chExt cx="2385753" cy="1945170"/>
              </a:xfrm>
            </p:grpSpPr>
            <p:sp>
              <p:nvSpPr>
                <p:cNvPr id="86" name="Content Placeholder 2"/>
                <p:cNvSpPr txBox="1">
                  <a:spLocks/>
                </p:cNvSpPr>
                <p:nvPr/>
              </p:nvSpPr>
              <p:spPr>
                <a:xfrm>
                  <a:off x="1697847" y="3263741"/>
                  <a:ext cx="2364330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Directed graph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cxnSp>
          <p:nvCxnSpPr>
            <p:cNvPr id="4" name="Straight Arrow Connector 3"/>
            <p:cNvCxnSpPr>
              <a:stCxn id="88" idx="6"/>
              <a:endCxn id="84" idx="4"/>
            </p:cNvCxnSpPr>
            <p:nvPr/>
          </p:nvCxnSpPr>
          <p:spPr>
            <a:xfrm flipV="1">
              <a:off x="7237217" y="3007275"/>
              <a:ext cx="324197" cy="7865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8" idx="6"/>
              <a:endCxn id="89" idx="3"/>
            </p:cNvCxnSpPr>
            <p:nvPr/>
          </p:nvCxnSpPr>
          <p:spPr>
            <a:xfrm flipV="1">
              <a:off x="7237217" y="3374650"/>
              <a:ext cx="1183922" cy="419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1.2</a:t>
            </a:r>
            <a:br>
              <a:rPr lang="en-US" dirty="0"/>
            </a:br>
            <a:r>
              <a:rPr lang="en-US" dirty="0"/>
              <a:t>Probabilistic Graphical Model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7228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pic>
        <p:nvPicPr>
          <p:cNvPr id="1028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06" y="1690688"/>
            <a:ext cx="6103588" cy="48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841</Words>
  <Application>Microsoft Office PowerPoint</Application>
  <PresentationFormat>Widescreen</PresentationFormat>
  <Paragraphs>149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SFMono-Regular</vt:lpstr>
      <vt:lpstr>Office Theme</vt:lpstr>
      <vt:lpstr>Probabilistic Graphical Model</vt:lpstr>
      <vt:lpstr>Content</vt:lpstr>
      <vt:lpstr>Part 1.1 Graph Introduction</vt:lpstr>
      <vt:lpstr>Graph (G)</vt:lpstr>
      <vt:lpstr>Basic graph operations</vt:lpstr>
      <vt:lpstr>Graph types</vt:lpstr>
      <vt:lpstr>Part 1.2 Probabilistic Graphical Model Introduction</vt:lpstr>
      <vt:lpstr>Probabilistic Graphical Model</vt:lpstr>
      <vt:lpstr>Bayesian probability</vt:lpstr>
      <vt:lpstr>Bayesian network</vt:lpstr>
      <vt:lpstr>Part 1.3 Probabilistic Graphical Model (Learning methods)</vt:lpstr>
      <vt:lpstr>Maximum likelihood</vt:lpstr>
      <vt:lpstr>Maximum likelihood</vt:lpstr>
      <vt:lpstr>Maximum likelihood</vt:lpstr>
      <vt:lpstr>Maximum likelihood (Loss)</vt:lpstr>
      <vt:lpstr>Maximum likelihood learning in Bayesian network</vt:lpstr>
      <vt:lpstr>Maximum likelihood learning in Bayesian network</vt:lpstr>
      <vt:lpstr>Part 1.3 Probabilistic Graphical Model (Inference)</vt:lpstr>
      <vt:lpstr>Marginal inference</vt:lpstr>
      <vt:lpstr>Marginal inference</vt:lpstr>
      <vt:lpstr>Variable elimination</vt:lpstr>
      <vt:lpstr>Variable elimination</vt:lpstr>
      <vt:lpstr>Variable elimination</vt:lpstr>
      <vt:lpstr>Bayesian inference</vt:lpstr>
      <vt:lpstr>Bayesian inference</vt:lpstr>
      <vt:lpstr>Bayesian inference (example)</vt:lpstr>
      <vt:lpstr>Bayesian inference (example)</vt:lpstr>
      <vt:lpstr>Part 2 Pgmpy Introduction</vt:lpstr>
      <vt:lpstr>Pgmpy introduction</vt:lpstr>
      <vt:lpstr>Pgmpy installation</vt:lpstr>
      <vt:lpstr>Using process</vt:lpstr>
      <vt:lpstr>Understand data</vt:lpstr>
      <vt:lpstr>PowerPoint Presentation</vt:lpstr>
      <vt:lpstr>Part 2.1 Use pgmpy when  knowing graph structure</vt:lpstr>
      <vt:lpstr>PowerPoint Presentation</vt:lpstr>
      <vt:lpstr>Part 2.2 Use pgmpy when  not knowing graph structure</vt:lpstr>
      <vt:lpstr>PowerPoint Presentation</vt:lpstr>
      <vt:lpstr>Part 3 Application</vt:lpstr>
      <vt:lpstr>Medical diagnosis (data)</vt:lpstr>
      <vt:lpstr>Graph</vt:lpstr>
      <vt:lpstr>Counting result example</vt:lpstr>
      <vt:lpstr>Maximum Likelihood Estimation example</vt:lpstr>
      <vt:lpstr>Bayesian Parameter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User</dc:creator>
  <cp:lastModifiedBy>Lam Nguyen Duy Han</cp:lastModifiedBy>
  <cp:revision>71</cp:revision>
  <dcterms:created xsi:type="dcterms:W3CDTF">2020-11-28T12:48:30Z</dcterms:created>
  <dcterms:modified xsi:type="dcterms:W3CDTF">2020-12-01T11:19:31Z</dcterms:modified>
</cp:coreProperties>
</file>