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86" r:id="rId3"/>
    <p:sldId id="292" r:id="rId4"/>
    <p:sldId id="289" r:id="rId5"/>
    <p:sldId id="291" r:id="rId6"/>
    <p:sldId id="360" r:id="rId7"/>
    <p:sldId id="361" r:id="rId8"/>
    <p:sldId id="362" r:id="rId9"/>
    <p:sldId id="293" r:id="rId10"/>
    <p:sldId id="363" r:id="rId11"/>
    <p:sldId id="298" r:id="rId12"/>
    <p:sldId id="364" r:id="rId13"/>
    <p:sldId id="365" r:id="rId14"/>
    <p:sldId id="366" r:id="rId15"/>
    <p:sldId id="295" r:id="rId16"/>
    <p:sldId id="296" r:id="rId17"/>
    <p:sldId id="297" r:id="rId18"/>
    <p:sldId id="369" r:id="rId19"/>
    <p:sldId id="367" r:id="rId20"/>
    <p:sldId id="368" r:id="rId21"/>
    <p:sldId id="311" r:id="rId22"/>
    <p:sldId id="370" r:id="rId23"/>
    <p:sldId id="371" r:id="rId24"/>
    <p:sldId id="372" r:id="rId2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Dosis ExtraLight" panose="020B0604020202020204" charset="0"/>
      <p:regular r:id="rId28"/>
      <p:bold r:id="rId29"/>
    </p:embeddedFont>
    <p:embeddedFont>
      <p:font typeface="Titillium Web Ligh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m Nguyen Duy Han" initials="LNDH" lastIdx="1" clrIdx="0">
    <p:extLst>
      <p:ext uri="{19B8F6BF-5375-455C-9EA6-DF929625EA0E}">
        <p15:presenceInfo xmlns:p15="http://schemas.microsoft.com/office/powerpoint/2012/main" userId="S-1-5-21-836036843-1841249980-3542793175-27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A13CB7-FD7D-44A0-9251-404815F3AFED}">
  <a:tblStyle styleId="{A5A13CB7-FD7D-44A0-9251-404815F3AF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816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149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149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149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494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890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658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268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494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658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487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268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393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393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331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09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816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816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816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816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08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4"/>
            <a:ext cx="5396700" cy="2093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 System</a:t>
            </a:r>
            <a:endParaRPr dirty="0"/>
          </a:p>
        </p:txBody>
      </p:sp>
      <p:sp>
        <p:nvSpPr>
          <p:cNvPr id="3" name="Google Shape;3836;p13">
            <a:extLst>
              <a:ext uri="{FF2B5EF4-FFF2-40B4-BE49-F238E27FC236}">
                <a16:creationId xmlns:a16="http://schemas.microsoft.com/office/drawing/2014/main" id="{6343D040-2782-49CB-B4D4-F1C519E0D9C5}"/>
              </a:ext>
            </a:extLst>
          </p:cNvPr>
          <p:cNvSpPr txBox="1">
            <a:spLocks/>
          </p:cNvSpPr>
          <p:nvPr/>
        </p:nvSpPr>
        <p:spPr>
          <a:xfrm>
            <a:off x="762000" y="3090271"/>
            <a:ext cx="3035764" cy="739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400" dirty="0" err="1"/>
              <a:t>Nguyễn</a:t>
            </a:r>
            <a:r>
              <a:rPr lang="en-US" sz="2400" dirty="0"/>
              <a:t> Duy </a:t>
            </a:r>
            <a:r>
              <a:rPr lang="en-US" sz="2400" dirty="0" err="1"/>
              <a:t>Hàn</a:t>
            </a:r>
            <a:r>
              <a:rPr lang="en-US" sz="2400" dirty="0"/>
              <a:t> </a:t>
            </a:r>
            <a:r>
              <a:rPr lang="en-US" sz="2400" dirty="0" err="1"/>
              <a:t>Lâm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841;p14">
            <a:extLst>
              <a:ext uri="{FF2B5EF4-FFF2-40B4-BE49-F238E27FC236}">
                <a16:creationId xmlns:a16="http://schemas.microsoft.com/office/drawing/2014/main" id="{218B3973-A5AB-41BA-A40B-79E5B8781AB7}"/>
              </a:ext>
            </a:extLst>
          </p:cNvPr>
          <p:cNvSpPr txBox="1">
            <a:spLocks/>
          </p:cNvSpPr>
          <p:nvPr/>
        </p:nvSpPr>
        <p:spPr>
          <a:xfrm>
            <a:off x="1591188" y="90080"/>
            <a:ext cx="422626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F857E7D-50B2-47F0-921A-75C18EB9C6A4}"/>
                  </a:ext>
                </a:extLst>
              </p:cNvPr>
              <p:cNvSpPr/>
              <p:nvPr/>
            </p:nvSpPr>
            <p:spPr>
              <a:xfrm>
                <a:off x="266078" y="947480"/>
                <a:ext cx="4305922" cy="6417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F857E7D-50B2-47F0-921A-75C18EB9C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8" y="947480"/>
                <a:ext cx="4305922" cy="641779"/>
              </a:xfrm>
              <a:prstGeom prst="rect">
                <a:avLst/>
              </a:prstGeom>
              <a:blipFill>
                <a:blip r:embed="rId3"/>
                <a:stretch>
                  <a:fillRect t="-110377" b="-15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A6CDB71-92E7-4A66-A0FF-7BF810DD79E4}"/>
                  </a:ext>
                </a:extLst>
              </p:cNvPr>
              <p:cNvSpPr/>
              <p:nvPr/>
            </p:nvSpPr>
            <p:spPr>
              <a:xfrm>
                <a:off x="266078" y="1929971"/>
                <a:ext cx="4409669" cy="6417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A6CDB71-92E7-4A66-A0FF-7BF810DD7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8" y="1929971"/>
                <a:ext cx="4409669" cy="641779"/>
              </a:xfrm>
              <a:prstGeom prst="rect">
                <a:avLst/>
              </a:prstGeom>
              <a:blipFill>
                <a:blip r:embed="rId4"/>
                <a:stretch>
                  <a:fillRect t="-111429" b="-15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7D4F8E1-5910-408F-9CD5-4AD5742F7DDC}"/>
                  </a:ext>
                </a:extLst>
              </p:cNvPr>
              <p:cNvSpPr/>
              <p:nvPr/>
            </p:nvSpPr>
            <p:spPr>
              <a:xfrm>
                <a:off x="266078" y="2571750"/>
                <a:ext cx="3224857" cy="6417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7D4F8E1-5910-408F-9CD5-4AD5742F7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8" y="2571750"/>
                <a:ext cx="3224857" cy="641779"/>
              </a:xfrm>
              <a:prstGeom prst="rect">
                <a:avLst/>
              </a:prstGeom>
              <a:blipFill>
                <a:blip r:embed="rId5"/>
                <a:stretch>
                  <a:fillRect t="-111429" b="-15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BBF088-BF6A-477C-BC98-3AE3C0A757B6}"/>
                  </a:ext>
                </a:extLst>
              </p:cNvPr>
              <p:cNvSpPr txBox="1"/>
              <p:nvPr/>
            </p:nvSpPr>
            <p:spPr>
              <a:xfrm>
                <a:off x="266078" y="3424570"/>
                <a:ext cx="3021487" cy="538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old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BBF088-BF6A-477C-BC98-3AE3C0A75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8" y="3424570"/>
                <a:ext cx="3021487" cy="5383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4882B8-74D1-402E-8E17-31CF09DFA0B5}"/>
                  </a:ext>
                </a:extLst>
              </p:cNvPr>
              <p:cNvSpPr txBox="1"/>
              <p:nvPr/>
            </p:nvSpPr>
            <p:spPr>
              <a:xfrm>
                <a:off x="266078" y="3962923"/>
                <a:ext cx="3021487" cy="538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old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4882B8-74D1-402E-8E17-31CF09DFA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8" y="3962923"/>
                <a:ext cx="3021487" cy="5383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4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1715386"/>
            <a:ext cx="5888536" cy="2323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NEIGHBORHOOD-BASED RECOMMENDATION SYSTEM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6580C-412F-4A4E-8ABB-287B6E634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010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commendation System using collaborative filtering in Python | by ...">
            <a:extLst>
              <a:ext uri="{FF2B5EF4-FFF2-40B4-BE49-F238E27FC236}">
                <a16:creationId xmlns:a16="http://schemas.microsoft.com/office/drawing/2014/main" id="{32FD3630-F5D1-40BD-A143-BF84B1303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01" y="1241448"/>
            <a:ext cx="5840834" cy="320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56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1715386"/>
            <a:ext cx="5888536" cy="2323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NEIGHBORHOOD-BASED RECOMMENDATION SYSTEM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6580C-412F-4A4E-8ABB-287B6E634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1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1D19AA9-3588-4862-8595-5A389E2F40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8949727"/>
                  </p:ext>
                </p:extLst>
              </p:nvPr>
            </p:nvGraphicFramePr>
            <p:xfrm>
              <a:off x="459639" y="802841"/>
              <a:ext cx="5717540" cy="2424113"/>
            </p:xfrm>
            <a:graphic>
              <a:graphicData uri="http://schemas.openxmlformats.org/drawingml/2006/table">
                <a:tbl>
                  <a:tblPr firstRow="1" firstCol="1" bandRow="1">
                    <a:tableStyleId>{A5A13CB7-FD7D-44A0-9251-404815F3AFED}</a:tableStyleId>
                  </a:tblPr>
                  <a:tblGrid>
                    <a:gridCol w="714375">
                      <a:extLst>
                        <a:ext uri="{9D8B030D-6E8A-4147-A177-3AD203B41FA5}">
                          <a16:colId xmlns:a16="http://schemas.microsoft.com/office/drawing/2014/main" val="837341512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74291025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3016071309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72580721"/>
                        </a:ext>
                      </a:extLst>
                    </a:gridCol>
                    <a:gridCol w="715010">
                      <a:extLst>
                        <a:ext uri="{9D8B030D-6E8A-4147-A177-3AD203B41FA5}">
                          <a16:colId xmlns:a16="http://schemas.microsoft.com/office/drawing/2014/main" val="3641531131"/>
                        </a:ext>
                      </a:extLst>
                    </a:gridCol>
                    <a:gridCol w="715010">
                      <a:extLst>
                        <a:ext uri="{9D8B030D-6E8A-4147-A177-3AD203B41FA5}">
                          <a16:colId xmlns:a16="http://schemas.microsoft.com/office/drawing/2014/main" val="1757435778"/>
                        </a:ext>
                      </a:extLst>
                    </a:gridCol>
                    <a:gridCol w="715010">
                      <a:extLst>
                        <a:ext uri="{9D8B030D-6E8A-4147-A177-3AD203B41FA5}">
                          <a16:colId xmlns:a16="http://schemas.microsoft.com/office/drawing/2014/main" val="471273116"/>
                        </a:ext>
                      </a:extLst>
                    </a:gridCol>
                    <a:gridCol w="715010">
                      <a:extLst>
                        <a:ext uri="{9D8B030D-6E8A-4147-A177-3AD203B41FA5}">
                          <a16:colId xmlns:a16="http://schemas.microsoft.com/office/drawing/2014/main" val="301221818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 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U0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U1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U2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U3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U4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U5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U6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4359559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I0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2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87596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I1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2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504593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I2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7673989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I3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2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2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3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2365257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I4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2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59718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Mean rating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3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30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3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3.25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2.75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2.5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1.33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2.5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1.5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3.33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7630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1D19AA9-3588-4862-8595-5A389E2F40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8949727"/>
                  </p:ext>
                </p:extLst>
              </p:nvPr>
            </p:nvGraphicFramePr>
            <p:xfrm>
              <a:off x="459639" y="802841"/>
              <a:ext cx="5717540" cy="2424113"/>
            </p:xfrm>
            <a:graphic>
              <a:graphicData uri="http://schemas.openxmlformats.org/drawingml/2006/table">
                <a:tbl>
                  <a:tblPr firstRow="1" firstCol="1" bandRow="1">
                    <a:tableStyleId>{A5A13CB7-FD7D-44A0-9251-404815F3AFED}</a:tableStyleId>
                  </a:tblPr>
                  <a:tblGrid>
                    <a:gridCol w="714375">
                      <a:extLst>
                        <a:ext uri="{9D8B030D-6E8A-4147-A177-3AD203B41FA5}">
                          <a16:colId xmlns:a16="http://schemas.microsoft.com/office/drawing/2014/main" val="837341512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74291025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3016071309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72580721"/>
                        </a:ext>
                      </a:extLst>
                    </a:gridCol>
                    <a:gridCol w="715010">
                      <a:extLst>
                        <a:ext uri="{9D8B030D-6E8A-4147-A177-3AD203B41FA5}">
                          <a16:colId xmlns:a16="http://schemas.microsoft.com/office/drawing/2014/main" val="3641531131"/>
                        </a:ext>
                      </a:extLst>
                    </a:gridCol>
                    <a:gridCol w="715010">
                      <a:extLst>
                        <a:ext uri="{9D8B030D-6E8A-4147-A177-3AD203B41FA5}">
                          <a16:colId xmlns:a16="http://schemas.microsoft.com/office/drawing/2014/main" val="1757435778"/>
                        </a:ext>
                      </a:extLst>
                    </a:gridCol>
                    <a:gridCol w="715010">
                      <a:extLst>
                        <a:ext uri="{9D8B030D-6E8A-4147-A177-3AD203B41FA5}">
                          <a16:colId xmlns:a16="http://schemas.microsoft.com/office/drawing/2014/main" val="471273116"/>
                        </a:ext>
                      </a:extLst>
                    </a:gridCol>
                    <a:gridCol w="715010">
                      <a:extLst>
                        <a:ext uri="{9D8B030D-6E8A-4147-A177-3AD203B41FA5}">
                          <a16:colId xmlns:a16="http://schemas.microsoft.com/office/drawing/2014/main" val="3012218182"/>
                        </a:ext>
                      </a:extLst>
                    </a:gridCol>
                  </a:tblGrid>
                  <a:tr h="261366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 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U0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U1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U2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U3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U4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U5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U6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43595594"/>
                      </a:ext>
                    </a:extLst>
                  </a:tr>
                  <a:tr h="261366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I0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2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8759613"/>
                      </a:ext>
                    </a:extLst>
                  </a:tr>
                  <a:tr h="261366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I1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2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50459356"/>
                      </a:ext>
                    </a:extLst>
                  </a:tr>
                  <a:tr h="261366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I2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76739894"/>
                      </a:ext>
                    </a:extLst>
                  </a:tr>
                  <a:tr h="261366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I3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2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2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3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23652573"/>
                      </a:ext>
                    </a:extLst>
                  </a:tr>
                  <a:tr h="261366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I4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2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59718834"/>
                      </a:ext>
                    </a:extLst>
                  </a:tr>
                  <a:tr h="8559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55" t="-183688" r="-703419" b="-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3.25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2.75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2.5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1.33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2.5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1.5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3.33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7630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Google Shape;3841;p14">
            <a:extLst>
              <a:ext uri="{FF2B5EF4-FFF2-40B4-BE49-F238E27FC236}">
                <a16:creationId xmlns:a16="http://schemas.microsoft.com/office/drawing/2014/main" id="{F0C35B72-8E1B-4C28-8A0A-C29880460131}"/>
              </a:ext>
            </a:extLst>
          </p:cNvPr>
          <p:cNvSpPr txBox="1">
            <a:spLocks/>
          </p:cNvSpPr>
          <p:nvPr/>
        </p:nvSpPr>
        <p:spPr>
          <a:xfrm>
            <a:off x="1756610" y="0"/>
            <a:ext cx="312359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Utility Matrix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7AA61A-7AA2-4765-AD8B-17DBDE731B33}"/>
              </a:ext>
            </a:extLst>
          </p:cNvPr>
          <p:cNvSpPr/>
          <p:nvPr/>
        </p:nvSpPr>
        <p:spPr>
          <a:xfrm>
            <a:off x="459639" y="3506575"/>
            <a:ext cx="2902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Chuyển</a:t>
            </a:r>
            <a:r>
              <a:rPr lang="en-US" dirty="0"/>
              <a:t> “?” </a:t>
            </a:r>
            <a:r>
              <a:rPr lang="en-US" dirty="0" err="1"/>
              <a:t>thành</a:t>
            </a:r>
            <a:r>
              <a:rPr lang="en-US" dirty="0"/>
              <a:t>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1CC0E7-6C63-48B1-87C9-19EAAF2E119F}"/>
                  </a:ext>
                </a:extLst>
              </p:cNvPr>
              <p:cNvSpPr txBox="1"/>
              <p:nvPr/>
            </p:nvSpPr>
            <p:spPr>
              <a:xfrm>
                <a:off x="337060" y="3875906"/>
                <a:ext cx="164525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1CC0E7-6C63-48B1-87C9-19EAAF2E1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60" y="3875906"/>
                <a:ext cx="1645253" cy="307777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57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841;p14">
            <a:extLst>
              <a:ext uri="{FF2B5EF4-FFF2-40B4-BE49-F238E27FC236}">
                <a16:creationId xmlns:a16="http://schemas.microsoft.com/office/drawing/2014/main" id="{218B3973-A5AB-41BA-A40B-79E5B8781AB7}"/>
              </a:ext>
            </a:extLst>
          </p:cNvPr>
          <p:cNvSpPr txBox="1">
            <a:spLocks/>
          </p:cNvSpPr>
          <p:nvPr/>
        </p:nvSpPr>
        <p:spPr>
          <a:xfrm>
            <a:off x="1756608" y="339975"/>
            <a:ext cx="312359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Utility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0207A9-1387-4FE4-BA6F-D349CE58289C}"/>
                  </a:ext>
                </a:extLst>
              </p:cNvPr>
              <p:cNvSpPr/>
              <p:nvPr/>
            </p:nvSpPr>
            <p:spPr>
              <a:xfrm>
                <a:off x="1341056" y="3056109"/>
                <a:ext cx="4167359" cy="643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𝑐𝑜𝑠𝑖𝑛𝑒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0207A9-1387-4FE4-BA6F-D349CE582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056" y="3056109"/>
                <a:ext cx="4167359" cy="6437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230E35-3F4A-437A-BE1D-A4E7A3BBF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914355"/>
              </p:ext>
            </p:extLst>
          </p:nvPr>
        </p:nvGraphicFramePr>
        <p:xfrm>
          <a:off x="565966" y="1342644"/>
          <a:ext cx="5717540" cy="1568196"/>
        </p:xfrm>
        <a:graphic>
          <a:graphicData uri="http://schemas.openxmlformats.org/drawingml/2006/table">
            <a:tbl>
              <a:tblPr firstRow="1" firstCol="1" bandRow="1">
                <a:tableStyleId>{A5A13CB7-FD7D-44A0-9251-404815F3AFED}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2770978093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427875474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182227869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793840661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436361595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1690999999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1083179947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1249803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5728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1.75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2.25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-1.33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-1.5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7394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-1.33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69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1.25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-1.5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-2.33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7065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-1.25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-0.75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2.67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562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-1.25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-2.75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1.67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0174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704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841;p14">
            <a:extLst>
              <a:ext uri="{FF2B5EF4-FFF2-40B4-BE49-F238E27FC236}">
                <a16:creationId xmlns:a16="http://schemas.microsoft.com/office/drawing/2014/main" id="{218B3973-A5AB-41BA-A40B-79E5B8781AB7}"/>
              </a:ext>
            </a:extLst>
          </p:cNvPr>
          <p:cNvSpPr txBox="1">
            <a:spLocks/>
          </p:cNvSpPr>
          <p:nvPr/>
        </p:nvSpPr>
        <p:spPr>
          <a:xfrm>
            <a:off x="259170" y="220562"/>
            <a:ext cx="611847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Collaborative table (user)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435BB8-0515-447C-A03B-77C4115B0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243625"/>
              </p:ext>
            </p:extLst>
          </p:nvPr>
        </p:nvGraphicFramePr>
        <p:xfrm>
          <a:off x="459637" y="1150596"/>
          <a:ext cx="5717540" cy="2090928"/>
        </p:xfrm>
        <a:graphic>
          <a:graphicData uri="http://schemas.openxmlformats.org/drawingml/2006/table">
            <a:tbl>
              <a:tblPr firstRow="1" firstCol="1" bandRow="1">
                <a:tableStyleId>{A5A13CB7-FD7D-44A0-9251-404815F3AFED}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3191831565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353164443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379536581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3239826603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1342128587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784119305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36807328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24931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1711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0.83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-0.58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-0.79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-0.82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-0.38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1823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0.83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-0.87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-0.40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-0.55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-0.23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-0.71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0500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-0.58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-0.87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0.27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0.32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0.47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255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-0.79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-0.40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0.27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0.87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-0.29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0.18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9716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-0.82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-0.55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0.32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0.87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0.16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5993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-0.23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0.47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-0.29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0.56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6571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-0.38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-0.71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0.18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0.16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0.56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38423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EB06CD-7C05-44DD-9C8A-97D65FC2CCFF}"/>
                  </a:ext>
                </a:extLst>
              </p:cNvPr>
              <p:cNvSpPr/>
              <p:nvPr/>
            </p:nvSpPr>
            <p:spPr>
              <a:xfrm>
                <a:off x="1479410" y="3386793"/>
                <a:ext cx="3677994" cy="769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𝑝𝑟𝑒𝑑𝑖𝑐𝑡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𝒩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/>
                            <m:e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𝒩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𝑠𝑖𝑚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EB06CD-7C05-44DD-9C8A-97D65FC2CC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410" y="3386793"/>
                <a:ext cx="3677994" cy="769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894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841;p14">
            <a:extLst>
              <a:ext uri="{FF2B5EF4-FFF2-40B4-BE49-F238E27FC236}">
                <a16:creationId xmlns:a16="http://schemas.microsoft.com/office/drawing/2014/main" id="{218B3973-A5AB-41BA-A40B-79E5B8781AB7}"/>
              </a:ext>
            </a:extLst>
          </p:cNvPr>
          <p:cNvSpPr txBox="1">
            <a:spLocks/>
          </p:cNvSpPr>
          <p:nvPr/>
        </p:nvSpPr>
        <p:spPr>
          <a:xfrm>
            <a:off x="2373883" y="351245"/>
            <a:ext cx="1889047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Predict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EB06CD-7C05-44DD-9C8A-97D65FC2CCFF}"/>
                  </a:ext>
                </a:extLst>
              </p:cNvPr>
              <p:cNvSpPr/>
              <p:nvPr/>
            </p:nvSpPr>
            <p:spPr>
              <a:xfrm>
                <a:off x="1479410" y="3386793"/>
                <a:ext cx="3677994" cy="769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𝑝𝑟𝑒𝑑𝑖𝑐𝑡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𝒩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/>
                            <m:e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𝒩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𝑠𝑖𝑚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EB06CD-7C05-44DD-9C8A-97D65FC2CC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410" y="3386793"/>
                <a:ext cx="3677994" cy="769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C34D04-46E4-4F0D-B311-BC32EBF8B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11419"/>
              </p:ext>
            </p:extLst>
          </p:nvPr>
        </p:nvGraphicFramePr>
        <p:xfrm>
          <a:off x="459637" y="1411962"/>
          <a:ext cx="5717540" cy="1568196"/>
        </p:xfrm>
        <a:graphic>
          <a:graphicData uri="http://schemas.openxmlformats.org/drawingml/2006/table">
            <a:tbl>
              <a:tblPr firstRow="1" firstCol="1" bandRow="1">
                <a:tableStyleId>{A5A13CB7-FD7D-44A0-9251-404815F3AFED}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1446068593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1575499478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545432768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576034651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3326453055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591105715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350192311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42702874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4190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1.75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2.25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-1.33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-1.5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sng">
                          <a:effectLst/>
                        </a:rPr>
                        <a:t>0.18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sng">
                          <a:effectLst/>
                        </a:rPr>
                        <a:t>-0.63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3837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sng">
                          <a:effectLst/>
                        </a:rPr>
                        <a:t>0.48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sng">
                          <a:effectLst/>
                        </a:rPr>
                        <a:t>-0.17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-1.33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sng">
                          <a:effectLst/>
                        </a:rPr>
                        <a:t>-1.33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sng">
                          <a:effectLst/>
                        </a:rPr>
                        <a:t>0.05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6219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sng">
                          <a:effectLst/>
                        </a:rPr>
                        <a:t>0.91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1.25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-1.5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sng">
                          <a:effectLst/>
                        </a:rPr>
                        <a:t>-1.84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sng">
                          <a:effectLst/>
                        </a:rPr>
                        <a:t>-1.78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-2.33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6036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-1.25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-0.75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2.67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sng">
                          <a:effectLst/>
                        </a:rPr>
                        <a:t>0.59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6744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-1.25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-2.75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sng">
                          <a:effectLst/>
                        </a:rPr>
                        <a:t>1.57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sng">
                          <a:effectLst/>
                        </a:rPr>
                        <a:t>1.56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sng">
                          <a:effectLst/>
                        </a:rPr>
                        <a:t>1.59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1.67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1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770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D19AA9-3588-4862-8595-5A389E2F4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745523"/>
              </p:ext>
            </p:extLst>
          </p:nvPr>
        </p:nvGraphicFramePr>
        <p:xfrm>
          <a:off x="459638" y="1787079"/>
          <a:ext cx="5717541" cy="1569342"/>
        </p:xfrm>
        <a:graphic>
          <a:graphicData uri="http://schemas.openxmlformats.org/drawingml/2006/table">
            <a:tbl>
              <a:tblPr firstRow="1" firstCol="1" bandRow="1">
                <a:tableStyleId>{A5A13CB7-FD7D-44A0-9251-404815F3AFED}</a:tableStyleId>
              </a:tblPr>
              <a:tblGrid>
                <a:gridCol w="634969">
                  <a:extLst>
                    <a:ext uri="{9D8B030D-6E8A-4147-A177-3AD203B41FA5}">
                      <a16:colId xmlns:a16="http://schemas.microsoft.com/office/drawing/2014/main" val="837341512"/>
                    </a:ext>
                  </a:extLst>
                </a:gridCol>
                <a:gridCol w="634969">
                  <a:extLst>
                    <a:ext uri="{9D8B030D-6E8A-4147-A177-3AD203B41FA5}">
                      <a16:colId xmlns:a16="http://schemas.microsoft.com/office/drawing/2014/main" val="274291025"/>
                    </a:ext>
                  </a:extLst>
                </a:gridCol>
                <a:gridCol w="634969">
                  <a:extLst>
                    <a:ext uri="{9D8B030D-6E8A-4147-A177-3AD203B41FA5}">
                      <a16:colId xmlns:a16="http://schemas.microsoft.com/office/drawing/2014/main" val="3016071309"/>
                    </a:ext>
                  </a:extLst>
                </a:gridCol>
                <a:gridCol w="634969">
                  <a:extLst>
                    <a:ext uri="{9D8B030D-6E8A-4147-A177-3AD203B41FA5}">
                      <a16:colId xmlns:a16="http://schemas.microsoft.com/office/drawing/2014/main" val="272580721"/>
                    </a:ext>
                  </a:extLst>
                </a:gridCol>
                <a:gridCol w="635533">
                  <a:extLst>
                    <a:ext uri="{9D8B030D-6E8A-4147-A177-3AD203B41FA5}">
                      <a16:colId xmlns:a16="http://schemas.microsoft.com/office/drawing/2014/main" val="3641531131"/>
                    </a:ext>
                  </a:extLst>
                </a:gridCol>
                <a:gridCol w="635533">
                  <a:extLst>
                    <a:ext uri="{9D8B030D-6E8A-4147-A177-3AD203B41FA5}">
                      <a16:colId xmlns:a16="http://schemas.microsoft.com/office/drawing/2014/main" val="1757435778"/>
                    </a:ext>
                  </a:extLst>
                </a:gridCol>
                <a:gridCol w="635533">
                  <a:extLst>
                    <a:ext uri="{9D8B030D-6E8A-4147-A177-3AD203B41FA5}">
                      <a16:colId xmlns:a16="http://schemas.microsoft.com/office/drawing/2014/main" val="471273116"/>
                    </a:ext>
                  </a:extLst>
                </a:gridCol>
                <a:gridCol w="635533">
                  <a:extLst>
                    <a:ext uri="{9D8B030D-6E8A-4147-A177-3AD203B41FA5}">
                      <a16:colId xmlns:a16="http://schemas.microsoft.com/office/drawing/2014/main" val="3012218182"/>
                    </a:ext>
                  </a:extLst>
                </a:gridCol>
                <a:gridCol w="635533">
                  <a:extLst>
                    <a:ext uri="{9D8B030D-6E8A-4147-A177-3AD203B41FA5}">
                      <a16:colId xmlns:a16="http://schemas.microsoft.com/office/drawing/2014/main" val="556824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U6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3595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?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759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?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0459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?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6739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3652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?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9718834"/>
                  </a:ext>
                </a:extLst>
              </a:tr>
            </a:tbl>
          </a:graphicData>
        </a:graphic>
      </p:graphicFrame>
      <p:sp>
        <p:nvSpPr>
          <p:cNvPr id="7" name="Google Shape;3841;p14">
            <a:extLst>
              <a:ext uri="{FF2B5EF4-FFF2-40B4-BE49-F238E27FC236}">
                <a16:creationId xmlns:a16="http://schemas.microsoft.com/office/drawing/2014/main" id="{F0C35B72-8E1B-4C28-8A0A-C29880460131}"/>
              </a:ext>
            </a:extLst>
          </p:cNvPr>
          <p:cNvSpPr txBox="1">
            <a:spLocks/>
          </p:cNvSpPr>
          <p:nvPr/>
        </p:nvSpPr>
        <p:spPr>
          <a:xfrm>
            <a:off x="1756609" y="834307"/>
            <a:ext cx="312359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Utility Matrix</a:t>
            </a:r>
          </a:p>
        </p:txBody>
      </p:sp>
    </p:spTree>
    <p:extLst>
      <p:ext uri="{BB962C8B-B14F-4D97-AF65-F5344CB8AC3E}">
        <p14:creationId xmlns:p14="http://schemas.microsoft.com/office/powerpoint/2010/main" val="982148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841;p14">
            <a:extLst>
              <a:ext uri="{FF2B5EF4-FFF2-40B4-BE49-F238E27FC236}">
                <a16:creationId xmlns:a16="http://schemas.microsoft.com/office/drawing/2014/main" id="{218B3973-A5AB-41BA-A40B-79E5B8781AB7}"/>
              </a:ext>
            </a:extLst>
          </p:cNvPr>
          <p:cNvSpPr txBox="1">
            <a:spLocks/>
          </p:cNvSpPr>
          <p:nvPr/>
        </p:nvSpPr>
        <p:spPr>
          <a:xfrm>
            <a:off x="259170" y="854635"/>
            <a:ext cx="611847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Collaborative table (item)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435BB8-0515-447C-A03B-77C4115B0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094464"/>
              </p:ext>
            </p:extLst>
          </p:nvPr>
        </p:nvGraphicFramePr>
        <p:xfrm>
          <a:off x="1174647" y="1787652"/>
          <a:ext cx="4287520" cy="1568960"/>
        </p:xfrm>
        <a:graphic>
          <a:graphicData uri="http://schemas.openxmlformats.org/drawingml/2006/table">
            <a:tbl>
              <a:tblPr firstRow="1" firstCol="1" bandRow="1">
                <a:tableStyleId>{A5A13CB7-FD7D-44A0-9251-404815F3AFED}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3191831565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353164443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379536581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3239826603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1342128587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784119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I1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I2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I3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1711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0.77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-0.89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-0.52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1823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I1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0.77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-0.64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-0.14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0500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I2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-0.49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-0.88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255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I3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-0.89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-0.64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0.68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9716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-0.52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-0.14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0.68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599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19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Index</a:t>
            </a:r>
            <a:endParaRPr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6761100" cy="1030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latin typeface="Times New Roman" panose="02020603050405020304" pitchFamily="18" charset="0"/>
                <a:ea typeface="Titillium Web"/>
                <a:cs typeface="Times New Roman" panose="02020603050405020304" pitchFamily="18" charset="0"/>
                <a:sym typeface="Titillium Web"/>
              </a:rPr>
              <a:t>CONTENT-BASED RECOMMENDATION SYSTEM</a:t>
            </a:r>
            <a:endParaRPr sz="1600" b="1" dirty="0">
              <a:latin typeface="Times New Roman" panose="02020603050405020304" pitchFamily="18" charset="0"/>
              <a:ea typeface="Titillium Web"/>
              <a:cs typeface="Times New Roman" panose="02020603050405020304" pitchFamily="18" charset="0"/>
              <a:sym typeface="Titillium Web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matrix, Item profile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2" name="Google Shape;3843;p14">
            <a:extLst>
              <a:ext uri="{FF2B5EF4-FFF2-40B4-BE49-F238E27FC236}">
                <a16:creationId xmlns:a16="http://schemas.microsoft.com/office/drawing/2014/main" id="{9885211B-1FFA-4F66-899F-FBC6C11C6639}"/>
              </a:ext>
            </a:extLst>
          </p:cNvPr>
          <p:cNvSpPr txBox="1">
            <a:spLocks/>
          </p:cNvSpPr>
          <p:nvPr/>
        </p:nvSpPr>
        <p:spPr>
          <a:xfrm>
            <a:off x="718300" y="2792819"/>
            <a:ext cx="6761100" cy="1030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latin typeface="Times New Roman" panose="02020603050405020304" pitchFamily="18" charset="0"/>
                <a:ea typeface="Titillium Web"/>
                <a:cs typeface="Times New Roman" panose="02020603050405020304" pitchFamily="18" charset="0"/>
                <a:sym typeface="Titillium Web"/>
              </a:rPr>
              <a:t>NEIGHBORHOOD-BASED COLLABORATIVE FILTERING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3843;p14">
            <a:extLst>
              <a:ext uri="{FF2B5EF4-FFF2-40B4-BE49-F238E27FC236}">
                <a16:creationId xmlns:a16="http://schemas.microsoft.com/office/drawing/2014/main" id="{D60E7912-62C8-44BE-A560-81BAFDB75216}"/>
              </a:ext>
            </a:extLst>
          </p:cNvPr>
          <p:cNvSpPr txBox="1">
            <a:spLocks/>
          </p:cNvSpPr>
          <p:nvPr/>
        </p:nvSpPr>
        <p:spPr>
          <a:xfrm>
            <a:off x="718300" y="3822988"/>
            <a:ext cx="6761100" cy="110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latin typeface="Times New Roman" panose="02020603050405020304" pitchFamily="18" charset="0"/>
                <a:ea typeface="Titillium Web"/>
                <a:cs typeface="Times New Roman" panose="02020603050405020304" pitchFamily="18" charset="0"/>
                <a:sym typeface="Titillium Web"/>
              </a:rPr>
              <a:t>MATRIX FACTORIZATION COLLABORATIVE FILTERING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57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841;p14">
            <a:extLst>
              <a:ext uri="{FF2B5EF4-FFF2-40B4-BE49-F238E27FC236}">
                <a16:creationId xmlns:a16="http://schemas.microsoft.com/office/drawing/2014/main" id="{218B3973-A5AB-41BA-A40B-79E5B8781AB7}"/>
              </a:ext>
            </a:extLst>
          </p:cNvPr>
          <p:cNvSpPr txBox="1">
            <a:spLocks/>
          </p:cNvSpPr>
          <p:nvPr/>
        </p:nvSpPr>
        <p:spPr>
          <a:xfrm>
            <a:off x="2373882" y="930061"/>
            <a:ext cx="1889047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Predict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C34D04-46E4-4F0D-B311-BC32EBF8B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726775"/>
              </p:ext>
            </p:extLst>
          </p:nvPr>
        </p:nvGraphicFramePr>
        <p:xfrm>
          <a:off x="459636" y="1787461"/>
          <a:ext cx="5717540" cy="1568960"/>
        </p:xfrm>
        <a:graphic>
          <a:graphicData uri="http://schemas.openxmlformats.org/drawingml/2006/table">
            <a:tbl>
              <a:tblPr firstRow="1" firstCol="1" bandRow="1">
                <a:tableStyleId>{A5A13CB7-FD7D-44A0-9251-404815F3AFED}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1446068593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1575499478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545432768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576034651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3326453055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591105715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350192311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42702874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4190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2.4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2.4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-0.6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-2.6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-1.6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-1.52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3837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-0.6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-2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6219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dirty="0">
                          <a:effectLst/>
                        </a:rPr>
                        <a:t>2.4</a:t>
                      </a:r>
                      <a:endParaRPr lang="en-US" sz="130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2.25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-0.75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-0.75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-0.75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6036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-1.17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-1.17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0.83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0.83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dirty="0">
                          <a:effectLst/>
                        </a:rPr>
                        <a:t>0.34</a:t>
                      </a:r>
                      <a:endParaRPr lang="en-US" sz="130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0.83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6744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-0.75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-2.75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1.25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dirty="0">
                          <a:effectLst/>
                        </a:rPr>
                        <a:t>1.03</a:t>
                      </a:r>
                      <a:endParaRPr lang="en-US" sz="130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dirty="0">
                          <a:effectLst/>
                        </a:rPr>
                        <a:t>1.16</a:t>
                      </a:r>
                      <a:endParaRPr lang="en-US" sz="130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dirty="0">
                          <a:effectLst/>
                        </a:rPr>
                        <a:t>0.65</a:t>
                      </a:r>
                      <a:endParaRPr lang="en-US" sz="130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2.25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1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712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1715386"/>
            <a:ext cx="5868512" cy="2323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MATRIX FACTORIZATION COLLABORATIVE FILTERING</a:t>
            </a:r>
            <a:endParaRPr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659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04150D-9580-4613-B9BC-7F900DE24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039617"/>
              </p:ext>
            </p:extLst>
          </p:nvPr>
        </p:nvGraphicFramePr>
        <p:xfrm>
          <a:off x="341667" y="331249"/>
          <a:ext cx="5938990" cy="1568196"/>
        </p:xfrm>
        <a:graphic>
          <a:graphicData uri="http://schemas.openxmlformats.org/drawingml/2006/table">
            <a:tbl>
              <a:tblPr firstRow="1" firstCol="1" bandRow="1">
                <a:tableStyleId>{A5A13CB7-FD7D-44A0-9251-404815F3AFED}</a:tableStyleId>
              </a:tblPr>
              <a:tblGrid>
                <a:gridCol w="1531714">
                  <a:extLst>
                    <a:ext uri="{9D8B030D-6E8A-4147-A177-3AD203B41FA5}">
                      <a16:colId xmlns:a16="http://schemas.microsoft.com/office/drawing/2014/main" val="3182107863"/>
                    </a:ext>
                  </a:extLst>
                </a:gridCol>
                <a:gridCol w="362875">
                  <a:extLst>
                    <a:ext uri="{9D8B030D-6E8A-4147-A177-3AD203B41FA5}">
                      <a16:colId xmlns:a16="http://schemas.microsoft.com/office/drawing/2014/main" val="1885265260"/>
                    </a:ext>
                  </a:extLst>
                </a:gridCol>
                <a:gridCol w="455242">
                  <a:extLst>
                    <a:ext uri="{9D8B030D-6E8A-4147-A177-3AD203B41FA5}">
                      <a16:colId xmlns:a16="http://schemas.microsoft.com/office/drawing/2014/main" val="3415621962"/>
                    </a:ext>
                  </a:extLst>
                </a:gridCol>
                <a:gridCol w="494829">
                  <a:extLst>
                    <a:ext uri="{9D8B030D-6E8A-4147-A177-3AD203B41FA5}">
                      <a16:colId xmlns:a16="http://schemas.microsoft.com/office/drawing/2014/main" val="2787017321"/>
                    </a:ext>
                  </a:extLst>
                </a:gridCol>
                <a:gridCol w="468438">
                  <a:extLst>
                    <a:ext uri="{9D8B030D-6E8A-4147-A177-3AD203B41FA5}">
                      <a16:colId xmlns:a16="http://schemas.microsoft.com/office/drawing/2014/main" val="1581635013"/>
                    </a:ext>
                  </a:extLst>
                </a:gridCol>
                <a:gridCol w="488231">
                  <a:extLst>
                    <a:ext uri="{9D8B030D-6E8A-4147-A177-3AD203B41FA5}">
                      <a16:colId xmlns:a16="http://schemas.microsoft.com/office/drawing/2014/main" val="3320189281"/>
                    </a:ext>
                  </a:extLst>
                </a:gridCol>
                <a:gridCol w="501428">
                  <a:extLst>
                    <a:ext uri="{9D8B030D-6E8A-4147-A177-3AD203B41FA5}">
                      <a16:colId xmlns:a16="http://schemas.microsoft.com/office/drawing/2014/main" val="3340140522"/>
                    </a:ext>
                  </a:extLst>
                </a:gridCol>
                <a:gridCol w="1636233">
                  <a:extLst>
                    <a:ext uri="{9D8B030D-6E8A-4147-A177-3AD203B41FA5}">
                      <a16:colId xmlns:a16="http://schemas.microsoft.com/office/drawing/2014/main" val="4781616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Item feature vector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0907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Batman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</a:t>
                      </a:r>
                      <a:r>
                        <a:rPr lang="en-US" sz="1300" baseline="-25000">
                          <a:effectLst/>
                        </a:rPr>
                        <a:t>1</a:t>
                      </a:r>
                      <a:r>
                        <a:rPr lang="en-US" sz="1300">
                          <a:effectLst/>
                        </a:rPr>
                        <a:t> = [0.99, 0.02]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9912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Spyderman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</a:t>
                      </a:r>
                      <a:r>
                        <a:rPr lang="en-US" sz="1300" baseline="-25000">
                          <a:effectLst/>
                        </a:rPr>
                        <a:t>2</a:t>
                      </a:r>
                      <a:r>
                        <a:rPr lang="en-US" sz="1300">
                          <a:effectLst/>
                        </a:rPr>
                        <a:t> = [0.91, 0.11]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35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Superman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x</a:t>
                      </a:r>
                      <a:r>
                        <a:rPr lang="en-US" sz="1300" baseline="-25000" dirty="0">
                          <a:effectLst/>
                        </a:rPr>
                        <a:t>3</a:t>
                      </a:r>
                      <a:r>
                        <a:rPr lang="en-US" sz="1300" dirty="0">
                          <a:effectLst/>
                        </a:rPr>
                        <a:t> = [0.95, 0.05]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0794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My neighbor </a:t>
                      </a:r>
                      <a:r>
                        <a:rPr lang="en-US" sz="1300" dirty="0" err="1">
                          <a:effectLst/>
                        </a:rPr>
                        <a:t>tororo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</a:t>
                      </a:r>
                      <a:r>
                        <a:rPr lang="en-US" sz="1300" baseline="-25000">
                          <a:effectLst/>
                        </a:rPr>
                        <a:t>4</a:t>
                      </a:r>
                      <a:r>
                        <a:rPr lang="en-US" sz="1300">
                          <a:effectLst/>
                        </a:rPr>
                        <a:t> = [0.01, 0.99]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7368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Doraemon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x</a:t>
                      </a:r>
                      <a:r>
                        <a:rPr lang="en-US" sz="1300" baseline="-25000" dirty="0">
                          <a:effectLst/>
                        </a:rPr>
                        <a:t>5</a:t>
                      </a:r>
                      <a:r>
                        <a:rPr lang="en-US" sz="1300" dirty="0">
                          <a:effectLst/>
                        </a:rPr>
                        <a:t> = [0.03, 0.98]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846847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8C706-97B2-4550-83CE-3EFB67BFBDAC}"/>
                  </a:ext>
                </a:extLst>
              </p:cNvPr>
              <p:cNvSpPr txBox="1"/>
              <p:nvPr/>
            </p:nvSpPr>
            <p:spPr>
              <a:xfrm>
                <a:off x="1231971" y="2286575"/>
                <a:ext cx="4158381" cy="570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8C706-97B2-4550-83CE-3EFB67BFB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971" y="2286575"/>
                <a:ext cx="4158381" cy="5703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8F60F3-8784-4216-BCD5-E06EEAA083BC}"/>
                  </a:ext>
                </a:extLst>
              </p:cNvPr>
              <p:cNvSpPr/>
              <p:nvPr/>
            </p:nvSpPr>
            <p:spPr>
              <a:xfrm>
                <a:off x="1117451" y="3244054"/>
                <a:ext cx="4387419" cy="724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8F60F3-8784-4216-BCD5-E06EEAA08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451" y="3244054"/>
                <a:ext cx="4387419" cy="724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526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1715386"/>
            <a:ext cx="5868512" cy="2323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MATRIX FACTORIZATION COLLABORATIVE FILTERING</a:t>
            </a:r>
            <a:endParaRPr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050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8F60F3-8784-4216-BCD5-E06EEAA083BC}"/>
                  </a:ext>
                </a:extLst>
              </p:cNvPr>
              <p:cNvSpPr/>
              <p:nvPr/>
            </p:nvSpPr>
            <p:spPr>
              <a:xfrm>
                <a:off x="184581" y="193829"/>
                <a:ext cx="4387419" cy="724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8F60F3-8784-4216-BCD5-E06EEAA08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81" y="193829"/>
                <a:ext cx="4387419" cy="7247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37A885A-F0CA-4FC0-A6A7-0AEEC69436A0}"/>
                  </a:ext>
                </a:extLst>
              </p:cNvPr>
              <p:cNvSpPr/>
              <p:nvPr/>
            </p:nvSpPr>
            <p:spPr>
              <a:xfrm>
                <a:off x="184581" y="1156645"/>
                <a:ext cx="4631909" cy="724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37A885A-F0CA-4FC0-A6A7-0AEEC69436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81" y="1156645"/>
                <a:ext cx="4631909" cy="724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690A9A-F13F-4655-AEE0-6C341EF7F3D4}"/>
                  </a:ext>
                </a:extLst>
              </p:cNvPr>
              <p:cNvSpPr/>
              <p:nvPr/>
            </p:nvSpPr>
            <p:spPr>
              <a:xfrm>
                <a:off x="184581" y="1881395"/>
                <a:ext cx="3594702" cy="724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690A9A-F13F-4655-AEE0-6C341EF7F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81" y="1881395"/>
                <a:ext cx="3594702" cy="724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C81176-4D10-4BBF-957B-285C04840AF3}"/>
                  </a:ext>
                </a:extLst>
              </p:cNvPr>
              <p:cNvSpPr txBox="1"/>
              <p:nvPr/>
            </p:nvSpPr>
            <p:spPr>
              <a:xfrm>
                <a:off x="184581" y="2946505"/>
                <a:ext cx="3092575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C81176-4D10-4BBF-957B-285C04840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81" y="2946505"/>
                <a:ext cx="3092575" cy="501997"/>
              </a:xfrm>
              <a:prstGeom prst="rect">
                <a:avLst/>
              </a:prstGeom>
              <a:blipFill>
                <a:blip r:embed="rId5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0ACF42-1A4E-4B3A-BB4D-CD63509B52A8}"/>
                  </a:ext>
                </a:extLst>
              </p:cNvPr>
              <p:cNvSpPr txBox="1"/>
              <p:nvPr/>
            </p:nvSpPr>
            <p:spPr>
              <a:xfrm>
                <a:off x="184581" y="3448502"/>
                <a:ext cx="3021487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0ACF42-1A4E-4B3A-BB4D-CD63509B5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81" y="3448502"/>
                <a:ext cx="3021487" cy="501997"/>
              </a:xfrm>
              <a:prstGeom prst="rect">
                <a:avLst/>
              </a:prstGeom>
              <a:blipFill>
                <a:blip r:embed="rId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57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1715386"/>
            <a:ext cx="5268900" cy="2323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CONTENT-BASED RECOMMENDATION SYSTEM</a:t>
            </a:r>
            <a:endParaRPr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Feedforward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07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1E1007-1749-4F6A-8945-B996062C7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31470"/>
              </p:ext>
            </p:extLst>
          </p:nvPr>
        </p:nvGraphicFramePr>
        <p:xfrm>
          <a:off x="1028302" y="1848259"/>
          <a:ext cx="4580215" cy="1568196"/>
        </p:xfrm>
        <a:graphic>
          <a:graphicData uri="http://schemas.openxmlformats.org/drawingml/2006/table">
            <a:tbl>
              <a:tblPr firstRow="1" firstCol="1" bandRow="1">
                <a:tableStyleId>{A5A13CB7-FD7D-44A0-9251-404815F3AFED}</a:tableStyleId>
              </a:tblPr>
              <a:tblGrid>
                <a:gridCol w="1574746">
                  <a:extLst>
                    <a:ext uri="{9D8B030D-6E8A-4147-A177-3AD203B41FA5}">
                      <a16:colId xmlns:a16="http://schemas.microsoft.com/office/drawing/2014/main" val="362535186"/>
                    </a:ext>
                  </a:extLst>
                </a:gridCol>
                <a:gridCol w="425303">
                  <a:extLst>
                    <a:ext uri="{9D8B030D-6E8A-4147-A177-3AD203B41FA5}">
                      <a16:colId xmlns:a16="http://schemas.microsoft.com/office/drawing/2014/main" val="2305610283"/>
                    </a:ext>
                  </a:extLst>
                </a:gridCol>
                <a:gridCol w="424388">
                  <a:extLst>
                    <a:ext uri="{9D8B030D-6E8A-4147-A177-3AD203B41FA5}">
                      <a16:colId xmlns:a16="http://schemas.microsoft.com/office/drawing/2014/main" val="332341776"/>
                    </a:ext>
                  </a:extLst>
                </a:gridCol>
                <a:gridCol w="521384">
                  <a:extLst>
                    <a:ext uri="{9D8B030D-6E8A-4147-A177-3AD203B41FA5}">
                      <a16:colId xmlns:a16="http://schemas.microsoft.com/office/drawing/2014/main" val="303901674"/>
                    </a:ext>
                  </a:extLst>
                </a:gridCol>
                <a:gridCol w="526453">
                  <a:extLst>
                    <a:ext uri="{9D8B030D-6E8A-4147-A177-3AD203B41FA5}">
                      <a16:colId xmlns:a16="http://schemas.microsoft.com/office/drawing/2014/main" val="3015273646"/>
                    </a:ext>
                  </a:extLst>
                </a:gridCol>
                <a:gridCol w="521384">
                  <a:extLst>
                    <a:ext uri="{9D8B030D-6E8A-4147-A177-3AD203B41FA5}">
                      <a16:colId xmlns:a16="http://schemas.microsoft.com/office/drawing/2014/main" val="3955822943"/>
                    </a:ext>
                  </a:extLst>
                </a:gridCol>
                <a:gridCol w="586557">
                  <a:extLst>
                    <a:ext uri="{9D8B030D-6E8A-4147-A177-3AD203B41FA5}">
                      <a16:colId xmlns:a16="http://schemas.microsoft.com/office/drawing/2014/main" val="27684944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4244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Batman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8470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Spyderman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7451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Superman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286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My neighbor </a:t>
                      </a:r>
                      <a:r>
                        <a:rPr lang="en-US" sz="1300" dirty="0" err="1">
                          <a:effectLst/>
                        </a:rPr>
                        <a:t>tororo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3686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Doraemon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?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?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6921132"/>
                  </a:ext>
                </a:extLst>
              </a:tr>
            </a:tbl>
          </a:graphicData>
        </a:graphic>
      </p:graphicFrame>
      <p:sp>
        <p:nvSpPr>
          <p:cNvPr id="9" name="Google Shape;3841;p14">
            <a:extLst>
              <a:ext uri="{FF2B5EF4-FFF2-40B4-BE49-F238E27FC236}">
                <a16:creationId xmlns:a16="http://schemas.microsoft.com/office/drawing/2014/main" id="{218B3973-A5AB-41BA-A40B-79E5B8781AB7}"/>
              </a:ext>
            </a:extLst>
          </p:cNvPr>
          <p:cNvSpPr txBox="1">
            <a:spLocks/>
          </p:cNvSpPr>
          <p:nvPr/>
        </p:nvSpPr>
        <p:spPr>
          <a:xfrm>
            <a:off x="1756610" y="803171"/>
            <a:ext cx="312359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Utility Matrix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BFFF2E-D703-4991-ACEC-3C1CC5B0B785}"/>
              </a:ext>
            </a:extLst>
          </p:cNvPr>
          <p:cNvSpPr/>
          <p:nvPr/>
        </p:nvSpPr>
        <p:spPr>
          <a:xfrm>
            <a:off x="1499481" y="3604143"/>
            <a:ext cx="807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Item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E29CA06D-0BC6-4C50-A6A9-4FF42F5C1B4D}"/>
              </a:ext>
            </a:extLst>
          </p:cNvPr>
          <p:cNvSpPr/>
          <p:nvPr/>
        </p:nvSpPr>
        <p:spPr>
          <a:xfrm rot="16200000">
            <a:off x="1778392" y="2786173"/>
            <a:ext cx="67880" cy="156806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425C88CB-8DEB-4A15-8A46-C9436B53A06B}"/>
              </a:ext>
            </a:extLst>
          </p:cNvPr>
          <p:cNvSpPr/>
          <p:nvPr/>
        </p:nvSpPr>
        <p:spPr>
          <a:xfrm rot="16200000">
            <a:off x="4068500" y="2064126"/>
            <a:ext cx="67880" cy="301215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B33EDC-7668-433F-B512-0088EFC80E2C}"/>
              </a:ext>
            </a:extLst>
          </p:cNvPr>
          <p:cNvSpPr/>
          <p:nvPr/>
        </p:nvSpPr>
        <p:spPr>
          <a:xfrm>
            <a:off x="3700963" y="3604143"/>
            <a:ext cx="9269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User (u)</a:t>
            </a:r>
          </a:p>
        </p:txBody>
      </p:sp>
    </p:spTree>
    <p:extLst>
      <p:ext uri="{BB962C8B-B14F-4D97-AF65-F5344CB8AC3E}">
        <p14:creationId xmlns:p14="http://schemas.microsoft.com/office/powerpoint/2010/main" val="37509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841;p14">
            <a:extLst>
              <a:ext uri="{FF2B5EF4-FFF2-40B4-BE49-F238E27FC236}">
                <a16:creationId xmlns:a16="http://schemas.microsoft.com/office/drawing/2014/main" id="{218B3973-A5AB-41BA-A40B-79E5B8781AB7}"/>
              </a:ext>
            </a:extLst>
          </p:cNvPr>
          <p:cNvSpPr txBox="1">
            <a:spLocks/>
          </p:cNvSpPr>
          <p:nvPr/>
        </p:nvSpPr>
        <p:spPr>
          <a:xfrm>
            <a:off x="1756610" y="9291"/>
            <a:ext cx="312359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Item Profile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DC75B2C0-4861-4B88-A633-C377EF2C96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1826652"/>
                  </p:ext>
                </p:extLst>
              </p:nvPr>
            </p:nvGraphicFramePr>
            <p:xfrm>
              <a:off x="128084" y="845182"/>
              <a:ext cx="5938990" cy="1865376"/>
            </p:xfrm>
            <a:graphic>
              <a:graphicData uri="http://schemas.openxmlformats.org/drawingml/2006/table">
                <a:tbl>
                  <a:tblPr firstRow="1" firstCol="1" bandRow="1">
                    <a:tableStyleId>{A5A13CB7-FD7D-44A0-9251-404815F3AFED}</a:tableStyleId>
                  </a:tblPr>
                  <a:tblGrid>
                    <a:gridCol w="1531714">
                      <a:extLst>
                        <a:ext uri="{9D8B030D-6E8A-4147-A177-3AD203B41FA5}">
                          <a16:colId xmlns:a16="http://schemas.microsoft.com/office/drawing/2014/main" val="3182107863"/>
                        </a:ext>
                      </a:extLst>
                    </a:gridCol>
                    <a:gridCol w="362875">
                      <a:extLst>
                        <a:ext uri="{9D8B030D-6E8A-4147-A177-3AD203B41FA5}">
                          <a16:colId xmlns:a16="http://schemas.microsoft.com/office/drawing/2014/main" val="1885265260"/>
                        </a:ext>
                      </a:extLst>
                    </a:gridCol>
                    <a:gridCol w="455242">
                      <a:extLst>
                        <a:ext uri="{9D8B030D-6E8A-4147-A177-3AD203B41FA5}">
                          <a16:colId xmlns:a16="http://schemas.microsoft.com/office/drawing/2014/main" val="3415621962"/>
                        </a:ext>
                      </a:extLst>
                    </a:gridCol>
                    <a:gridCol w="494829">
                      <a:extLst>
                        <a:ext uri="{9D8B030D-6E8A-4147-A177-3AD203B41FA5}">
                          <a16:colId xmlns:a16="http://schemas.microsoft.com/office/drawing/2014/main" val="2787017321"/>
                        </a:ext>
                      </a:extLst>
                    </a:gridCol>
                    <a:gridCol w="468438">
                      <a:extLst>
                        <a:ext uri="{9D8B030D-6E8A-4147-A177-3AD203B41FA5}">
                          <a16:colId xmlns:a16="http://schemas.microsoft.com/office/drawing/2014/main" val="1581635013"/>
                        </a:ext>
                      </a:extLst>
                    </a:gridCol>
                    <a:gridCol w="488231">
                      <a:extLst>
                        <a:ext uri="{9D8B030D-6E8A-4147-A177-3AD203B41FA5}">
                          <a16:colId xmlns:a16="http://schemas.microsoft.com/office/drawing/2014/main" val="3320189281"/>
                        </a:ext>
                      </a:extLst>
                    </a:gridCol>
                    <a:gridCol w="501428">
                      <a:extLst>
                        <a:ext uri="{9D8B030D-6E8A-4147-A177-3AD203B41FA5}">
                          <a16:colId xmlns:a16="http://schemas.microsoft.com/office/drawing/2014/main" val="3340140522"/>
                        </a:ext>
                      </a:extLst>
                    </a:gridCol>
                    <a:gridCol w="1636233">
                      <a:extLst>
                        <a:ext uri="{9D8B030D-6E8A-4147-A177-3AD203B41FA5}">
                          <a16:colId xmlns:a16="http://schemas.microsoft.com/office/drawing/2014/main" val="47816161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 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A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B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C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D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E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F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Item feature vector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909070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Batman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x</a:t>
                          </a:r>
                          <a:r>
                            <a:rPr lang="en-US" sz="1300" baseline="-25000">
                              <a:effectLst/>
                            </a:rPr>
                            <a:t>1</a:t>
                          </a:r>
                          <a:r>
                            <a:rPr lang="en-US" sz="1300">
                              <a:effectLst/>
                            </a:rPr>
                            <a:t> = [0.99, 0.02]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899129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Spyderman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x</a:t>
                          </a:r>
                          <a:r>
                            <a:rPr lang="en-US" sz="1300" baseline="-25000">
                              <a:effectLst/>
                            </a:rPr>
                            <a:t>2</a:t>
                          </a:r>
                          <a:r>
                            <a:rPr lang="en-US" sz="1300">
                              <a:effectLst/>
                            </a:rPr>
                            <a:t> = [0.91, 0.11]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7357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Superman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x</a:t>
                          </a:r>
                          <a:r>
                            <a:rPr lang="en-US" sz="1300" baseline="-25000" dirty="0">
                              <a:effectLst/>
                            </a:rPr>
                            <a:t>3</a:t>
                          </a:r>
                          <a:r>
                            <a:rPr lang="en-US" sz="1300" dirty="0">
                              <a:effectLst/>
                            </a:rPr>
                            <a:t> = [0.95, 0.05]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507940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My neighbor </a:t>
                          </a:r>
                          <a:r>
                            <a:rPr lang="en-US" sz="1300" dirty="0" err="1">
                              <a:effectLst/>
                            </a:rPr>
                            <a:t>tororo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x</a:t>
                          </a:r>
                          <a:r>
                            <a:rPr lang="en-US" sz="1300" baseline="-25000">
                              <a:effectLst/>
                            </a:rPr>
                            <a:t>4</a:t>
                          </a:r>
                          <a:r>
                            <a:rPr lang="en-US" sz="1300">
                              <a:effectLst/>
                            </a:rPr>
                            <a:t> = [0.01, 0.99]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6736862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Doraemon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x</a:t>
                          </a:r>
                          <a:r>
                            <a:rPr lang="en-US" sz="1300" baseline="-25000">
                              <a:effectLst/>
                            </a:rPr>
                            <a:t>5</a:t>
                          </a:r>
                          <a:r>
                            <a:rPr lang="en-US" sz="1300">
                              <a:effectLst/>
                            </a:rPr>
                            <a:t> = [0.03, 0.98]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884684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User model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300" dirty="0" err="1">
                              <a:effectLst/>
                            </a:rPr>
                            <a:t>x</a:t>
                          </a:r>
                          <a:r>
                            <a:rPr lang="en-US" sz="1300" baseline="-25000" dirty="0" err="1">
                              <a:effectLst/>
                            </a:rPr>
                            <a:t>m</a:t>
                          </a:r>
                          <a:r>
                            <a:rPr lang="en-US" sz="1300" dirty="0">
                              <a:effectLst/>
                            </a:rPr>
                            <a:t> = [label1, label2] 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011395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DC75B2C0-4861-4B88-A633-C377EF2C96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1826652"/>
                  </p:ext>
                </p:extLst>
              </p:nvPr>
            </p:nvGraphicFramePr>
            <p:xfrm>
              <a:off x="128084" y="845182"/>
              <a:ext cx="5938990" cy="1865376"/>
            </p:xfrm>
            <a:graphic>
              <a:graphicData uri="http://schemas.openxmlformats.org/drawingml/2006/table">
                <a:tbl>
                  <a:tblPr firstRow="1" firstCol="1" bandRow="1">
                    <a:tableStyleId>{A5A13CB7-FD7D-44A0-9251-404815F3AFED}</a:tableStyleId>
                  </a:tblPr>
                  <a:tblGrid>
                    <a:gridCol w="1531714">
                      <a:extLst>
                        <a:ext uri="{9D8B030D-6E8A-4147-A177-3AD203B41FA5}">
                          <a16:colId xmlns:a16="http://schemas.microsoft.com/office/drawing/2014/main" val="3182107863"/>
                        </a:ext>
                      </a:extLst>
                    </a:gridCol>
                    <a:gridCol w="362875">
                      <a:extLst>
                        <a:ext uri="{9D8B030D-6E8A-4147-A177-3AD203B41FA5}">
                          <a16:colId xmlns:a16="http://schemas.microsoft.com/office/drawing/2014/main" val="1885265260"/>
                        </a:ext>
                      </a:extLst>
                    </a:gridCol>
                    <a:gridCol w="455242">
                      <a:extLst>
                        <a:ext uri="{9D8B030D-6E8A-4147-A177-3AD203B41FA5}">
                          <a16:colId xmlns:a16="http://schemas.microsoft.com/office/drawing/2014/main" val="3415621962"/>
                        </a:ext>
                      </a:extLst>
                    </a:gridCol>
                    <a:gridCol w="494829">
                      <a:extLst>
                        <a:ext uri="{9D8B030D-6E8A-4147-A177-3AD203B41FA5}">
                          <a16:colId xmlns:a16="http://schemas.microsoft.com/office/drawing/2014/main" val="2787017321"/>
                        </a:ext>
                      </a:extLst>
                    </a:gridCol>
                    <a:gridCol w="468438">
                      <a:extLst>
                        <a:ext uri="{9D8B030D-6E8A-4147-A177-3AD203B41FA5}">
                          <a16:colId xmlns:a16="http://schemas.microsoft.com/office/drawing/2014/main" val="1581635013"/>
                        </a:ext>
                      </a:extLst>
                    </a:gridCol>
                    <a:gridCol w="488231">
                      <a:extLst>
                        <a:ext uri="{9D8B030D-6E8A-4147-A177-3AD203B41FA5}">
                          <a16:colId xmlns:a16="http://schemas.microsoft.com/office/drawing/2014/main" val="3320189281"/>
                        </a:ext>
                      </a:extLst>
                    </a:gridCol>
                    <a:gridCol w="501428">
                      <a:extLst>
                        <a:ext uri="{9D8B030D-6E8A-4147-A177-3AD203B41FA5}">
                          <a16:colId xmlns:a16="http://schemas.microsoft.com/office/drawing/2014/main" val="3340140522"/>
                        </a:ext>
                      </a:extLst>
                    </a:gridCol>
                    <a:gridCol w="1636233">
                      <a:extLst>
                        <a:ext uri="{9D8B030D-6E8A-4147-A177-3AD203B41FA5}">
                          <a16:colId xmlns:a16="http://schemas.microsoft.com/office/drawing/2014/main" val="478161615"/>
                        </a:ext>
                      </a:extLst>
                    </a:gridCol>
                  </a:tblGrid>
                  <a:tr h="261366"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 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A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B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C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D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E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F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Item feature vector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90907090"/>
                      </a:ext>
                    </a:extLst>
                  </a:tr>
                  <a:tr h="261366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Batman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x</a:t>
                          </a:r>
                          <a:r>
                            <a:rPr lang="en-US" sz="1300" baseline="-25000">
                              <a:effectLst/>
                            </a:rPr>
                            <a:t>1</a:t>
                          </a:r>
                          <a:r>
                            <a:rPr lang="en-US" sz="1300">
                              <a:effectLst/>
                            </a:rPr>
                            <a:t> = [0.99, 0.02]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89912906"/>
                      </a:ext>
                    </a:extLst>
                  </a:tr>
                  <a:tr h="261366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Spyderman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x</a:t>
                          </a:r>
                          <a:r>
                            <a:rPr lang="en-US" sz="1300" baseline="-25000">
                              <a:effectLst/>
                            </a:rPr>
                            <a:t>2</a:t>
                          </a:r>
                          <a:r>
                            <a:rPr lang="en-US" sz="1300">
                              <a:effectLst/>
                            </a:rPr>
                            <a:t> = [0.91, 0.11]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735724"/>
                      </a:ext>
                    </a:extLst>
                  </a:tr>
                  <a:tr h="261366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Superman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x</a:t>
                          </a:r>
                          <a:r>
                            <a:rPr lang="en-US" sz="1300" baseline="-25000" dirty="0">
                              <a:effectLst/>
                            </a:rPr>
                            <a:t>3</a:t>
                          </a:r>
                          <a:r>
                            <a:rPr lang="en-US" sz="1300" dirty="0">
                              <a:effectLst/>
                            </a:rPr>
                            <a:t> = [0.95, 0.05]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50794036"/>
                      </a:ext>
                    </a:extLst>
                  </a:tr>
                  <a:tr h="261366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My neighbor </a:t>
                          </a:r>
                          <a:r>
                            <a:rPr lang="en-US" sz="1300" dirty="0" err="1">
                              <a:effectLst/>
                            </a:rPr>
                            <a:t>tororo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x</a:t>
                          </a:r>
                          <a:r>
                            <a:rPr lang="en-US" sz="1300" baseline="-25000">
                              <a:effectLst/>
                            </a:rPr>
                            <a:t>4</a:t>
                          </a:r>
                          <a:r>
                            <a:rPr lang="en-US" sz="1300">
                              <a:effectLst/>
                            </a:rPr>
                            <a:t> = [0.01, 0.99]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67368628"/>
                      </a:ext>
                    </a:extLst>
                  </a:tr>
                  <a:tr h="261366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Doraemon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x</a:t>
                          </a:r>
                          <a:r>
                            <a:rPr lang="en-US" sz="1300" baseline="-25000">
                              <a:effectLst/>
                            </a:rPr>
                            <a:t>5</a:t>
                          </a:r>
                          <a:r>
                            <a:rPr lang="en-US" sz="1300">
                              <a:effectLst/>
                            </a:rPr>
                            <a:t> = [0.03, 0.98]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88468479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User model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20000" t="-528571" r="-1108333" b="-2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16000" t="-528571" r="-786667" b="-2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77778" t="-528571" r="-628395" b="-2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07792" t="-528571" r="-561039" b="-2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81250" t="-528571" r="-440000" b="-2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762195" t="-528571" r="-329268" b="-2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300" dirty="0" err="1">
                              <a:effectLst/>
                            </a:rPr>
                            <a:t>x</a:t>
                          </a:r>
                          <a:r>
                            <a:rPr lang="en-US" sz="1300" baseline="-25000" dirty="0" err="1">
                              <a:effectLst/>
                            </a:rPr>
                            <a:t>m</a:t>
                          </a:r>
                          <a:r>
                            <a:rPr lang="en-US" sz="1300" dirty="0">
                              <a:effectLst/>
                            </a:rPr>
                            <a:t> = [label1, label2] 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011395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D2A2BB-7D9A-4EB3-B87A-5B10A1633187}"/>
                  </a:ext>
                </a:extLst>
              </p:cNvPr>
              <p:cNvSpPr/>
              <p:nvPr/>
            </p:nvSpPr>
            <p:spPr>
              <a:xfrm>
                <a:off x="1871925" y="2954409"/>
                <a:ext cx="2841740" cy="339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𝑝𝑟𝑒𝑑𝑖𝑐𝑡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(1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D2A2BB-7D9A-4EB3-B87A-5B10A1633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925" y="2954409"/>
                <a:ext cx="2841740" cy="339773"/>
              </a:xfrm>
              <a:prstGeom prst="rect">
                <a:avLst/>
              </a:prstGeom>
              <a:blipFill>
                <a:blip r:embed="rId4"/>
                <a:stretch>
                  <a:fillRect t="-136364" r="-16524" b="-2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D57E9F-A7A9-4DAE-A68D-7170DF80DBD8}"/>
                  </a:ext>
                </a:extLst>
              </p:cNvPr>
              <p:cNvSpPr/>
              <p:nvPr/>
            </p:nvSpPr>
            <p:spPr>
              <a:xfrm>
                <a:off x="1165448" y="3345696"/>
                <a:ext cx="4305922" cy="6417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D57E9F-A7A9-4DAE-A68D-7170DF80D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448" y="3345696"/>
                <a:ext cx="4305922" cy="641779"/>
              </a:xfrm>
              <a:prstGeom prst="rect">
                <a:avLst/>
              </a:prstGeom>
              <a:blipFill>
                <a:blip r:embed="rId5"/>
                <a:stretch>
                  <a:fillRect t="-111429" b="-15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B88254-8AB7-4980-A694-9AC4D6273B53}"/>
                  </a:ext>
                </a:extLst>
              </p:cNvPr>
              <p:cNvSpPr/>
              <p:nvPr/>
            </p:nvSpPr>
            <p:spPr>
              <a:xfrm>
                <a:off x="637485" y="4038989"/>
                <a:ext cx="1234440" cy="698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B88254-8AB7-4980-A694-9AC4D6273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85" y="4038989"/>
                <a:ext cx="1234440" cy="6981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8754A7-3114-4E82-AD3D-26354ECDB7D3}"/>
                  </a:ext>
                </a:extLst>
              </p:cNvPr>
              <p:cNvSpPr/>
              <p:nvPr/>
            </p:nvSpPr>
            <p:spPr>
              <a:xfrm>
                <a:off x="2130056" y="4126449"/>
                <a:ext cx="4572000" cy="5232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vector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chứa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giá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trị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1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tương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ứng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item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mà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user m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đã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đánh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giá</a:t>
                </a:r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8754A7-3114-4E82-AD3D-26354ECDB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056" y="4126449"/>
                <a:ext cx="4572000" cy="523220"/>
              </a:xfrm>
              <a:prstGeom prst="rect">
                <a:avLst/>
              </a:prstGeom>
              <a:blipFill>
                <a:blip r:embed="rId7"/>
                <a:stretch>
                  <a:fillRect l="-400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B12F77-1166-4FD5-B28A-FBCDFE4944A9}"/>
              </a:ext>
            </a:extLst>
          </p:cNvPr>
          <p:cNvCxnSpPr>
            <a:cxnSpLocks/>
          </p:cNvCxnSpPr>
          <p:nvPr/>
        </p:nvCxnSpPr>
        <p:spPr>
          <a:xfrm>
            <a:off x="6140493" y="1114634"/>
            <a:ext cx="0" cy="15959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B3F631-E9C0-4BE8-8C35-AE944309D28C}"/>
              </a:ext>
            </a:extLst>
          </p:cNvPr>
          <p:cNvSpPr/>
          <p:nvPr/>
        </p:nvSpPr>
        <p:spPr>
          <a:xfrm>
            <a:off x="6147165" y="1758707"/>
            <a:ext cx="3072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7D6A26-39B9-44CE-A999-66C3F143315C}"/>
              </a:ext>
            </a:extLst>
          </p:cNvPr>
          <p:cNvCxnSpPr>
            <a:cxnSpLocks/>
          </p:cNvCxnSpPr>
          <p:nvPr/>
        </p:nvCxnSpPr>
        <p:spPr>
          <a:xfrm>
            <a:off x="1648590" y="2796604"/>
            <a:ext cx="27674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D520310-EDA6-4EBE-AF7C-452D87F3834A}"/>
              </a:ext>
            </a:extLst>
          </p:cNvPr>
          <p:cNvSpPr/>
          <p:nvPr/>
        </p:nvSpPr>
        <p:spPr>
          <a:xfrm>
            <a:off x="2867208" y="2714070"/>
            <a:ext cx="3072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6376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841;p14">
            <a:extLst>
              <a:ext uri="{FF2B5EF4-FFF2-40B4-BE49-F238E27FC236}">
                <a16:creationId xmlns:a16="http://schemas.microsoft.com/office/drawing/2014/main" id="{218B3973-A5AB-41BA-A40B-79E5B8781AB7}"/>
              </a:ext>
            </a:extLst>
          </p:cNvPr>
          <p:cNvSpPr txBox="1">
            <a:spLocks/>
          </p:cNvSpPr>
          <p:nvPr/>
        </p:nvSpPr>
        <p:spPr>
          <a:xfrm>
            <a:off x="2338963" y="28353"/>
            <a:ext cx="190766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Predict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DC75B2C0-4861-4B88-A633-C377EF2C96D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8082" y="845182"/>
              <a:ext cx="6329427" cy="1865376"/>
            </p:xfrm>
            <a:graphic>
              <a:graphicData uri="http://schemas.openxmlformats.org/drawingml/2006/table">
                <a:tbl>
                  <a:tblPr firstRow="1" firstCol="1" bandRow="1">
                    <a:tableStyleId>{A5A13CB7-FD7D-44A0-9251-404815F3AFED}</a:tableStyleId>
                  </a:tblPr>
                  <a:tblGrid>
                    <a:gridCol w="1632411">
                      <a:extLst>
                        <a:ext uri="{9D8B030D-6E8A-4147-A177-3AD203B41FA5}">
                          <a16:colId xmlns:a16="http://schemas.microsoft.com/office/drawing/2014/main" val="3182107863"/>
                        </a:ext>
                      </a:extLst>
                    </a:gridCol>
                    <a:gridCol w="386731">
                      <a:extLst>
                        <a:ext uri="{9D8B030D-6E8A-4147-A177-3AD203B41FA5}">
                          <a16:colId xmlns:a16="http://schemas.microsoft.com/office/drawing/2014/main" val="1885265260"/>
                        </a:ext>
                      </a:extLst>
                    </a:gridCol>
                    <a:gridCol w="485170">
                      <a:extLst>
                        <a:ext uri="{9D8B030D-6E8A-4147-A177-3AD203B41FA5}">
                          <a16:colId xmlns:a16="http://schemas.microsoft.com/office/drawing/2014/main" val="3415621962"/>
                        </a:ext>
                      </a:extLst>
                    </a:gridCol>
                    <a:gridCol w="527360">
                      <a:extLst>
                        <a:ext uri="{9D8B030D-6E8A-4147-A177-3AD203B41FA5}">
                          <a16:colId xmlns:a16="http://schemas.microsoft.com/office/drawing/2014/main" val="2787017321"/>
                        </a:ext>
                      </a:extLst>
                    </a:gridCol>
                    <a:gridCol w="499234">
                      <a:extLst>
                        <a:ext uri="{9D8B030D-6E8A-4147-A177-3AD203B41FA5}">
                          <a16:colId xmlns:a16="http://schemas.microsoft.com/office/drawing/2014/main" val="1581635013"/>
                        </a:ext>
                      </a:extLst>
                    </a:gridCol>
                    <a:gridCol w="520328">
                      <a:extLst>
                        <a:ext uri="{9D8B030D-6E8A-4147-A177-3AD203B41FA5}">
                          <a16:colId xmlns:a16="http://schemas.microsoft.com/office/drawing/2014/main" val="3320189281"/>
                        </a:ext>
                      </a:extLst>
                    </a:gridCol>
                    <a:gridCol w="534392">
                      <a:extLst>
                        <a:ext uri="{9D8B030D-6E8A-4147-A177-3AD203B41FA5}">
                          <a16:colId xmlns:a16="http://schemas.microsoft.com/office/drawing/2014/main" val="3340140522"/>
                        </a:ext>
                      </a:extLst>
                    </a:gridCol>
                    <a:gridCol w="1743801">
                      <a:extLst>
                        <a:ext uri="{9D8B030D-6E8A-4147-A177-3AD203B41FA5}">
                          <a16:colId xmlns:a16="http://schemas.microsoft.com/office/drawing/2014/main" val="47816161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 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A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B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C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D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E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F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Item feature vector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909070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Batman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x</a:t>
                          </a:r>
                          <a:r>
                            <a:rPr lang="en-US" sz="1300" baseline="-25000">
                              <a:effectLst/>
                            </a:rPr>
                            <a:t>1</a:t>
                          </a:r>
                          <a:r>
                            <a:rPr lang="en-US" sz="1300">
                              <a:effectLst/>
                            </a:rPr>
                            <a:t> = [0.99, 0.02]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899129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Spyderman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x</a:t>
                          </a:r>
                          <a:r>
                            <a:rPr lang="en-US" sz="1300" baseline="-25000" dirty="0">
                              <a:effectLst/>
                            </a:rPr>
                            <a:t>2</a:t>
                          </a:r>
                          <a:r>
                            <a:rPr lang="en-US" sz="1300" dirty="0">
                              <a:effectLst/>
                            </a:rPr>
                            <a:t> = [0.91, 0.11]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7357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Superman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x</a:t>
                          </a:r>
                          <a:r>
                            <a:rPr lang="en-US" sz="1300" baseline="-25000">
                              <a:effectLst/>
                            </a:rPr>
                            <a:t>3</a:t>
                          </a:r>
                          <a:r>
                            <a:rPr lang="en-US" sz="1300">
                              <a:effectLst/>
                            </a:rPr>
                            <a:t> = [0.95, 0.05]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507940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My neighbor </a:t>
                          </a:r>
                          <a:r>
                            <a:rPr lang="en-US" sz="1300" dirty="0" err="1">
                              <a:effectLst/>
                            </a:rPr>
                            <a:t>tororo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x</a:t>
                          </a:r>
                          <a:r>
                            <a:rPr lang="en-US" sz="1300" baseline="-25000">
                              <a:effectLst/>
                            </a:rPr>
                            <a:t>4</a:t>
                          </a:r>
                          <a:r>
                            <a:rPr lang="en-US" sz="1300">
                              <a:effectLst/>
                            </a:rPr>
                            <a:t> = [0.01, 0.99]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6736862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Doraemon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x</a:t>
                          </a:r>
                          <a:r>
                            <a:rPr lang="en-US" sz="1300" baseline="-25000" dirty="0">
                              <a:effectLst/>
                            </a:rPr>
                            <a:t>5</a:t>
                          </a:r>
                          <a:r>
                            <a:rPr lang="en-US" sz="1300" dirty="0">
                              <a:effectLst/>
                            </a:rPr>
                            <a:t> = [0.03, 0.98]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884684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User model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 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011395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DC75B2C0-4861-4B88-A633-C377EF2C96D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8082" y="845182"/>
              <a:ext cx="6329427" cy="1865376"/>
            </p:xfrm>
            <a:graphic>
              <a:graphicData uri="http://schemas.openxmlformats.org/drawingml/2006/table">
                <a:tbl>
                  <a:tblPr firstRow="1" firstCol="1" bandRow="1">
                    <a:tableStyleId>{A5A13CB7-FD7D-44A0-9251-404815F3AFED}</a:tableStyleId>
                  </a:tblPr>
                  <a:tblGrid>
                    <a:gridCol w="1632411">
                      <a:extLst>
                        <a:ext uri="{9D8B030D-6E8A-4147-A177-3AD203B41FA5}">
                          <a16:colId xmlns:a16="http://schemas.microsoft.com/office/drawing/2014/main" val="3182107863"/>
                        </a:ext>
                      </a:extLst>
                    </a:gridCol>
                    <a:gridCol w="386731">
                      <a:extLst>
                        <a:ext uri="{9D8B030D-6E8A-4147-A177-3AD203B41FA5}">
                          <a16:colId xmlns:a16="http://schemas.microsoft.com/office/drawing/2014/main" val="1885265260"/>
                        </a:ext>
                      </a:extLst>
                    </a:gridCol>
                    <a:gridCol w="485170">
                      <a:extLst>
                        <a:ext uri="{9D8B030D-6E8A-4147-A177-3AD203B41FA5}">
                          <a16:colId xmlns:a16="http://schemas.microsoft.com/office/drawing/2014/main" val="3415621962"/>
                        </a:ext>
                      </a:extLst>
                    </a:gridCol>
                    <a:gridCol w="527360">
                      <a:extLst>
                        <a:ext uri="{9D8B030D-6E8A-4147-A177-3AD203B41FA5}">
                          <a16:colId xmlns:a16="http://schemas.microsoft.com/office/drawing/2014/main" val="2787017321"/>
                        </a:ext>
                      </a:extLst>
                    </a:gridCol>
                    <a:gridCol w="499234">
                      <a:extLst>
                        <a:ext uri="{9D8B030D-6E8A-4147-A177-3AD203B41FA5}">
                          <a16:colId xmlns:a16="http://schemas.microsoft.com/office/drawing/2014/main" val="1581635013"/>
                        </a:ext>
                      </a:extLst>
                    </a:gridCol>
                    <a:gridCol w="520328">
                      <a:extLst>
                        <a:ext uri="{9D8B030D-6E8A-4147-A177-3AD203B41FA5}">
                          <a16:colId xmlns:a16="http://schemas.microsoft.com/office/drawing/2014/main" val="3320189281"/>
                        </a:ext>
                      </a:extLst>
                    </a:gridCol>
                    <a:gridCol w="534392">
                      <a:extLst>
                        <a:ext uri="{9D8B030D-6E8A-4147-A177-3AD203B41FA5}">
                          <a16:colId xmlns:a16="http://schemas.microsoft.com/office/drawing/2014/main" val="3340140522"/>
                        </a:ext>
                      </a:extLst>
                    </a:gridCol>
                    <a:gridCol w="1743801">
                      <a:extLst>
                        <a:ext uri="{9D8B030D-6E8A-4147-A177-3AD203B41FA5}">
                          <a16:colId xmlns:a16="http://schemas.microsoft.com/office/drawing/2014/main" val="478161615"/>
                        </a:ext>
                      </a:extLst>
                    </a:gridCol>
                  </a:tblGrid>
                  <a:tr h="261366"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 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A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B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C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D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E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F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Item feature vector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90907090"/>
                      </a:ext>
                    </a:extLst>
                  </a:tr>
                  <a:tr h="261366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Batman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x</a:t>
                          </a:r>
                          <a:r>
                            <a:rPr lang="en-US" sz="1300" baseline="-25000">
                              <a:effectLst/>
                            </a:rPr>
                            <a:t>1</a:t>
                          </a:r>
                          <a:r>
                            <a:rPr lang="en-US" sz="1300">
                              <a:effectLst/>
                            </a:rPr>
                            <a:t> = [0.99, 0.02]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89912906"/>
                      </a:ext>
                    </a:extLst>
                  </a:tr>
                  <a:tr h="261366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Spyderman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x</a:t>
                          </a:r>
                          <a:r>
                            <a:rPr lang="en-US" sz="1300" baseline="-25000" dirty="0">
                              <a:effectLst/>
                            </a:rPr>
                            <a:t>2</a:t>
                          </a:r>
                          <a:r>
                            <a:rPr lang="en-US" sz="1300" dirty="0">
                              <a:effectLst/>
                            </a:rPr>
                            <a:t> = [0.91, 0.11]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735724"/>
                      </a:ext>
                    </a:extLst>
                  </a:tr>
                  <a:tr h="261366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Superman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x</a:t>
                          </a:r>
                          <a:r>
                            <a:rPr lang="en-US" sz="1300" baseline="-25000">
                              <a:effectLst/>
                            </a:rPr>
                            <a:t>3</a:t>
                          </a:r>
                          <a:r>
                            <a:rPr lang="en-US" sz="1300">
                              <a:effectLst/>
                            </a:rPr>
                            <a:t> = [0.95, 0.05]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50794036"/>
                      </a:ext>
                    </a:extLst>
                  </a:tr>
                  <a:tr h="261366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My neighbor </a:t>
                          </a:r>
                          <a:r>
                            <a:rPr lang="en-US" sz="1300" dirty="0" err="1">
                              <a:effectLst/>
                            </a:rPr>
                            <a:t>tororo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x</a:t>
                          </a:r>
                          <a:r>
                            <a:rPr lang="en-US" sz="1300" baseline="-25000">
                              <a:effectLst/>
                            </a:rPr>
                            <a:t>4</a:t>
                          </a:r>
                          <a:r>
                            <a:rPr lang="en-US" sz="1300">
                              <a:effectLst/>
                            </a:rPr>
                            <a:t> = [0.01, 0.99]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67368628"/>
                      </a:ext>
                    </a:extLst>
                  </a:tr>
                  <a:tr h="261366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Doraemon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x</a:t>
                          </a:r>
                          <a:r>
                            <a:rPr lang="en-US" sz="1300" baseline="-25000" dirty="0">
                              <a:effectLst/>
                            </a:rPr>
                            <a:t>5</a:t>
                          </a:r>
                          <a:r>
                            <a:rPr lang="en-US" sz="1300" dirty="0">
                              <a:effectLst/>
                            </a:rPr>
                            <a:t> = [0.03, 0.98]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88468479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User model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26984" t="-528571" r="-1125397" b="-2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15000" t="-528571" r="-786250" b="-2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73563" t="-528571" r="-622989" b="-2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08537" t="-528571" r="-560976" b="-2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83529" t="-528571" r="-441176" b="-2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756818" t="-528571" r="-326136" b="-2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 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011395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1C4B64-DDAF-472C-A74E-FAC348A18E52}"/>
              </a:ext>
            </a:extLst>
          </p:cNvPr>
          <p:cNvSpPr/>
          <p:nvPr/>
        </p:nvSpPr>
        <p:spPr>
          <a:xfrm>
            <a:off x="3737693" y="866690"/>
            <a:ext cx="333723" cy="18286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F529BD-0C51-4875-963E-03FC4C450CAC}"/>
                  </a:ext>
                </a:extLst>
              </p:cNvPr>
              <p:cNvSpPr txBox="1"/>
              <p:nvPr/>
            </p:nvSpPr>
            <p:spPr>
              <a:xfrm>
                <a:off x="4572000" y="3284838"/>
                <a:ext cx="200067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0.87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F529BD-0C51-4875-963E-03FC4C450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284838"/>
                <a:ext cx="2000676" cy="215444"/>
              </a:xfrm>
              <a:prstGeom prst="rect">
                <a:avLst/>
              </a:prstGeom>
              <a:blipFill>
                <a:blip r:embed="rId4"/>
                <a:stretch>
                  <a:fillRect l="-305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C0DC6AA7-0139-4877-B39C-20BBBEC29E90}"/>
              </a:ext>
            </a:extLst>
          </p:cNvPr>
          <p:cNvSpPr/>
          <p:nvPr/>
        </p:nvSpPr>
        <p:spPr>
          <a:xfrm>
            <a:off x="128082" y="3238672"/>
            <a:ext cx="4327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User E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label1 h</a:t>
            </a:r>
            <a:r>
              <a:rPr lang="vi-VN" dirty="0"/>
              <a:t>ơ</a:t>
            </a:r>
            <a:r>
              <a:rPr lang="en-US" dirty="0"/>
              <a:t>n label2: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400A25-D517-4E22-8DF1-AA933C0A040A}"/>
              </a:ext>
            </a:extLst>
          </p:cNvPr>
          <p:cNvSpPr/>
          <p:nvPr/>
        </p:nvSpPr>
        <p:spPr>
          <a:xfrm>
            <a:off x="128082" y="3611076"/>
            <a:ext cx="4327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Vector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spyderman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F7DD78-9B20-4032-8E14-7617F0EF0453}"/>
                  </a:ext>
                </a:extLst>
              </p:cNvPr>
              <p:cNvSpPr txBox="1"/>
              <p:nvPr/>
            </p:nvSpPr>
            <p:spPr>
              <a:xfrm>
                <a:off x="4604636" y="3657242"/>
                <a:ext cx="143661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F7DD78-9B20-4032-8E14-7617F0EF0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636" y="3657242"/>
                <a:ext cx="1436612" cy="215444"/>
              </a:xfrm>
              <a:prstGeom prst="rect">
                <a:avLst/>
              </a:prstGeom>
              <a:blipFill>
                <a:blip r:embed="rId5"/>
                <a:stretch>
                  <a:fillRect l="-847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207E0479-85F4-4E8E-B401-5CD3D082F2D9}"/>
              </a:ext>
            </a:extLst>
          </p:cNvPr>
          <p:cNvSpPr/>
          <p:nvPr/>
        </p:nvSpPr>
        <p:spPr>
          <a:xfrm>
            <a:off x="128082" y="3990541"/>
            <a:ext cx="4327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5AF914-155A-4A74-B036-F2D74C249444}"/>
                  </a:ext>
                </a:extLst>
              </p:cNvPr>
              <p:cNvSpPr txBox="1"/>
              <p:nvPr/>
            </p:nvSpPr>
            <p:spPr>
              <a:xfrm>
                <a:off x="4910426" y="3990541"/>
                <a:ext cx="7923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5AF914-155A-4A74-B036-F2D74C249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426" y="3990541"/>
                <a:ext cx="792396" cy="215444"/>
              </a:xfrm>
              <a:prstGeom prst="rect">
                <a:avLst/>
              </a:prstGeom>
              <a:blipFill>
                <a:blip r:embed="rId6"/>
                <a:stretch>
                  <a:fillRect l="-4615" r="-3846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B43489-F10D-4C9F-B963-90D9D5FB0C37}"/>
                  </a:ext>
                </a:extLst>
              </p:cNvPr>
              <p:cNvSpPr txBox="1"/>
              <p:nvPr/>
            </p:nvSpPr>
            <p:spPr>
              <a:xfrm>
                <a:off x="1451693" y="2827820"/>
                <a:ext cx="4572000" cy="324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𝑝𝑟𝑒𝑑𝑖𝑐𝑡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B43489-F10D-4C9F-B963-90D9D5FB0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693" y="2827820"/>
                <a:ext cx="4572000" cy="324384"/>
              </a:xfrm>
              <a:prstGeom prst="rect">
                <a:avLst/>
              </a:prstGeom>
              <a:blipFill>
                <a:blip r:embed="rId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F6A51F-8517-46FB-9217-7AAA23AD237E}"/>
                  </a:ext>
                </a:extLst>
              </p:cNvPr>
              <p:cNvSpPr txBox="1"/>
              <p:nvPr/>
            </p:nvSpPr>
            <p:spPr>
              <a:xfrm>
                <a:off x="1059044" y="4416173"/>
                <a:ext cx="5357298" cy="328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𝑝𝑟𝑒𝑑𝑖𝑐𝑡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0.91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0.11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0.22=1.29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F6A51F-8517-46FB-9217-7AAA23AD2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44" y="4416173"/>
                <a:ext cx="5357298" cy="328744"/>
              </a:xfrm>
              <a:prstGeom prst="rect">
                <a:avLst/>
              </a:prstGeom>
              <a:blipFill>
                <a:blip r:embed="rId8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70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841;p14">
            <a:extLst>
              <a:ext uri="{FF2B5EF4-FFF2-40B4-BE49-F238E27FC236}">
                <a16:creationId xmlns:a16="http://schemas.microsoft.com/office/drawing/2014/main" id="{218B3973-A5AB-41BA-A40B-79E5B8781AB7}"/>
              </a:ext>
            </a:extLst>
          </p:cNvPr>
          <p:cNvSpPr txBox="1">
            <a:spLocks/>
          </p:cNvSpPr>
          <p:nvPr/>
        </p:nvSpPr>
        <p:spPr>
          <a:xfrm>
            <a:off x="2345637" y="9290"/>
            <a:ext cx="189431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Predict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DC75B2C0-4861-4B88-A633-C377EF2C96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4339342"/>
                  </p:ext>
                </p:extLst>
              </p:nvPr>
            </p:nvGraphicFramePr>
            <p:xfrm>
              <a:off x="128082" y="845182"/>
              <a:ext cx="6329427" cy="1865949"/>
            </p:xfrm>
            <a:graphic>
              <a:graphicData uri="http://schemas.openxmlformats.org/drawingml/2006/table">
                <a:tbl>
                  <a:tblPr firstRow="1" firstCol="1" bandRow="1">
                    <a:tableStyleId>{A5A13CB7-FD7D-44A0-9251-404815F3AFED}</a:tableStyleId>
                  </a:tblPr>
                  <a:tblGrid>
                    <a:gridCol w="1632411">
                      <a:extLst>
                        <a:ext uri="{9D8B030D-6E8A-4147-A177-3AD203B41FA5}">
                          <a16:colId xmlns:a16="http://schemas.microsoft.com/office/drawing/2014/main" val="3182107863"/>
                        </a:ext>
                      </a:extLst>
                    </a:gridCol>
                    <a:gridCol w="386731">
                      <a:extLst>
                        <a:ext uri="{9D8B030D-6E8A-4147-A177-3AD203B41FA5}">
                          <a16:colId xmlns:a16="http://schemas.microsoft.com/office/drawing/2014/main" val="1885265260"/>
                        </a:ext>
                      </a:extLst>
                    </a:gridCol>
                    <a:gridCol w="485170">
                      <a:extLst>
                        <a:ext uri="{9D8B030D-6E8A-4147-A177-3AD203B41FA5}">
                          <a16:colId xmlns:a16="http://schemas.microsoft.com/office/drawing/2014/main" val="3415621962"/>
                        </a:ext>
                      </a:extLst>
                    </a:gridCol>
                    <a:gridCol w="527360">
                      <a:extLst>
                        <a:ext uri="{9D8B030D-6E8A-4147-A177-3AD203B41FA5}">
                          <a16:colId xmlns:a16="http://schemas.microsoft.com/office/drawing/2014/main" val="2787017321"/>
                        </a:ext>
                      </a:extLst>
                    </a:gridCol>
                    <a:gridCol w="499234">
                      <a:extLst>
                        <a:ext uri="{9D8B030D-6E8A-4147-A177-3AD203B41FA5}">
                          <a16:colId xmlns:a16="http://schemas.microsoft.com/office/drawing/2014/main" val="1581635013"/>
                        </a:ext>
                      </a:extLst>
                    </a:gridCol>
                    <a:gridCol w="520328">
                      <a:extLst>
                        <a:ext uri="{9D8B030D-6E8A-4147-A177-3AD203B41FA5}">
                          <a16:colId xmlns:a16="http://schemas.microsoft.com/office/drawing/2014/main" val="3320189281"/>
                        </a:ext>
                      </a:extLst>
                    </a:gridCol>
                    <a:gridCol w="534392">
                      <a:extLst>
                        <a:ext uri="{9D8B030D-6E8A-4147-A177-3AD203B41FA5}">
                          <a16:colId xmlns:a16="http://schemas.microsoft.com/office/drawing/2014/main" val="3340140522"/>
                        </a:ext>
                      </a:extLst>
                    </a:gridCol>
                    <a:gridCol w="1743801">
                      <a:extLst>
                        <a:ext uri="{9D8B030D-6E8A-4147-A177-3AD203B41FA5}">
                          <a16:colId xmlns:a16="http://schemas.microsoft.com/office/drawing/2014/main" val="47816161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 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A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B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C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D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E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F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Item feature vector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909070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Batman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x</a:t>
                          </a:r>
                          <a:r>
                            <a:rPr lang="en-US" sz="1300" baseline="-25000">
                              <a:effectLst/>
                            </a:rPr>
                            <a:t>1</a:t>
                          </a:r>
                          <a:r>
                            <a:rPr lang="en-US" sz="1300">
                              <a:effectLst/>
                            </a:rPr>
                            <a:t> = [0.99, 0.02]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899129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Spyderman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b="1" u="sng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1.29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x</a:t>
                          </a:r>
                          <a:r>
                            <a:rPr lang="en-US" sz="1300" baseline="-25000" dirty="0">
                              <a:effectLst/>
                            </a:rPr>
                            <a:t>2</a:t>
                          </a:r>
                          <a:r>
                            <a:rPr lang="en-US" sz="1300" dirty="0">
                              <a:effectLst/>
                            </a:rPr>
                            <a:t> = [0.91, 0.11]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7357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Superman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b="1" u="sng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1.055</a:t>
                          </a:r>
                          <a:endParaRPr lang="en-US" sz="1300" b="1" u="sn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x</a:t>
                          </a:r>
                          <a:r>
                            <a:rPr lang="en-US" sz="1300" baseline="-25000">
                              <a:effectLst/>
                            </a:rPr>
                            <a:t>3</a:t>
                          </a:r>
                          <a:r>
                            <a:rPr lang="en-US" sz="1300">
                              <a:effectLst/>
                            </a:rPr>
                            <a:t> = [0.95, 0.05]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507940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My neighbor </a:t>
                          </a:r>
                          <a:r>
                            <a:rPr lang="en-US" sz="1300" dirty="0" err="1">
                              <a:effectLst/>
                            </a:rPr>
                            <a:t>tororo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4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x</a:t>
                          </a:r>
                          <a:r>
                            <a:rPr lang="en-US" sz="1300" baseline="-25000">
                              <a:effectLst/>
                            </a:rPr>
                            <a:t>4</a:t>
                          </a:r>
                          <a:r>
                            <a:rPr lang="en-US" sz="1300">
                              <a:effectLst/>
                            </a:rPr>
                            <a:t> = [0.01, 0.99]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6736862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Doraemon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b="1" u="sng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4.502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x</a:t>
                          </a:r>
                          <a:r>
                            <a:rPr lang="en-US" sz="1300" baseline="-25000" dirty="0">
                              <a:effectLst/>
                            </a:rPr>
                            <a:t>5</a:t>
                          </a:r>
                          <a:r>
                            <a:rPr lang="en-US" sz="1300" dirty="0">
                              <a:effectLst/>
                            </a:rPr>
                            <a:t> = [0.03, 0.98]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884684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User model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 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011395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DC75B2C0-4861-4B88-A633-C377EF2C96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4339342"/>
                  </p:ext>
                </p:extLst>
              </p:nvPr>
            </p:nvGraphicFramePr>
            <p:xfrm>
              <a:off x="128082" y="845182"/>
              <a:ext cx="6329427" cy="1865949"/>
            </p:xfrm>
            <a:graphic>
              <a:graphicData uri="http://schemas.openxmlformats.org/drawingml/2006/table">
                <a:tbl>
                  <a:tblPr firstRow="1" firstCol="1" bandRow="1">
                    <a:tableStyleId>{A5A13CB7-FD7D-44A0-9251-404815F3AFED}</a:tableStyleId>
                  </a:tblPr>
                  <a:tblGrid>
                    <a:gridCol w="1632411">
                      <a:extLst>
                        <a:ext uri="{9D8B030D-6E8A-4147-A177-3AD203B41FA5}">
                          <a16:colId xmlns:a16="http://schemas.microsoft.com/office/drawing/2014/main" val="3182107863"/>
                        </a:ext>
                      </a:extLst>
                    </a:gridCol>
                    <a:gridCol w="386731">
                      <a:extLst>
                        <a:ext uri="{9D8B030D-6E8A-4147-A177-3AD203B41FA5}">
                          <a16:colId xmlns:a16="http://schemas.microsoft.com/office/drawing/2014/main" val="1885265260"/>
                        </a:ext>
                      </a:extLst>
                    </a:gridCol>
                    <a:gridCol w="485170">
                      <a:extLst>
                        <a:ext uri="{9D8B030D-6E8A-4147-A177-3AD203B41FA5}">
                          <a16:colId xmlns:a16="http://schemas.microsoft.com/office/drawing/2014/main" val="3415621962"/>
                        </a:ext>
                      </a:extLst>
                    </a:gridCol>
                    <a:gridCol w="527360">
                      <a:extLst>
                        <a:ext uri="{9D8B030D-6E8A-4147-A177-3AD203B41FA5}">
                          <a16:colId xmlns:a16="http://schemas.microsoft.com/office/drawing/2014/main" val="2787017321"/>
                        </a:ext>
                      </a:extLst>
                    </a:gridCol>
                    <a:gridCol w="499234">
                      <a:extLst>
                        <a:ext uri="{9D8B030D-6E8A-4147-A177-3AD203B41FA5}">
                          <a16:colId xmlns:a16="http://schemas.microsoft.com/office/drawing/2014/main" val="1581635013"/>
                        </a:ext>
                      </a:extLst>
                    </a:gridCol>
                    <a:gridCol w="520328">
                      <a:extLst>
                        <a:ext uri="{9D8B030D-6E8A-4147-A177-3AD203B41FA5}">
                          <a16:colId xmlns:a16="http://schemas.microsoft.com/office/drawing/2014/main" val="3320189281"/>
                        </a:ext>
                      </a:extLst>
                    </a:gridCol>
                    <a:gridCol w="534392">
                      <a:extLst>
                        <a:ext uri="{9D8B030D-6E8A-4147-A177-3AD203B41FA5}">
                          <a16:colId xmlns:a16="http://schemas.microsoft.com/office/drawing/2014/main" val="3340140522"/>
                        </a:ext>
                      </a:extLst>
                    </a:gridCol>
                    <a:gridCol w="1743801">
                      <a:extLst>
                        <a:ext uri="{9D8B030D-6E8A-4147-A177-3AD203B41FA5}">
                          <a16:colId xmlns:a16="http://schemas.microsoft.com/office/drawing/2014/main" val="478161615"/>
                        </a:ext>
                      </a:extLst>
                    </a:gridCol>
                  </a:tblGrid>
                  <a:tr h="261366"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 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A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B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C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D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E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F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Item feature vector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90907090"/>
                      </a:ext>
                    </a:extLst>
                  </a:tr>
                  <a:tr h="261366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Batman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x</a:t>
                          </a:r>
                          <a:r>
                            <a:rPr lang="en-US" sz="1300" baseline="-25000">
                              <a:effectLst/>
                            </a:rPr>
                            <a:t>1</a:t>
                          </a:r>
                          <a:r>
                            <a:rPr lang="en-US" sz="1300">
                              <a:effectLst/>
                            </a:rPr>
                            <a:t> = [0.99, 0.02]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89912906"/>
                      </a:ext>
                    </a:extLst>
                  </a:tr>
                  <a:tr h="261557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Spyderman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b="1" u="sng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1.29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x</a:t>
                          </a:r>
                          <a:r>
                            <a:rPr lang="en-US" sz="1300" baseline="-25000" dirty="0">
                              <a:effectLst/>
                            </a:rPr>
                            <a:t>2</a:t>
                          </a:r>
                          <a:r>
                            <a:rPr lang="en-US" sz="1300" dirty="0">
                              <a:effectLst/>
                            </a:rPr>
                            <a:t> = [0.91, 0.11]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735724"/>
                      </a:ext>
                    </a:extLst>
                  </a:tr>
                  <a:tr h="261557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Superman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b="1" u="sng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1.055</a:t>
                          </a:r>
                          <a:endParaRPr lang="en-US" sz="1300" b="1" u="sn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x</a:t>
                          </a:r>
                          <a:r>
                            <a:rPr lang="en-US" sz="1300" baseline="-25000">
                              <a:effectLst/>
                            </a:rPr>
                            <a:t>3</a:t>
                          </a:r>
                          <a:r>
                            <a:rPr lang="en-US" sz="1300">
                              <a:effectLst/>
                            </a:rPr>
                            <a:t> = [0.95, 0.05]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50794036"/>
                      </a:ext>
                    </a:extLst>
                  </a:tr>
                  <a:tr h="261366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My neighbor </a:t>
                          </a:r>
                          <a:r>
                            <a:rPr lang="en-US" sz="1300" dirty="0" err="1">
                              <a:effectLst/>
                            </a:rPr>
                            <a:t>tororo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4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x</a:t>
                          </a:r>
                          <a:r>
                            <a:rPr lang="en-US" sz="1300" baseline="-25000">
                              <a:effectLst/>
                            </a:rPr>
                            <a:t>4</a:t>
                          </a:r>
                          <a:r>
                            <a:rPr lang="en-US" sz="1300">
                              <a:effectLst/>
                            </a:rPr>
                            <a:t> = [0.01, 0.99]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67368628"/>
                      </a:ext>
                    </a:extLst>
                  </a:tr>
                  <a:tr h="261557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Doraemon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b="1" u="sng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4.502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x</a:t>
                          </a:r>
                          <a:r>
                            <a:rPr lang="en-US" sz="1300" baseline="-25000" dirty="0">
                              <a:effectLst/>
                            </a:rPr>
                            <a:t>5</a:t>
                          </a:r>
                          <a:r>
                            <a:rPr lang="en-US" sz="1300" dirty="0">
                              <a:effectLst/>
                            </a:rPr>
                            <a:t> = [0.03, 0.98]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88468479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User model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26984" t="-528571" r="-1125397" b="-2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15000" t="-528571" r="-786250" b="-2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73563" t="-528571" r="-622989" b="-2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08537" t="-528571" r="-560976" b="-2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83529" t="-528571" r="-441176" b="-2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756818" t="-528571" r="-326136" b="-2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 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011395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1C4B64-DDAF-472C-A74E-FAC348A18E52}"/>
              </a:ext>
            </a:extLst>
          </p:cNvPr>
          <p:cNvSpPr/>
          <p:nvPr/>
        </p:nvSpPr>
        <p:spPr>
          <a:xfrm>
            <a:off x="3704321" y="866690"/>
            <a:ext cx="427165" cy="18286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F529BD-0C51-4875-963E-03FC4C450CAC}"/>
                  </a:ext>
                </a:extLst>
              </p:cNvPr>
              <p:cNvSpPr txBox="1"/>
              <p:nvPr/>
            </p:nvSpPr>
            <p:spPr>
              <a:xfrm>
                <a:off x="4572000" y="3284838"/>
                <a:ext cx="200067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∗0.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5∗0.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F529BD-0C51-4875-963E-03FC4C450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284838"/>
                <a:ext cx="2000676" cy="215444"/>
              </a:xfrm>
              <a:prstGeom prst="rect">
                <a:avLst/>
              </a:prstGeom>
              <a:blipFill>
                <a:blip r:embed="rId4"/>
                <a:stretch>
                  <a:fillRect l="-305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C0DC6AA7-0139-4877-B39C-20BBBEC29E90}"/>
              </a:ext>
            </a:extLst>
          </p:cNvPr>
          <p:cNvSpPr/>
          <p:nvPr/>
        </p:nvSpPr>
        <p:spPr>
          <a:xfrm>
            <a:off x="128082" y="3238672"/>
            <a:ext cx="4327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ta </a:t>
            </a:r>
            <a:r>
              <a:rPr lang="en-US" dirty="0" err="1"/>
              <a:t>về</a:t>
            </a:r>
            <a:r>
              <a:rPr lang="en-US" dirty="0"/>
              <a:t> User 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7E0479-85F4-4E8E-B401-5CD3D082F2D9}"/>
              </a:ext>
            </a:extLst>
          </p:cNvPr>
          <p:cNvSpPr/>
          <p:nvPr/>
        </p:nvSpPr>
        <p:spPr>
          <a:xfrm>
            <a:off x="128082" y="3632888"/>
            <a:ext cx="4327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5AF914-155A-4A74-B036-F2D74C249444}"/>
                  </a:ext>
                </a:extLst>
              </p:cNvPr>
              <p:cNvSpPr txBox="1"/>
              <p:nvPr/>
            </p:nvSpPr>
            <p:spPr>
              <a:xfrm>
                <a:off x="5176140" y="3679054"/>
                <a:ext cx="7923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5AF914-155A-4A74-B036-F2D74C249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140" y="3679054"/>
                <a:ext cx="792396" cy="215444"/>
              </a:xfrm>
              <a:prstGeom prst="rect">
                <a:avLst/>
              </a:prstGeom>
              <a:blipFill>
                <a:blip r:embed="rId5"/>
                <a:stretch>
                  <a:fillRect l="-3846" r="-3846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B43489-F10D-4C9F-B963-90D9D5FB0C37}"/>
                  </a:ext>
                </a:extLst>
              </p:cNvPr>
              <p:cNvSpPr txBox="1"/>
              <p:nvPr/>
            </p:nvSpPr>
            <p:spPr>
              <a:xfrm>
                <a:off x="1451693" y="2827820"/>
                <a:ext cx="4572000" cy="324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𝑝𝑟𝑒𝑑𝑖𝑐𝑡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B43489-F10D-4C9F-B963-90D9D5FB0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693" y="2827820"/>
                <a:ext cx="4572000" cy="324384"/>
              </a:xfrm>
              <a:prstGeom prst="rect">
                <a:avLst/>
              </a:prstGeom>
              <a:blipFill>
                <a:blip r:embed="rId6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39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841;p14">
            <a:extLst>
              <a:ext uri="{FF2B5EF4-FFF2-40B4-BE49-F238E27FC236}">
                <a16:creationId xmlns:a16="http://schemas.microsoft.com/office/drawing/2014/main" id="{218B3973-A5AB-41BA-A40B-79E5B8781AB7}"/>
              </a:ext>
            </a:extLst>
          </p:cNvPr>
          <p:cNvSpPr txBox="1">
            <a:spLocks/>
          </p:cNvSpPr>
          <p:nvPr/>
        </p:nvSpPr>
        <p:spPr>
          <a:xfrm>
            <a:off x="2034371" y="56011"/>
            <a:ext cx="3339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DC75B2C0-4861-4B88-A633-C377EF2C96D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8082" y="845182"/>
              <a:ext cx="6329427" cy="1865949"/>
            </p:xfrm>
            <a:graphic>
              <a:graphicData uri="http://schemas.openxmlformats.org/drawingml/2006/table">
                <a:tbl>
                  <a:tblPr firstRow="1" firstCol="1" bandRow="1">
                    <a:tableStyleId>{A5A13CB7-FD7D-44A0-9251-404815F3AFED}</a:tableStyleId>
                  </a:tblPr>
                  <a:tblGrid>
                    <a:gridCol w="1632411">
                      <a:extLst>
                        <a:ext uri="{9D8B030D-6E8A-4147-A177-3AD203B41FA5}">
                          <a16:colId xmlns:a16="http://schemas.microsoft.com/office/drawing/2014/main" val="3182107863"/>
                        </a:ext>
                      </a:extLst>
                    </a:gridCol>
                    <a:gridCol w="386731">
                      <a:extLst>
                        <a:ext uri="{9D8B030D-6E8A-4147-A177-3AD203B41FA5}">
                          <a16:colId xmlns:a16="http://schemas.microsoft.com/office/drawing/2014/main" val="1885265260"/>
                        </a:ext>
                      </a:extLst>
                    </a:gridCol>
                    <a:gridCol w="485170">
                      <a:extLst>
                        <a:ext uri="{9D8B030D-6E8A-4147-A177-3AD203B41FA5}">
                          <a16:colId xmlns:a16="http://schemas.microsoft.com/office/drawing/2014/main" val="3415621962"/>
                        </a:ext>
                      </a:extLst>
                    </a:gridCol>
                    <a:gridCol w="527360">
                      <a:extLst>
                        <a:ext uri="{9D8B030D-6E8A-4147-A177-3AD203B41FA5}">
                          <a16:colId xmlns:a16="http://schemas.microsoft.com/office/drawing/2014/main" val="2787017321"/>
                        </a:ext>
                      </a:extLst>
                    </a:gridCol>
                    <a:gridCol w="499234">
                      <a:extLst>
                        <a:ext uri="{9D8B030D-6E8A-4147-A177-3AD203B41FA5}">
                          <a16:colId xmlns:a16="http://schemas.microsoft.com/office/drawing/2014/main" val="1581635013"/>
                        </a:ext>
                      </a:extLst>
                    </a:gridCol>
                    <a:gridCol w="520328">
                      <a:extLst>
                        <a:ext uri="{9D8B030D-6E8A-4147-A177-3AD203B41FA5}">
                          <a16:colId xmlns:a16="http://schemas.microsoft.com/office/drawing/2014/main" val="3320189281"/>
                        </a:ext>
                      </a:extLst>
                    </a:gridCol>
                    <a:gridCol w="534392">
                      <a:extLst>
                        <a:ext uri="{9D8B030D-6E8A-4147-A177-3AD203B41FA5}">
                          <a16:colId xmlns:a16="http://schemas.microsoft.com/office/drawing/2014/main" val="3340140522"/>
                        </a:ext>
                      </a:extLst>
                    </a:gridCol>
                    <a:gridCol w="1743801">
                      <a:extLst>
                        <a:ext uri="{9D8B030D-6E8A-4147-A177-3AD203B41FA5}">
                          <a16:colId xmlns:a16="http://schemas.microsoft.com/office/drawing/2014/main" val="47816161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 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A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B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C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D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E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F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Item feature vector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909070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Batman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x</a:t>
                          </a:r>
                          <a:r>
                            <a:rPr lang="en-US" sz="1300" baseline="-25000">
                              <a:effectLst/>
                            </a:rPr>
                            <a:t>1</a:t>
                          </a:r>
                          <a:r>
                            <a:rPr lang="en-US" sz="1300">
                              <a:effectLst/>
                            </a:rPr>
                            <a:t> = [0.99, 0.02]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899129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Spyderman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b="1" u="sng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1.29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x</a:t>
                          </a:r>
                          <a:r>
                            <a:rPr lang="en-US" sz="1300" baseline="-25000" dirty="0">
                              <a:effectLst/>
                            </a:rPr>
                            <a:t>2</a:t>
                          </a:r>
                          <a:r>
                            <a:rPr lang="en-US" sz="1300" dirty="0">
                              <a:effectLst/>
                            </a:rPr>
                            <a:t> = [0.91, 0.11]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7357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Superman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b="1" u="sng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1.055</a:t>
                          </a:r>
                          <a:endParaRPr lang="en-US" sz="1300" b="1" u="sn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x</a:t>
                          </a:r>
                          <a:r>
                            <a:rPr lang="en-US" sz="1300" baseline="-25000">
                              <a:effectLst/>
                            </a:rPr>
                            <a:t>3</a:t>
                          </a:r>
                          <a:r>
                            <a:rPr lang="en-US" sz="1300">
                              <a:effectLst/>
                            </a:rPr>
                            <a:t> = [0.95, 0.05]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507940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My neighbor </a:t>
                          </a:r>
                          <a:r>
                            <a:rPr lang="en-US" sz="1300" dirty="0" err="1">
                              <a:effectLst/>
                            </a:rPr>
                            <a:t>tororo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4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x</a:t>
                          </a:r>
                          <a:r>
                            <a:rPr lang="en-US" sz="1300" baseline="-25000">
                              <a:effectLst/>
                            </a:rPr>
                            <a:t>4</a:t>
                          </a:r>
                          <a:r>
                            <a:rPr lang="en-US" sz="1300">
                              <a:effectLst/>
                            </a:rPr>
                            <a:t> = [0.01, 0.99]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6736862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Doraemon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b="1" u="sng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4.502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x</a:t>
                          </a:r>
                          <a:r>
                            <a:rPr lang="en-US" sz="1300" baseline="-25000" dirty="0">
                              <a:effectLst/>
                            </a:rPr>
                            <a:t>5</a:t>
                          </a:r>
                          <a:r>
                            <a:rPr lang="en-US" sz="1300" dirty="0">
                              <a:effectLst/>
                            </a:rPr>
                            <a:t> = [0.03, 0.98]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884684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User model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 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011395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DC75B2C0-4861-4B88-A633-C377EF2C96D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8082" y="845182"/>
              <a:ext cx="6329427" cy="1865949"/>
            </p:xfrm>
            <a:graphic>
              <a:graphicData uri="http://schemas.openxmlformats.org/drawingml/2006/table">
                <a:tbl>
                  <a:tblPr firstRow="1" firstCol="1" bandRow="1">
                    <a:tableStyleId>{A5A13CB7-FD7D-44A0-9251-404815F3AFED}</a:tableStyleId>
                  </a:tblPr>
                  <a:tblGrid>
                    <a:gridCol w="1632411">
                      <a:extLst>
                        <a:ext uri="{9D8B030D-6E8A-4147-A177-3AD203B41FA5}">
                          <a16:colId xmlns:a16="http://schemas.microsoft.com/office/drawing/2014/main" val="3182107863"/>
                        </a:ext>
                      </a:extLst>
                    </a:gridCol>
                    <a:gridCol w="386731">
                      <a:extLst>
                        <a:ext uri="{9D8B030D-6E8A-4147-A177-3AD203B41FA5}">
                          <a16:colId xmlns:a16="http://schemas.microsoft.com/office/drawing/2014/main" val="1885265260"/>
                        </a:ext>
                      </a:extLst>
                    </a:gridCol>
                    <a:gridCol w="485170">
                      <a:extLst>
                        <a:ext uri="{9D8B030D-6E8A-4147-A177-3AD203B41FA5}">
                          <a16:colId xmlns:a16="http://schemas.microsoft.com/office/drawing/2014/main" val="3415621962"/>
                        </a:ext>
                      </a:extLst>
                    </a:gridCol>
                    <a:gridCol w="527360">
                      <a:extLst>
                        <a:ext uri="{9D8B030D-6E8A-4147-A177-3AD203B41FA5}">
                          <a16:colId xmlns:a16="http://schemas.microsoft.com/office/drawing/2014/main" val="2787017321"/>
                        </a:ext>
                      </a:extLst>
                    </a:gridCol>
                    <a:gridCol w="499234">
                      <a:extLst>
                        <a:ext uri="{9D8B030D-6E8A-4147-A177-3AD203B41FA5}">
                          <a16:colId xmlns:a16="http://schemas.microsoft.com/office/drawing/2014/main" val="1581635013"/>
                        </a:ext>
                      </a:extLst>
                    </a:gridCol>
                    <a:gridCol w="520328">
                      <a:extLst>
                        <a:ext uri="{9D8B030D-6E8A-4147-A177-3AD203B41FA5}">
                          <a16:colId xmlns:a16="http://schemas.microsoft.com/office/drawing/2014/main" val="3320189281"/>
                        </a:ext>
                      </a:extLst>
                    </a:gridCol>
                    <a:gridCol w="534392">
                      <a:extLst>
                        <a:ext uri="{9D8B030D-6E8A-4147-A177-3AD203B41FA5}">
                          <a16:colId xmlns:a16="http://schemas.microsoft.com/office/drawing/2014/main" val="3340140522"/>
                        </a:ext>
                      </a:extLst>
                    </a:gridCol>
                    <a:gridCol w="1743801">
                      <a:extLst>
                        <a:ext uri="{9D8B030D-6E8A-4147-A177-3AD203B41FA5}">
                          <a16:colId xmlns:a16="http://schemas.microsoft.com/office/drawing/2014/main" val="478161615"/>
                        </a:ext>
                      </a:extLst>
                    </a:gridCol>
                  </a:tblGrid>
                  <a:tr h="261366"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 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A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B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C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D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E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F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Item feature vector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90907090"/>
                      </a:ext>
                    </a:extLst>
                  </a:tr>
                  <a:tr h="261366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Batman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x</a:t>
                          </a:r>
                          <a:r>
                            <a:rPr lang="en-US" sz="1300" baseline="-25000">
                              <a:effectLst/>
                            </a:rPr>
                            <a:t>1</a:t>
                          </a:r>
                          <a:r>
                            <a:rPr lang="en-US" sz="1300">
                              <a:effectLst/>
                            </a:rPr>
                            <a:t> = [0.99, 0.02]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89912906"/>
                      </a:ext>
                    </a:extLst>
                  </a:tr>
                  <a:tr h="261557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Spyderman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b="1" u="sng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1.29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x</a:t>
                          </a:r>
                          <a:r>
                            <a:rPr lang="en-US" sz="1300" baseline="-25000" dirty="0">
                              <a:effectLst/>
                            </a:rPr>
                            <a:t>2</a:t>
                          </a:r>
                          <a:r>
                            <a:rPr lang="en-US" sz="1300" dirty="0">
                              <a:effectLst/>
                            </a:rPr>
                            <a:t> = [0.91, 0.11]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735724"/>
                      </a:ext>
                    </a:extLst>
                  </a:tr>
                  <a:tr h="261557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Superman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b="1" u="sng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1.055</a:t>
                          </a:r>
                          <a:endParaRPr lang="en-US" sz="1300" b="1" u="sn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x</a:t>
                          </a:r>
                          <a:r>
                            <a:rPr lang="en-US" sz="1300" baseline="-25000">
                              <a:effectLst/>
                            </a:rPr>
                            <a:t>3</a:t>
                          </a:r>
                          <a:r>
                            <a:rPr lang="en-US" sz="1300">
                              <a:effectLst/>
                            </a:rPr>
                            <a:t> = [0.95, 0.05]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50794036"/>
                      </a:ext>
                    </a:extLst>
                  </a:tr>
                  <a:tr h="261366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My neighbor </a:t>
                          </a:r>
                          <a:r>
                            <a:rPr lang="en-US" sz="1300" dirty="0" err="1">
                              <a:effectLst/>
                            </a:rPr>
                            <a:t>tororo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4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4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x</a:t>
                          </a:r>
                          <a:r>
                            <a:rPr lang="en-US" sz="1300" baseline="-25000">
                              <a:effectLst/>
                            </a:rPr>
                            <a:t>4</a:t>
                          </a:r>
                          <a:r>
                            <a:rPr lang="en-US" sz="1300">
                              <a:effectLst/>
                            </a:rPr>
                            <a:t> = [0.01, 0.99]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67368628"/>
                      </a:ext>
                    </a:extLst>
                  </a:tr>
                  <a:tr h="261557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Doraemon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0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5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b="1" u="sng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4.502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?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x</a:t>
                          </a:r>
                          <a:r>
                            <a:rPr lang="en-US" sz="1300" baseline="-25000" dirty="0">
                              <a:effectLst/>
                            </a:rPr>
                            <a:t>5</a:t>
                          </a:r>
                          <a:r>
                            <a:rPr lang="en-US" sz="1300" dirty="0">
                              <a:effectLst/>
                            </a:rPr>
                            <a:t> = [0.03, 0.98]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88468479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pPr marL="0" marR="0" indent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>
                              <a:effectLst/>
                            </a:rPr>
                            <a:t>User model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26984" t="-528571" r="-1125397" b="-2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15000" t="-528571" r="-786250" b="-2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73563" t="-528571" r="-622989" b="-2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08537" t="-528571" r="-560976" b="-2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83529" t="-528571" r="-441176" b="-2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756818" t="-528571" r="-326136" b="-2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</a:rPr>
                            <a:t> 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011395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1C4B64-DDAF-472C-A74E-FAC348A18E52}"/>
              </a:ext>
            </a:extLst>
          </p:cNvPr>
          <p:cNvSpPr/>
          <p:nvPr/>
        </p:nvSpPr>
        <p:spPr>
          <a:xfrm>
            <a:off x="3704321" y="866690"/>
            <a:ext cx="427165" cy="18286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F529BD-0C51-4875-963E-03FC4C450CAC}"/>
                  </a:ext>
                </a:extLst>
              </p:cNvPr>
              <p:cNvSpPr txBox="1"/>
              <p:nvPr/>
            </p:nvSpPr>
            <p:spPr>
              <a:xfrm>
                <a:off x="128082" y="2871926"/>
                <a:ext cx="32103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∗0.13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5∗0.87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0.65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4.35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F529BD-0C51-4875-963E-03FC4C450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82" y="2871926"/>
                <a:ext cx="3210366" cy="215444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5AF914-155A-4A74-B036-F2D74C249444}"/>
                  </a:ext>
                </a:extLst>
              </p:cNvPr>
              <p:cNvSpPr txBox="1"/>
              <p:nvPr/>
            </p:nvSpPr>
            <p:spPr>
              <a:xfrm>
                <a:off x="3659811" y="2888493"/>
                <a:ext cx="7923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5AF914-155A-4A74-B036-F2D74C249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811" y="2888493"/>
                <a:ext cx="792396" cy="215444"/>
              </a:xfrm>
              <a:prstGeom prst="rect">
                <a:avLst/>
              </a:prstGeom>
              <a:blipFill>
                <a:blip r:embed="rId5"/>
                <a:stretch>
                  <a:fillRect l="-3846" r="-3846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0CA6B33-F986-4513-BBBA-D7A94C3F263F}"/>
                  </a:ext>
                </a:extLst>
              </p:cNvPr>
              <p:cNvSpPr/>
              <p:nvPr/>
            </p:nvSpPr>
            <p:spPr>
              <a:xfrm>
                <a:off x="0" y="3248164"/>
                <a:ext cx="6993559" cy="1191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0.99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0.02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0.01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0.99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0.65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4.35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0.22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0.65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4.35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0CA6B33-F986-4513-BBBA-D7A94C3F26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48164"/>
                <a:ext cx="6993559" cy="1191352"/>
              </a:xfrm>
              <a:prstGeom prst="rect">
                <a:avLst/>
              </a:prstGeom>
              <a:blipFill>
                <a:blip r:embed="rId6"/>
                <a:stretch>
                  <a:fillRect t="-60000" b="-83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76A9B5-D364-479B-823D-FEF59992C2FC}"/>
                  </a:ext>
                </a:extLst>
              </p:cNvPr>
              <p:cNvSpPr txBox="1"/>
              <p:nvPr/>
            </p:nvSpPr>
            <p:spPr>
              <a:xfrm>
                <a:off x="4572000" y="2825759"/>
                <a:ext cx="132821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76A9B5-D364-479B-823D-FEF59992C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825759"/>
                <a:ext cx="132821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93CDF7-992F-47D8-9706-567EE7B400FD}"/>
                  </a:ext>
                </a:extLst>
              </p:cNvPr>
              <p:cNvSpPr txBox="1"/>
              <p:nvPr/>
            </p:nvSpPr>
            <p:spPr>
              <a:xfrm>
                <a:off x="5903529" y="2825759"/>
                <a:ext cx="6974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93CDF7-992F-47D8-9706-567EE7B40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529" y="2825759"/>
                <a:ext cx="69748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8CE821-05F6-4C62-B431-E2CC8738F65F}"/>
              </a:ext>
            </a:extLst>
          </p:cNvPr>
          <p:cNvSpPr/>
          <p:nvPr/>
        </p:nvSpPr>
        <p:spPr>
          <a:xfrm>
            <a:off x="4912397" y="1141331"/>
            <a:ext cx="1348239" cy="2269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2A1C85-C20C-4724-98F1-44FA32006232}"/>
              </a:ext>
            </a:extLst>
          </p:cNvPr>
          <p:cNvSpPr/>
          <p:nvPr/>
        </p:nvSpPr>
        <p:spPr>
          <a:xfrm>
            <a:off x="4912397" y="1948940"/>
            <a:ext cx="1348239" cy="2084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5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1715386"/>
            <a:ext cx="5268900" cy="2323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CONTENT-BASED RECOMMENDATION SYSTEM</a:t>
            </a:r>
            <a:endParaRPr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31929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19900</TotalTime>
  <Words>1307</Words>
  <Application>Microsoft Office PowerPoint</Application>
  <PresentationFormat>On-screen Show (16:9)</PresentationFormat>
  <Paragraphs>755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Times New Roman</vt:lpstr>
      <vt:lpstr>Titillium Web Light</vt:lpstr>
      <vt:lpstr>Arial</vt:lpstr>
      <vt:lpstr>Wingdings</vt:lpstr>
      <vt:lpstr>Dosis ExtraLight</vt:lpstr>
      <vt:lpstr>Cambria Math</vt:lpstr>
      <vt:lpstr>Mowbray template</vt:lpstr>
      <vt:lpstr>Recommendation System</vt:lpstr>
      <vt:lpstr>Index</vt:lpstr>
      <vt:lpstr>1. CONTENT-BASED RECOMMENDATION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CONTENT-BASED RECOMMENDATION SYSTEM</vt:lpstr>
      <vt:lpstr>PowerPoint Presentation</vt:lpstr>
      <vt:lpstr>2. NEIGHBORHOOD-BASED RECOMMENDATION SYSTEM</vt:lpstr>
      <vt:lpstr>PowerPoint Presentation</vt:lpstr>
      <vt:lpstr>2. NEIGHBORHOOD-BASED RECOMMENDATION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MATRIX FACTORIZATION COLLABORATIVE FILTERING</vt:lpstr>
      <vt:lpstr>PowerPoint Presentation</vt:lpstr>
      <vt:lpstr>3. MATRIX FACTORIZATION COLLABORATIVE FILTERING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 &amp; Defend on Recommendation System</dc:title>
  <cp:lastModifiedBy>Lam Nguyen Duy Han</cp:lastModifiedBy>
  <cp:revision>163</cp:revision>
  <dcterms:modified xsi:type="dcterms:W3CDTF">2020-07-20T08:37:50Z</dcterms:modified>
</cp:coreProperties>
</file>