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8"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19"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20"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21" name="PlaceHolder 5"/>
          <p:cNvSpPr>
            <a:spLocks noGrp="1"/>
          </p:cNvSpPr>
          <p:nvPr>
            <p:ph type="sldNum"/>
          </p:nvPr>
        </p:nvSpPr>
        <p:spPr>
          <a:xfrm>
            <a:off x="4399200" y="9555480"/>
            <a:ext cx="3372840" cy="502560"/>
          </a:xfrm>
          <a:prstGeom prst="rect">
            <a:avLst/>
          </a:prstGeom>
        </p:spPr>
        <p:txBody>
          <a:bodyPr lIns="0" rIns="0" tIns="0" bIns="0" anchor="b"/>
          <a:p>
            <a:pPr algn="r"/>
            <a:fld id="{539A9972-AE60-458A-92B9-30C99F2A1F79}"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15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E463D22-8E5F-4ADA-8412-1DD83F0CD01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15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AE98CB9-1071-4B7C-8FC3-46ECC962AD0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15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3F11D41-C1BF-4A54-8365-FD9C62ADFDB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15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C467AD0-DB9F-4F0A-85EB-C2EE1B51B00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4"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9"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0" name="PlaceHolder 5"/>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5"/>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7"/>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1"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3"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5"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1" name="PlaceHolder 3"/>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4"/>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6"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0"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2"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3"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7"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8" name="PlaceHolder 5"/>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0"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1"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5"/>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5" name="PlaceHolder 7"/>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2"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4"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6"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2" name="PlaceHolder 3"/>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4"/>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5"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7"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1"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3"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4"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8"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9" name="PlaceHolder 5"/>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1"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2"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5"/>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6" name="PlaceHolder 7"/>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 name="PlaceHolder 3"/>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 name="PlaceHolder 4"/>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77"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78" name="PlaceHolder 3"/>
          <p:cNvSpPr>
            <a:spLocks noGrp="1"/>
          </p:cNvSpPr>
          <p:nvPr>
            <p:ph type="dt"/>
          </p:nvPr>
        </p:nvSpPr>
        <p:spPr>
          <a:xfrm>
            <a:off x="457200" y="6356520"/>
            <a:ext cx="2133360" cy="364680"/>
          </a:xfrm>
          <a:prstGeom prst="rect">
            <a:avLst/>
          </a:prstGeom>
        </p:spPr>
        <p:txBody>
          <a:bodyPr anchor="ctr"/>
          <a:p>
            <a:pPr>
              <a:lnSpc>
                <a:spcPct val="100000"/>
              </a:lnSpc>
            </a:pPr>
            <a:fld id="{A18368AD-E59E-4E46-93FC-63ADC110A428}" type="datetime">
              <a:rPr b="0" lang="en-US" sz="1200" spc="-1" strike="noStrike">
                <a:solidFill>
                  <a:srgbClr val="8b8b8b"/>
                </a:solidFill>
                <a:latin typeface="Calibri"/>
              </a:rPr>
              <a:t>7/22/19</a:t>
            </a:fld>
            <a:endParaRPr b="0" lang="en-US" sz="1200" spc="-1" strike="noStrike">
              <a:latin typeface="Times New Roman"/>
            </a:endParaRPr>
          </a:p>
        </p:txBody>
      </p:sp>
      <p:sp>
        <p:nvSpPr>
          <p:cNvPr id="79"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80" name="PlaceHolder 5"/>
          <p:cNvSpPr>
            <a:spLocks noGrp="1"/>
          </p:cNvSpPr>
          <p:nvPr>
            <p:ph type="sldNum"/>
          </p:nvPr>
        </p:nvSpPr>
        <p:spPr>
          <a:xfrm>
            <a:off x="6553080" y="6356520"/>
            <a:ext cx="2133360" cy="364680"/>
          </a:xfrm>
          <a:prstGeom prst="rect">
            <a:avLst/>
          </a:prstGeom>
        </p:spPr>
        <p:txBody>
          <a:bodyPr anchor="ctr"/>
          <a:p>
            <a:pPr algn="r">
              <a:lnSpc>
                <a:spcPct val="100000"/>
              </a:lnSpc>
            </a:pPr>
            <a:fld id="{FC4D34AC-532F-4039-82D3-22A88B8CC8F5}"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20680"/>
            <a:ext cx="8228880" cy="1250280"/>
          </a:xfrm>
          <a:prstGeom prst="rect">
            <a:avLst/>
          </a:prstGeom>
          <a:noFill/>
          <a:ln>
            <a:noFill/>
          </a:ln>
        </p:spPr>
        <p:txBody>
          <a:bodyPr lIns="0" rIns="0" tIns="0" bIns="0" anchor="ctr"/>
          <a:p>
            <a:pPr algn="ctr"/>
            <a:r>
              <a:rPr b="0" lang="en-US" sz="4400" spc="-1" strike="noStrike">
                <a:latin typeface="Arial"/>
              </a:rPr>
              <a:t>Đề thi giai đoạn 01</a:t>
            </a:r>
            <a:br/>
            <a:r>
              <a:rPr b="0" lang="en-US" sz="4400" spc="-1" strike="noStrike">
                <a:latin typeface="Arial"/>
              </a:rPr>
              <a:t>Đề 02</a:t>
            </a:r>
            <a:endParaRPr b="0" lang="en-US" sz="4400" spc="-1" strike="noStrike">
              <a:latin typeface="Arial"/>
            </a:endParaRPr>
          </a:p>
        </p:txBody>
      </p:sp>
      <p:sp>
        <p:nvSpPr>
          <p:cNvPr id="123" name="CustomShape 2"/>
          <p:cNvSpPr/>
          <p:nvPr/>
        </p:nvSpPr>
        <p:spPr>
          <a:xfrm>
            <a:off x="457200" y="1463040"/>
            <a:ext cx="8138160" cy="4297680"/>
          </a:xfrm>
          <a:prstGeom prst="wedgeRectCallout">
            <a:avLst>
              <a:gd name="adj1" fmla="val 50029"/>
              <a:gd name="adj2" fmla="val -24793"/>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400" spc="-1" strike="noStrike">
                <a:solidFill>
                  <a:srgbClr val="000000"/>
                </a:solidFill>
                <a:latin typeface="Calibri"/>
                <a:ea typeface="DejaVu Sans"/>
              </a:rPr>
              <a:t>Xây dựng module Xuất kho – phân hệ Kho – ứng dụng web Mshopkeeper</a:t>
            </a:r>
            <a:endParaRPr b="0" lang="en-US" sz="1400" spc="-1" strike="noStrike">
              <a:latin typeface="Arial"/>
            </a:endParaRPr>
          </a:p>
          <a:p>
            <a:pPr>
              <a:lnSpc>
                <a:spcPct val="100000"/>
              </a:lnSpc>
            </a:pPr>
            <a:r>
              <a:rPr b="1" lang="en-US" sz="1400" spc="-1" strike="noStrike">
                <a:solidFill>
                  <a:srgbClr val="000000"/>
                </a:solidFill>
                <a:latin typeface="Calibri"/>
                <a:ea typeface="DejaVu Sans"/>
              </a:rPr>
              <a:t>Yêu cầu chung:</a:t>
            </a:r>
            <a:endParaRPr b="0" lang="en-US" sz="1400" spc="-1" strike="noStrike">
              <a:latin typeface="Arial"/>
            </a:endParaRPr>
          </a:p>
          <a:p>
            <a:pPr>
              <a:lnSpc>
                <a:spcPct val="100000"/>
              </a:lnSpc>
            </a:pPr>
            <a:r>
              <a:rPr b="0" lang="en-US" sz="1400" spc="-1" strike="noStrike">
                <a:solidFill>
                  <a:srgbClr val="000000"/>
                </a:solidFill>
                <a:latin typeface="Calibri"/>
                <a:ea typeface="DejaVu Sans"/>
              </a:rPr>
              <a:t>- Tuân thủ UI Convention</a:t>
            </a:r>
            <a:endParaRPr b="0" lang="en-US" sz="1400" spc="-1" strike="noStrike">
              <a:latin typeface="Arial"/>
            </a:endParaRPr>
          </a:p>
          <a:p>
            <a:pPr>
              <a:lnSpc>
                <a:spcPct val="100000"/>
              </a:lnSpc>
            </a:pPr>
            <a:r>
              <a:rPr b="0" lang="en-US" sz="1400" spc="-1" strike="noStrike">
                <a:solidFill>
                  <a:srgbClr val="000000"/>
                </a:solidFill>
                <a:latin typeface="Calibri"/>
                <a:ea typeface="DejaVu Sans"/>
              </a:rPr>
              <a:t>- Tuân thủ Coding Convention</a:t>
            </a:r>
            <a:endParaRPr b="0" lang="en-US" sz="1400" spc="-1" strike="noStrike">
              <a:latin typeface="Arial"/>
            </a:endParaRPr>
          </a:p>
          <a:p>
            <a:pPr>
              <a:lnSpc>
                <a:spcPct val="100000"/>
              </a:lnSpc>
            </a:pPr>
            <a:r>
              <a:rPr b="0" lang="en-US" sz="1400" spc="-1" strike="noStrike">
                <a:solidFill>
                  <a:srgbClr val="000000"/>
                </a:solidFill>
                <a:latin typeface="Calibri"/>
                <a:ea typeface="DejaVu Sans"/>
              </a:rPr>
              <a:t>- Code tối ưu</a:t>
            </a:r>
            <a:endParaRPr b="0" lang="en-US" sz="1400" spc="-1" strike="noStrike">
              <a:latin typeface="Arial"/>
            </a:endParaRPr>
          </a:p>
          <a:p>
            <a:pPr>
              <a:lnSpc>
                <a:spcPct val="100000"/>
              </a:lnSpc>
            </a:pPr>
            <a:r>
              <a:rPr b="0" lang="en-US" sz="1400" spc="-1" strike="noStrike">
                <a:solidFill>
                  <a:srgbClr val="000000"/>
                </a:solidFill>
                <a:latin typeface="Calibri"/>
                <a:ea typeface="DejaVu Sans"/>
              </a:rPr>
              <a:t>- Ứng dụng hoàn thiện, ổn định, mượt mà.</a:t>
            </a:r>
            <a:endParaRPr b="0" lang="en-US" sz="1400" spc="-1" strike="noStrike">
              <a:latin typeface="Arial"/>
            </a:endParaRPr>
          </a:p>
          <a:p>
            <a:pPr>
              <a:lnSpc>
                <a:spcPct val="100000"/>
              </a:lnSpc>
            </a:pPr>
            <a:r>
              <a:rPr b="0" lang="en-US" sz="1400" spc="-1" strike="noStrike">
                <a:solidFill>
                  <a:srgbClr val="000000"/>
                </a:solidFill>
                <a:latin typeface="Calibri"/>
                <a:ea typeface="DejaVu Sans"/>
              </a:rPr>
              <a:t>- Giao diện đẹp, dễ sử dụng.</a:t>
            </a:r>
            <a:endParaRPr b="0" lang="en-US" sz="1400" spc="-1" strike="noStrike">
              <a:latin typeface="Arial"/>
            </a:endParaRPr>
          </a:p>
          <a:p>
            <a:pPr>
              <a:lnSpc>
                <a:spcPct val="100000"/>
              </a:lnSpc>
            </a:pPr>
            <a:r>
              <a:rPr b="0" lang="en-US" sz="1400" spc="-1" strike="noStrike">
                <a:solidFill>
                  <a:srgbClr val="000000"/>
                </a:solidFill>
                <a:latin typeface="Calibri"/>
                <a:ea typeface="DejaVu Sans"/>
              </a:rPr>
              <a:t>- Tuân thủ các Rule được mô tả chi tiết trong đề bài (xem các slide phía sau).</a:t>
            </a:r>
            <a:endParaRPr b="0" lang="en-US" sz="14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3600"/>
            <a:ext cx="8228880" cy="1144440"/>
          </a:xfrm>
          <a:prstGeom prst="rect">
            <a:avLst/>
          </a:prstGeom>
          <a:noFill/>
          <a:ln>
            <a:noFill/>
          </a:ln>
        </p:spPr>
        <p:txBody>
          <a:bodyPr lIns="0" rIns="0" tIns="0" bIns="0" anchor="ctr"/>
          <a:p>
            <a:pPr algn="ctr"/>
            <a:r>
              <a:rPr b="0" lang="en-US" sz="4400" spc="-1" strike="noStrike">
                <a:latin typeface="Arial"/>
              </a:rPr>
              <a:t>Yêu cầu về mặt tính năng</a:t>
            </a:r>
            <a:endParaRPr b="0" lang="en-US" sz="4400" spc="-1" strike="noStrike">
              <a:latin typeface="Arial"/>
            </a:endParaRPr>
          </a:p>
        </p:txBody>
      </p:sp>
      <p:sp>
        <p:nvSpPr>
          <p:cNvPr id="125" name="TextShape 2"/>
          <p:cNvSpPr txBox="1"/>
          <p:nvPr/>
        </p:nvSpPr>
        <p:spPr>
          <a:xfrm>
            <a:off x="548640" y="1463040"/>
            <a:ext cx="7589520" cy="3979080"/>
          </a:xfrm>
          <a:prstGeom prst="rect">
            <a:avLst/>
          </a:prstGeom>
          <a:noFill/>
          <a:ln>
            <a:noFill/>
          </a:ln>
        </p:spPr>
        <p:txBody>
          <a:bodyPr lIns="90000" rIns="90000" tIns="45000" bIns="45000"/>
          <a:p>
            <a:pPr marL="216000" indent="-216000">
              <a:buClr>
                <a:srgbClr val="000000"/>
              </a:buClr>
              <a:buFont typeface="StarSymbol"/>
              <a:buAutoNum type="arabicPeriod"/>
            </a:pP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Hiển thị danh sách toàn bộ phiếu Xuất Kho có trong hệ thống</a:t>
            </a:r>
            <a:endParaRPr b="0" lang="en-US" sz="1800" spc="-1" strike="noStrike">
              <a:latin typeface="Arial"/>
            </a:endParaRPr>
          </a:p>
          <a:p>
            <a:pPr marL="216000" indent="-216000">
              <a:buClr>
                <a:srgbClr val="000000"/>
              </a:buClr>
              <a:buSzPct val="45000"/>
              <a:buFont typeface="Wingdings" charset="2"/>
              <a:buChar char=""/>
            </a:pPr>
            <a:r>
              <a:rPr b="0" lang="en-US" sz="1800" spc="-1" strike="noStrike">
                <a:latin typeface="Arial"/>
              </a:rPr>
              <a:t>Ngoài màn hình danh sách, ứng với phiếu Xuất Kho đang chọn là thông tin chi tiết phiếu thu tại table chi tiết phiếu Xuất Kho.</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Có các chức năng:</a:t>
            </a:r>
            <a:endParaRPr b="0" lang="en-US" sz="1800" spc="-1" strike="noStrike">
              <a:latin typeface="Arial"/>
            </a:endParaRPr>
          </a:p>
          <a:p>
            <a:pPr lvl="2" marL="648000" indent="-216000">
              <a:buClr>
                <a:srgbClr val="000000"/>
              </a:buClr>
              <a:buSzPct val="45000"/>
              <a:buFont typeface="Wingdings" charset="2"/>
              <a:buChar char=""/>
            </a:pPr>
            <a:r>
              <a:rPr b="0" lang="en-US" sz="1800" spc="-1" strike="noStrike">
                <a:latin typeface="Arial"/>
              </a:rPr>
              <a:t>Thêm/sửa phiếu Xuất Kho: mở form dialog cho phép nhập chi tiết phiếu thu </a:t>
            </a:r>
            <a:endParaRPr b="0" lang="en-US" sz="1800" spc="-1" strike="noStrike">
              <a:latin typeface="Arial"/>
            </a:endParaRPr>
          </a:p>
          <a:p>
            <a:pPr lvl="2" marL="648000" indent="-216000">
              <a:lnSpc>
                <a:spcPct val="100000"/>
              </a:lnSpc>
              <a:spcBef>
                <a:spcPts val="241"/>
              </a:spcBef>
              <a:buClr>
                <a:srgbClr val="000000"/>
              </a:buClr>
              <a:buSzPct val="45000"/>
              <a:buFont typeface="Wingdings" charset="2"/>
              <a:buChar char=""/>
            </a:pPr>
            <a:r>
              <a:rPr b="0" lang="en-US" sz="1800" spc="-1" strike="noStrike">
                <a:latin typeface="Arial"/>
              </a:rPr>
              <a:t>Nhân bản phiếu Xuất Kho: </a:t>
            </a:r>
            <a:endParaRPr b="0" lang="en-US" sz="1800" spc="-1" strike="noStrike">
              <a:latin typeface="Arial"/>
            </a:endParaRPr>
          </a:p>
          <a:p>
            <a:pPr lvl="4" marL="1080000" indent="-216000">
              <a:lnSpc>
                <a:spcPct val="100000"/>
              </a:lnSpc>
              <a:spcBef>
                <a:spcPts val="241"/>
              </a:spcBef>
              <a:buClr>
                <a:srgbClr val="000000"/>
              </a:buClr>
              <a:buSzPct val="45000"/>
              <a:buFont typeface="Wingdings" charset="2"/>
              <a:buChar char=""/>
            </a:pPr>
            <a:r>
              <a:rPr b="0" lang="en-US" sz="1800" spc="-1" strike="noStrike">
                <a:solidFill>
                  <a:srgbClr val="000000"/>
                </a:solidFill>
                <a:latin typeface="Calibri"/>
              </a:rPr>
              <a:t>Sao chép toàn bộ thông tin của chứng từ đem nhân bản</a:t>
            </a:r>
            <a:endParaRPr b="0" lang="en-US" sz="1800" spc="-1" strike="noStrike">
              <a:latin typeface="Arial"/>
            </a:endParaRPr>
          </a:p>
          <a:p>
            <a:pPr lvl="4" marL="1080000" indent="-216000">
              <a:lnSpc>
                <a:spcPct val="100000"/>
              </a:lnSpc>
              <a:spcBef>
                <a:spcPts val="241"/>
              </a:spcBef>
              <a:buClr>
                <a:srgbClr val="000000"/>
              </a:buClr>
              <a:buSzPct val="45000"/>
              <a:buFont typeface="Wingdings" charset="2"/>
              <a:buChar char=""/>
            </a:pPr>
            <a:r>
              <a:rPr b="0" lang="en-US" sz="1800" spc="-1" strike="noStrike">
                <a:solidFill>
                  <a:srgbClr val="000000"/>
                </a:solidFill>
                <a:latin typeface="Calibri"/>
              </a:rPr>
              <a:t>Riêng số chứng từ thì tự động tăng</a:t>
            </a:r>
            <a:endParaRPr b="0" lang="en-US" sz="1800" spc="-1" strike="noStrike">
              <a:latin typeface="Arial"/>
            </a:endParaRPr>
          </a:p>
          <a:p>
            <a:pPr lvl="4" marL="1080000" indent="-216000">
              <a:lnSpc>
                <a:spcPct val="100000"/>
              </a:lnSpc>
              <a:spcBef>
                <a:spcPts val="241"/>
              </a:spcBef>
              <a:buClr>
                <a:srgbClr val="000000"/>
              </a:buClr>
              <a:buSzPct val="45000"/>
              <a:buFont typeface="Wingdings" charset="2"/>
              <a:buChar char=""/>
            </a:pPr>
            <a:r>
              <a:rPr b="0" lang="en-US" sz="1800" spc="-1" strike="noStrike">
                <a:solidFill>
                  <a:srgbClr val="000000"/>
                </a:solidFill>
                <a:latin typeface="Calibri"/>
              </a:rPr>
              <a:t>Ngày chứng từ: ngày nhân bản</a:t>
            </a:r>
            <a:endParaRPr b="0" lang="en-US" sz="1800" spc="-1" strike="noStrike">
              <a:latin typeface="Arial"/>
            </a:endParaRPr>
          </a:p>
          <a:p>
            <a:pPr lvl="4" marL="1080000" indent="-216000">
              <a:lnSpc>
                <a:spcPct val="100000"/>
              </a:lnSpc>
              <a:spcBef>
                <a:spcPts val="241"/>
              </a:spcBef>
              <a:buClr>
                <a:srgbClr val="000000"/>
              </a:buClr>
              <a:buSzPct val="45000"/>
              <a:buFont typeface="Wingdings" charset="2"/>
              <a:buChar char=""/>
            </a:pPr>
            <a:r>
              <a:rPr b="0" lang="en-US" sz="1800" spc="-1" strike="noStrike">
                <a:solidFill>
                  <a:srgbClr val="000000"/>
                </a:solidFill>
                <a:latin typeface="Calibri"/>
              </a:rPr>
              <a:t>Giờ chứng từ: Giờ nhân bản</a:t>
            </a:r>
            <a:endParaRPr b="0" lang="en-US" sz="1800" spc="-1" strike="noStrike">
              <a:latin typeface="Arial"/>
            </a:endParaRPr>
          </a:p>
          <a:p>
            <a:pPr lvl="2" marL="648000" indent="-216000">
              <a:buClr>
                <a:srgbClr val="000000"/>
              </a:buClr>
              <a:buSzPct val="45000"/>
              <a:buFont typeface="Wingdings" charset="2"/>
              <a:buChar char=""/>
            </a:pPr>
            <a:r>
              <a:rPr b="0" lang="en-US" sz="1800" spc="-1" strike="noStrike">
                <a:latin typeface="Arial"/>
              </a:rPr>
              <a:t>Xóa phiếu Xuất Kho: Cho phép thực hiện xóa phiếu Xuất Kho</a:t>
            </a:r>
            <a:endParaRPr b="0" lang="en-US" sz="1800" spc="-1" strike="noStrike">
              <a:latin typeface="Arial"/>
            </a:endParaRPr>
          </a:p>
          <a:p>
            <a:pPr lvl="2" marL="648000" indent="-216000">
              <a:buClr>
                <a:srgbClr val="000000"/>
              </a:buClr>
              <a:buSzPct val="45000"/>
              <a:buFont typeface="Wingdings" charset="2"/>
              <a:buChar char=""/>
            </a:pPr>
            <a:r>
              <a:rPr b="0" lang="en-US" sz="1800" spc="-1" strike="noStrike">
                <a:latin typeface="Arial"/>
              </a:rPr>
              <a:t>Xem phiếu Xuất Kho: Cho phép xem chi tiết thông tin phiếu Xuất Kho trên Dialog.</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3600"/>
            <a:ext cx="8228880" cy="1144440"/>
          </a:xfrm>
          <a:prstGeom prst="rect">
            <a:avLst/>
          </a:prstGeom>
          <a:noFill/>
          <a:ln>
            <a:noFill/>
          </a:ln>
        </p:spPr>
        <p:txBody>
          <a:bodyPr lIns="0" rIns="0" tIns="0" bIns="0" anchor="ctr"/>
          <a:p>
            <a:pPr algn="ctr"/>
            <a:r>
              <a:rPr b="0" lang="en-US" sz="4400" spc="-1" strike="noStrike">
                <a:latin typeface="Arial"/>
              </a:rPr>
              <a:t>Yêu cầu về mặt giao diện</a:t>
            </a:r>
            <a:endParaRPr b="0" lang="en-US" sz="4400" spc="-1" strike="noStrike">
              <a:latin typeface="Arial"/>
            </a:endParaRPr>
          </a:p>
        </p:txBody>
      </p:sp>
      <p:sp>
        <p:nvSpPr>
          <p:cNvPr id="127" name="TextShape 2"/>
          <p:cNvSpPr txBox="1"/>
          <p:nvPr/>
        </p:nvSpPr>
        <p:spPr>
          <a:xfrm>
            <a:off x="548640" y="1463040"/>
            <a:ext cx="8046720" cy="2703240"/>
          </a:xfrm>
          <a:prstGeom prst="rect">
            <a:avLst/>
          </a:prstGeom>
          <a:noFill/>
          <a:ln>
            <a:noFill/>
          </a:ln>
        </p:spPr>
        <p:txBody>
          <a:bodyPr lIns="90000" rIns="90000" tIns="45000" bIns="45000"/>
          <a:p>
            <a:pPr marL="216000" indent="-216000">
              <a:lnSpc>
                <a:spcPct val="100000"/>
              </a:lnSpc>
              <a:spcBef>
                <a:spcPts val="283"/>
              </a:spcBef>
              <a:spcAft>
                <a:spcPts val="283"/>
              </a:spcAft>
              <a:buClr>
                <a:srgbClr val="000000"/>
              </a:buClr>
              <a:buFont typeface="StarSymbol"/>
              <a:buAutoNum type="arabicPeriod"/>
            </a:pPr>
            <a:r>
              <a:rPr b="1" lang="en-US" sz="1800" spc="-1" strike="noStrike" u="sng">
                <a:uFillTx/>
                <a:latin typeface="Times New Roman"/>
              </a:rPr>
              <a:t>Bắt buộc:</a:t>
            </a:r>
            <a:endParaRPr b="0" lang="en-US" sz="1800" spc="-1" strike="noStrike">
              <a:latin typeface="Arial"/>
              <a:ea typeface="Microsoft YaHei"/>
            </a:endParaRPr>
          </a:p>
          <a:p>
            <a:pPr lvl="1" marL="432000" indent="-216000">
              <a:lnSpc>
                <a:spcPct val="100000"/>
              </a:lnSpc>
              <a:spcBef>
                <a:spcPts val="283"/>
              </a:spcBef>
              <a:spcAft>
                <a:spcPts val="283"/>
              </a:spcAft>
              <a:buClr>
                <a:srgbClr val="000000"/>
              </a:buClr>
              <a:buSzPct val="45000"/>
              <a:buFont typeface="Wingdings" charset="2"/>
              <a:buChar char=""/>
            </a:pPr>
            <a:r>
              <a:rPr b="0" lang="en-US" sz="1200" spc="-1" strike="noStrike">
                <a:latin typeface="Calibri"/>
              </a:rPr>
              <a:t>Giao diện hoàn toàn bằng Tiếng Việt. </a:t>
            </a:r>
            <a:endParaRPr b="0" lang="en-US" sz="1200" spc="-1" strike="noStrike">
              <a:latin typeface="Arial"/>
              <a:ea typeface="Microsoft YaHei"/>
            </a:endParaRPr>
          </a:p>
          <a:p>
            <a:pPr lvl="1" marL="432000" indent="-216000">
              <a:lnSpc>
                <a:spcPct val="100000"/>
              </a:lnSpc>
              <a:spcBef>
                <a:spcPts val="283"/>
              </a:spcBef>
              <a:spcAft>
                <a:spcPts val="283"/>
              </a:spcAft>
              <a:buClr>
                <a:srgbClr val="000000"/>
              </a:buClr>
              <a:buSzPct val="45000"/>
              <a:buFont typeface="Wingdings" charset="2"/>
              <a:buChar char=""/>
            </a:pPr>
            <a:r>
              <a:rPr b="0" lang="en-US" sz="1200" spc="-1" strike="noStrike">
                <a:latin typeface="Calibri"/>
              </a:rPr>
              <a:t>Sử dụng control nhập liệu hợp lý sao cho dễ nhập liệu nhất</a:t>
            </a:r>
            <a:endParaRPr b="0" lang="en-US" sz="1200" spc="-1" strike="noStrike">
              <a:latin typeface="Arial"/>
              <a:ea typeface="Microsoft YaHei"/>
            </a:endParaRPr>
          </a:p>
          <a:p>
            <a:pPr lvl="1" marL="432000" indent="-216000">
              <a:lnSpc>
                <a:spcPct val="100000"/>
              </a:lnSpc>
              <a:spcBef>
                <a:spcPts val="283"/>
              </a:spcBef>
              <a:spcAft>
                <a:spcPts val="283"/>
              </a:spcAft>
              <a:buClr>
                <a:srgbClr val="000000"/>
              </a:buClr>
              <a:buSzPct val="45000"/>
              <a:buFont typeface="Wingdings" charset="2"/>
              <a:buChar char=""/>
            </a:pPr>
            <a:r>
              <a:rPr b="0" lang="en-US" sz="1200" spc="-1" strike="noStrike">
                <a:latin typeface="Calibri"/>
              </a:rPr>
              <a:t>Có thể nhập liệu hoàn toàn bằng bàn phím, không cần dùng chuột</a:t>
            </a:r>
            <a:endParaRPr b="0" lang="en-US" sz="1200" spc="-1" strike="noStrike">
              <a:latin typeface="Arial"/>
              <a:ea typeface="Microsoft YaHei"/>
            </a:endParaRPr>
          </a:p>
          <a:p>
            <a:pPr lvl="1" marL="432000" indent="-216000">
              <a:lnSpc>
                <a:spcPct val="100000"/>
              </a:lnSpc>
              <a:spcBef>
                <a:spcPts val="283"/>
              </a:spcBef>
              <a:spcAft>
                <a:spcPts val="283"/>
              </a:spcAft>
              <a:buClr>
                <a:srgbClr val="000000"/>
              </a:buClr>
              <a:buSzPct val="45000"/>
              <a:buFont typeface="Wingdings" charset="2"/>
              <a:buChar char=""/>
            </a:pPr>
            <a:r>
              <a:rPr b="0" lang="en-US" sz="1200" spc="-1" strike="noStrike">
                <a:latin typeface="Calibri"/>
                <a:ea typeface="Times New Roman (Vietnamese)"/>
              </a:rPr>
              <a:t>Các thông tin nhập liệu phải được kiểm tra đầy đủ khi lưu,</a:t>
            </a:r>
            <a:r>
              <a:rPr b="0" lang="en-US" sz="1200" spc="-1" strike="noStrike">
                <a:latin typeface="Calibri"/>
              </a:rPr>
              <a:t> các control thiết kế ngay ngắn</a:t>
            </a:r>
            <a:r>
              <a:rPr b="0" lang="en-US" sz="1200" spc="-1" strike="noStrike">
                <a:latin typeface="Calibri"/>
                <a:ea typeface="Times New Roman CE"/>
              </a:rPr>
              <a:t>: đúng TabOrder, </a:t>
            </a:r>
            <a:r>
              <a:rPr b="0" lang="en-US" sz="1200" spc="-1" strike="noStrike">
                <a:latin typeface="Calibri"/>
                <a:ea typeface="Times New Roman (Vietnamese)"/>
              </a:rPr>
              <a:t>cho phép resize kích thước form...</a:t>
            </a:r>
            <a:endParaRPr b="0" lang="en-US" sz="1200" spc="-1" strike="noStrike">
              <a:latin typeface="Arial"/>
              <a:ea typeface="Microsoft YaHei"/>
            </a:endParaRPr>
          </a:p>
          <a:p>
            <a:pPr lvl="1" marL="432000" indent="-216000">
              <a:lnSpc>
                <a:spcPct val="100000"/>
              </a:lnSpc>
              <a:spcBef>
                <a:spcPts val="283"/>
              </a:spcBef>
              <a:spcAft>
                <a:spcPts val="283"/>
              </a:spcAft>
              <a:buClr>
                <a:srgbClr val="000000"/>
              </a:buClr>
              <a:buSzPct val="45000"/>
              <a:buFont typeface="Wingdings" charset="2"/>
              <a:buChar char=""/>
            </a:pPr>
            <a:r>
              <a:rPr b="0" lang="en-US" sz="1200" spc="-1" strike="noStrike">
                <a:latin typeface="Calibri"/>
                <a:ea typeface="Times New Roman (Vietnamese)"/>
              </a:rPr>
              <a:t>Giao diện thêm/sửa cần đầy đủ để hiển thị được các thông tin như trên form danh sách. Đảm bảo nhập liệu thuận tiện, nhanh chóng, dễ dàng, có kiểm tra dữ liệu bắt buộc nhập, tab order giữa các thông ti</a:t>
            </a:r>
            <a:r>
              <a:rPr b="0" lang="en-US" sz="1200" spc="-1" strike="noStrike">
                <a:latin typeface="Calibri"/>
              </a:rPr>
              <a:t>n</a:t>
            </a:r>
            <a:endParaRPr b="0" lang="en-US" sz="1200" spc="-1" strike="noStrike">
              <a:latin typeface="Arial"/>
              <a:ea typeface="Microsoft YaHei"/>
            </a:endParaRPr>
          </a:p>
          <a:p>
            <a:pPr>
              <a:lnSpc>
                <a:spcPct val="100000"/>
              </a:lnSpc>
              <a:spcBef>
                <a:spcPts val="567"/>
              </a:spcBef>
              <a:spcAft>
                <a:spcPts val="567"/>
              </a:spcAft>
            </a:pPr>
            <a:r>
              <a:rPr b="1" lang="en-US" sz="1800" spc="-1" strike="noStrike" u="sng">
                <a:uFillTx/>
                <a:latin typeface="Calibri"/>
              </a:rPr>
              <a:t>2. Bổ sung:</a:t>
            </a:r>
            <a:endParaRPr b="0" lang="en-US" sz="1800" spc="-1" strike="noStrike">
              <a:latin typeface="Arial"/>
              <a:ea typeface="Microsoft YaHei"/>
            </a:endParaRPr>
          </a:p>
          <a:p>
            <a:pPr lvl="1" marL="432000" indent="-216000">
              <a:lnSpc>
                <a:spcPct val="100000"/>
              </a:lnSpc>
              <a:spcBef>
                <a:spcPts val="567"/>
              </a:spcBef>
              <a:spcAft>
                <a:spcPts val="567"/>
              </a:spcAft>
              <a:buClr>
                <a:srgbClr val="000000"/>
              </a:buClr>
              <a:buFont typeface="Wingdings" charset="2"/>
              <a:buChar char=""/>
            </a:pPr>
            <a:r>
              <a:rPr b="0" lang="en-US" sz="1200" spc="-1" strike="noStrike">
                <a:latin typeface="Calibri"/>
              </a:rPr>
              <a:t>Vẽ và xây dựng bổ sung thêm Form chọn hàng hóa, chọn đối tượng như mô tả trong slide Form chọn hàng hóa.</a:t>
            </a:r>
            <a:endParaRPr b="0" lang="en-US" sz="1200" spc="-1" strike="noStrike">
              <a:latin typeface="Arial"/>
              <a:ea typeface="Microsoft YaHei"/>
            </a:endParaRPr>
          </a:p>
          <a:p>
            <a:pPr lvl="1" marL="432000" indent="-216000">
              <a:lnSpc>
                <a:spcPct val="100000"/>
              </a:lnSpc>
              <a:spcBef>
                <a:spcPts val="567"/>
              </a:spcBef>
              <a:spcAft>
                <a:spcPts val="567"/>
              </a:spcAft>
              <a:buClr>
                <a:srgbClr val="000000"/>
              </a:buClr>
              <a:buFont typeface="Wingdings" charset="2"/>
              <a:buChar char=""/>
            </a:pPr>
            <a:endParaRPr b="0" lang="en-US" sz="1200" spc="-1" strike="noStrike">
              <a:latin typeface="Arial"/>
              <a:ea typeface="Microsoft YaHe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8880" cy="7153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500" spc="-1" strike="noStrike">
                <a:solidFill>
                  <a:srgbClr val="000000"/>
                </a:solidFill>
                <a:latin typeface="Calibri"/>
              </a:rPr>
              <a:t>Danh sách xuất kho</a:t>
            </a:r>
            <a:endParaRPr b="0" lang="en-US" sz="3500" spc="-1" strike="noStrike">
              <a:latin typeface="Arial"/>
            </a:endParaRPr>
          </a:p>
        </p:txBody>
      </p:sp>
      <p:sp>
        <p:nvSpPr>
          <p:cNvPr id="129" name="CustomShape 2"/>
          <p:cNvSpPr/>
          <p:nvPr/>
        </p:nvSpPr>
        <p:spPr>
          <a:xfrm>
            <a:off x="14760" y="984600"/>
            <a:ext cx="3844440" cy="5874480"/>
          </a:xfrm>
          <a:prstGeom prst="rect">
            <a:avLst/>
          </a:prstGeom>
          <a:noFill/>
          <a:ln>
            <a:noFill/>
          </a:ln>
        </p:spPr>
        <p:style>
          <a:lnRef idx="0"/>
          <a:fillRef idx="0"/>
          <a:effectRef idx="0"/>
          <a:fontRef idx="minor"/>
        </p:style>
        <p:txBody>
          <a:bodyPr lIns="90000" rIns="90000" tIns="45000" bIns="45000"/>
          <a:p>
            <a:pPr marL="228600" indent="-227880">
              <a:lnSpc>
                <a:spcPct val="100000"/>
              </a:lnSpc>
              <a:buClr>
                <a:srgbClr val="000000"/>
              </a:buClr>
              <a:buFont typeface="Calibri"/>
              <a:buAutoNum type="arabicPeriod"/>
            </a:pPr>
            <a:r>
              <a:rPr b="1" lang="en-US" sz="1200" spc="-1" strike="noStrike">
                <a:solidFill>
                  <a:srgbClr val="000000"/>
                </a:solidFill>
                <a:latin typeface="Calibri"/>
                <a:ea typeface="DejaVu Sans"/>
              </a:rPr>
              <a:t>Kỳ lấy dữ liệu: </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Các giá trị trong combobox theo thứ tự: </a:t>
            </a:r>
            <a:endParaRPr b="0" lang="en-US" sz="1200" spc="-1" strike="noStrike">
              <a:latin typeface="Arial"/>
            </a:endParaRPr>
          </a:p>
          <a:p>
            <a:pPr marL="457200">
              <a:lnSpc>
                <a:spcPct val="100000"/>
              </a:lnSpc>
            </a:pPr>
            <a:r>
              <a:rPr b="0" lang="en-US" sz="900" spc="-1" strike="noStrike">
                <a:solidFill>
                  <a:srgbClr val="000000"/>
                </a:solidFill>
                <a:latin typeface="Calibri"/>
                <a:ea typeface="DejaVu Sans"/>
              </a:rPr>
              <a:t>Hôm nay,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Hôm qua,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Tuần này,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Tuần trước,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Tháng này,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Tháng trước,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Quý này,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Quý trước,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6 tháng trước,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Năm nay,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Năm trước, </a:t>
            </a:r>
            <a:endParaRPr b="0" lang="en-US" sz="900" spc="-1" strike="noStrike">
              <a:latin typeface="Arial"/>
            </a:endParaRPr>
          </a:p>
          <a:p>
            <a:pPr marL="457200">
              <a:lnSpc>
                <a:spcPct val="100000"/>
              </a:lnSpc>
            </a:pPr>
            <a:r>
              <a:rPr b="0" lang="en-US" sz="900" spc="-1" strike="noStrike">
                <a:solidFill>
                  <a:srgbClr val="000000"/>
                </a:solidFill>
                <a:latin typeface="Calibri"/>
                <a:ea typeface="DejaVu Sans"/>
              </a:rPr>
              <a:t>Khác. </a:t>
            </a:r>
            <a:endParaRPr b="0" lang="en-US" sz="900" spc="-1" strike="noStrike">
              <a:latin typeface="Arial"/>
            </a:endParaRPr>
          </a:p>
          <a:p>
            <a:pPr marL="457200">
              <a:lnSpc>
                <a:spcPct val="100000"/>
              </a:lnSpc>
            </a:pPr>
            <a:r>
              <a:rPr b="0" lang="en-US" sz="1200" spc="-1" strike="noStrike">
                <a:solidFill>
                  <a:srgbClr val="000000"/>
                </a:solidFill>
                <a:latin typeface="Calibri"/>
                <a:ea typeface="DejaVu Sans"/>
              </a:rPr>
              <a:t>Mặc định: Tuần này.</a:t>
            </a:r>
            <a:endParaRPr b="0" lang="en-US" sz="1200" spc="-1" strike="noStrike">
              <a:latin typeface="Arial"/>
            </a:endParaRPr>
          </a:p>
          <a:p>
            <a:pPr marL="457200">
              <a:lnSpc>
                <a:spcPct val="100000"/>
              </a:lnSpc>
            </a:pPr>
            <a:r>
              <a:rPr b="0" lang="en-US" sz="1200" spc="-1" strike="noStrike">
                <a:solidFill>
                  <a:srgbClr val="000000"/>
                </a:solidFill>
                <a:latin typeface="Calibri"/>
                <a:ea typeface="DejaVu Sans"/>
              </a:rPr>
              <a:t>Khi chọn một giá trị, hiển thị thời gian tương ứng ở trường ngày tháng</a:t>
            </a:r>
            <a:endParaRPr b="0" lang="en-US" sz="1200" spc="-1" strike="noStrike">
              <a:latin typeface="Arial"/>
            </a:endParaRPr>
          </a:p>
          <a:p>
            <a:pPr marL="457200">
              <a:lnSpc>
                <a:spcPct val="100000"/>
              </a:lnSpc>
            </a:pPr>
            <a:r>
              <a:rPr b="0" lang="en-US" sz="1200" spc="-1" strike="noStrike">
                <a:solidFill>
                  <a:srgbClr val="000000"/>
                </a:solidFill>
                <a:latin typeface="Calibri"/>
                <a:ea typeface="DejaVu Sans"/>
              </a:rPr>
              <a:t>Cho phép xuất định dạng ngày tháng </a:t>
            </a:r>
            <a:endParaRPr b="0" lang="en-US" sz="1200" spc="-1" strike="noStrike">
              <a:latin typeface="Arial"/>
            </a:endParaRPr>
          </a:p>
          <a:p>
            <a:pPr marL="457200">
              <a:lnSpc>
                <a:spcPct val="100000"/>
              </a:lnSpc>
            </a:pPr>
            <a:endParaRPr b="0" lang="en-US" sz="1200" spc="-1" strike="noStrike">
              <a:latin typeface="Arial"/>
            </a:endParaRPr>
          </a:p>
          <a:p>
            <a:pPr marL="457200">
              <a:lnSpc>
                <a:spcPct val="100000"/>
              </a:lnSpc>
            </a:pPr>
            <a:r>
              <a:rPr b="1" lang="en-US" sz="1200" spc="-1" strike="noStrike">
                <a:solidFill>
                  <a:srgbClr val="000000"/>
                </a:solidFill>
                <a:latin typeface="Calibri"/>
                <a:ea typeface="DejaVu Sans"/>
              </a:rPr>
              <a:t>2. Sắp xếp</a:t>
            </a:r>
            <a:r>
              <a:rPr b="0" lang="en-US" sz="1200" spc="-1" strike="noStrike">
                <a:solidFill>
                  <a:srgbClr val="000000"/>
                </a:solidFill>
                <a:latin typeface="Calibri"/>
                <a:ea typeface="DejaVu Sans"/>
              </a:rPr>
              <a:t>: </a:t>
            </a:r>
            <a:endParaRPr b="0" lang="en-US" sz="1200" spc="-1" strike="noStrike">
              <a:latin typeface="Arial"/>
            </a:endParaRPr>
          </a:p>
          <a:p>
            <a:pPr marL="171360" indent="-170640">
              <a:lnSpc>
                <a:spcPct val="100000"/>
              </a:lnSpc>
            </a:pPr>
            <a:r>
              <a:rPr b="0" lang="en-US" sz="1200" spc="-1" strike="noStrike">
                <a:solidFill>
                  <a:srgbClr val="000000"/>
                </a:solidFill>
                <a:latin typeface="Calibri"/>
                <a:ea typeface="DejaVu Sans"/>
              </a:rPr>
              <a:t>Sắp xếp theo ngày chứng từ, ngày gần hiện tại ở trên</a:t>
            </a:r>
            <a:endParaRPr b="0" lang="en-US" sz="1200" spc="-1" strike="noStrike">
              <a:latin typeface="Arial"/>
            </a:endParaRPr>
          </a:p>
          <a:p>
            <a:pPr marL="171360" indent="-170640">
              <a:lnSpc>
                <a:spcPct val="100000"/>
              </a:lnSpc>
            </a:pPr>
            <a:r>
              <a:rPr b="0" lang="en-US" sz="1200" spc="-1" strike="noStrike">
                <a:solidFill>
                  <a:srgbClr val="000000"/>
                </a:solidFill>
                <a:latin typeface="Calibri"/>
                <a:ea typeface="DejaVu Sans"/>
              </a:rPr>
              <a:t>Cùng ngày thì sắp xếp theo số chứng từ, từ lớn đến nhỏ </a:t>
            </a:r>
            <a:endParaRPr b="0" lang="en-US" sz="1200" spc="-1" strike="noStrike">
              <a:latin typeface="Arial"/>
            </a:endParaRPr>
          </a:p>
          <a:p>
            <a:pPr marL="171360" indent="-170640">
              <a:lnSpc>
                <a:spcPct val="100000"/>
              </a:lnSpc>
            </a:pPr>
            <a:r>
              <a:rPr b="0" lang="en-US" sz="1200" spc="-1" strike="noStrike">
                <a:solidFill>
                  <a:srgbClr val="000000"/>
                </a:solidFill>
                <a:latin typeface="Calibri"/>
                <a:ea typeface="DejaVu Sans"/>
              </a:rPr>
              <a:t>Thêm mới 1 phiếu thì hiển thị ở dòng trên cùng, lấy dữ liệu hoặc nạp lại danh sách thì sắp xếp lại</a:t>
            </a:r>
            <a:endParaRPr b="0" lang="en-US" sz="1200" spc="-1" strike="noStrike">
              <a:latin typeface="Arial"/>
            </a:endParaRPr>
          </a:p>
          <a:p>
            <a:pPr marL="171360" indent="-170640">
              <a:lnSpc>
                <a:spcPct val="100000"/>
              </a:lnSpc>
            </a:pPr>
            <a:r>
              <a:rPr b="1" lang="en-US" sz="1200" spc="-1" strike="noStrike">
                <a:solidFill>
                  <a:srgbClr val="000000"/>
                </a:solidFill>
                <a:latin typeface="Calibri"/>
                <a:ea typeface="DejaVu Sans"/>
              </a:rPr>
              <a:t>Filter: </a:t>
            </a:r>
            <a:r>
              <a:rPr b="0" lang="en-US" sz="1000" spc="-1" strike="noStrike">
                <a:solidFill>
                  <a:srgbClr val="000000"/>
                </a:solidFill>
                <a:latin typeface="Calibri"/>
                <a:ea typeface="DejaVu Sans"/>
              </a:rPr>
              <a:t>theo YCTD chung, cột </a:t>
            </a:r>
            <a:r>
              <a:rPr b="1" lang="en-US" sz="1000" spc="-1" strike="noStrike">
                <a:solidFill>
                  <a:srgbClr val="000000"/>
                </a:solidFill>
                <a:latin typeface="Calibri"/>
                <a:ea typeface="DejaVu Sans"/>
              </a:rPr>
              <a:t>Loại chứng từ </a:t>
            </a:r>
            <a:r>
              <a:rPr b="0" lang="en-US" sz="1000" spc="-1" strike="noStrike">
                <a:solidFill>
                  <a:srgbClr val="000000"/>
                </a:solidFill>
                <a:latin typeface="Calibri"/>
                <a:ea typeface="DejaVu Sans"/>
              </a:rPr>
              <a:t>filter combo: </a:t>
            </a:r>
            <a:endParaRPr b="0" lang="en-US" sz="1000" spc="-1" strike="noStrike">
              <a:latin typeface="Arial"/>
            </a:endParaRPr>
          </a:p>
          <a:p>
            <a:pPr marL="457200" indent="-170640">
              <a:lnSpc>
                <a:spcPct val="100000"/>
              </a:lnSpc>
            </a:pPr>
            <a:r>
              <a:rPr b="0" lang="en-US" sz="1000" spc="-1" strike="noStrike">
                <a:solidFill>
                  <a:srgbClr val="000000"/>
                </a:solidFill>
                <a:latin typeface="Calibri"/>
                <a:ea typeface="DejaVu Sans"/>
              </a:rPr>
              <a:t>Tất cả </a:t>
            </a:r>
            <a:endParaRPr b="0" lang="en-US" sz="1000" spc="-1" strike="noStrike">
              <a:latin typeface="Arial"/>
            </a:endParaRPr>
          </a:p>
          <a:p>
            <a:pPr marL="457200" indent="-170640">
              <a:lnSpc>
                <a:spcPct val="100000"/>
              </a:lnSpc>
            </a:pPr>
            <a:r>
              <a:rPr b="0" lang="en-US" sz="1000" spc="-1" strike="noStrike">
                <a:solidFill>
                  <a:srgbClr val="000000"/>
                </a:solidFill>
                <a:latin typeface="Calibri"/>
                <a:ea typeface="DejaVu Sans"/>
              </a:rPr>
              <a:t>Phiếu xuất kho bán hàng</a:t>
            </a:r>
            <a:endParaRPr b="0" lang="en-US" sz="1000" spc="-1" strike="noStrike">
              <a:latin typeface="Arial"/>
            </a:endParaRPr>
          </a:p>
          <a:p>
            <a:pPr marL="457200" indent="-170640">
              <a:lnSpc>
                <a:spcPct val="100000"/>
              </a:lnSpc>
            </a:pPr>
            <a:r>
              <a:rPr b="0" lang="en-US" sz="1000" spc="-1" strike="noStrike">
                <a:solidFill>
                  <a:srgbClr val="000000"/>
                </a:solidFill>
                <a:latin typeface="Calibri"/>
                <a:ea typeface="DejaVu Sans"/>
              </a:rPr>
              <a:t>Phiếu trả lại hàng mua - Tiền mặt</a:t>
            </a:r>
            <a:endParaRPr b="0" lang="en-US" sz="1000" spc="-1" strike="noStrike">
              <a:latin typeface="Arial"/>
            </a:endParaRPr>
          </a:p>
          <a:p>
            <a:pPr marL="457200" indent="-170640">
              <a:lnSpc>
                <a:spcPct val="100000"/>
              </a:lnSpc>
            </a:pPr>
            <a:r>
              <a:rPr b="0" lang="en-US" sz="1000" spc="-1" strike="noStrike">
                <a:solidFill>
                  <a:srgbClr val="000000"/>
                </a:solidFill>
                <a:latin typeface="Calibri"/>
                <a:ea typeface="DejaVu Sans"/>
              </a:rPr>
              <a:t>Phiếu trả lại hàng mua - Tiền gửi</a:t>
            </a:r>
            <a:endParaRPr b="0" lang="en-US" sz="1000" spc="-1" strike="noStrike">
              <a:latin typeface="Arial"/>
            </a:endParaRPr>
          </a:p>
          <a:p>
            <a:pPr marL="457200" indent="-170640">
              <a:lnSpc>
                <a:spcPct val="100000"/>
              </a:lnSpc>
            </a:pPr>
            <a:r>
              <a:rPr b="0" lang="en-US" sz="1000" spc="-1" strike="noStrike">
                <a:solidFill>
                  <a:srgbClr val="000000"/>
                </a:solidFill>
                <a:latin typeface="Calibri"/>
                <a:ea typeface="DejaVu Sans"/>
              </a:rPr>
              <a:t>Phiếu trả lại hàng mua - Giảm trừ công nợ</a:t>
            </a:r>
            <a:endParaRPr b="0" lang="en-US" sz="1000" spc="-1" strike="noStrike">
              <a:latin typeface="Arial"/>
            </a:endParaRPr>
          </a:p>
          <a:p>
            <a:pPr marL="457200" indent="-170640">
              <a:lnSpc>
                <a:spcPct val="100000"/>
              </a:lnSpc>
            </a:pPr>
            <a:r>
              <a:rPr b="0" lang="en-US" sz="1000" spc="-1" strike="noStrike">
                <a:solidFill>
                  <a:srgbClr val="000000"/>
                </a:solidFill>
                <a:latin typeface="Calibri"/>
                <a:ea typeface="DejaVu Sans"/>
              </a:rPr>
              <a:t>Phiếu xuất kho kiểm kê</a:t>
            </a:r>
            <a:endParaRPr b="0" lang="en-US" sz="1000" spc="-1" strike="noStrike">
              <a:latin typeface="Arial"/>
            </a:endParaRPr>
          </a:p>
          <a:p>
            <a:pPr marL="457200" indent="-170640">
              <a:lnSpc>
                <a:spcPct val="100000"/>
              </a:lnSpc>
            </a:pPr>
            <a:r>
              <a:rPr b="0" lang="en-US" sz="1000" spc="-1" strike="noStrike">
                <a:solidFill>
                  <a:srgbClr val="000000"/>
                </a:solidFill>
                <a:latin typeface="Calibri"/>
                <a:ea typeface="DejaVu Sans"/>
              </a:rPr>
              <a:t>Phiếu xuất kho điều chuyển sang cửa hàng khác</a:t>
            </a:r>
            <a:endParaRPr b="0" lang="en-US" sz="1000" spc="-1" strike="noStrike">
              <a:latin typeface="Arial"/>
            </a:endParaRPr>
          </a:p>
          <a:p>
            <a:pPr marL="457200" indent="-170640">
              <a:lnSpc>
                <a:spcPct val="100000"/>
              </a:lnSpc>
            </a:pPr>
            <a:r>
              <a:rPr b="0" lang="en-US" sz="1000" spc="-1" strike="noStrike">
                <a:solidFill>
                  <a:srgbClr val="000000"/>
                </a:solidFill>
                <a:latin typeface="Calibri"/>
                <a:ea typeface="DejaVu Sans"/>
              </a:rPr>
              <a:t>Phiếu xuất kho khác</a:t>
            </a:r>
            <a:endParaRPr b="0" lang="en-US" sz="1000" spc="-1" strike="noStrike">
              <a:latin typeface="Arial"/>
            </a:endParaRPr>
          </a:p>
        </p:txBody>
      </p:sp>
      <p:sp>
        <p:nvSpPr>
          <p:cNvPr id="130" name="CustomShape 3"/>
          <p:cNvSpPr/>
          <p:nvPr/>
        </p:nvSpPr>
        <p:spPr>
          <a:xfrm>
            <a:off x="4252680" y="4572000"/>
            <a:ext cx="4571280" cy="10018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31" name="Picture 2" descr=""/>
          <p:cNvPicPr/>
          <p:nvPr/>
        </p:nvPicPr>
        <p:blipFill>
          <a:blip r:embed="rId1"/>
          <a:stretch/>
        </p:blipFill>
        <p:spPr>
          <a:xfrm>
            <a:off x="3859920" y="977760"/>
            <a:ext cx="5265000" cy="32097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8880" cy="7153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500" spc="-1" strike="noStrike">
                <a:solidFill>
                  <a:srgbClr val="000000"/>
                </a:solidFill>
                <a:latin typeface="Calibri"/>
              </a:rPr>
              <a:t>Thêm mới phiếu Xuất kho điều chuyển</a:t>
            </a:r>
            <a:endParaRPr b="0" lang="en-US" sz="3500" spc="-1" strike="noStrike">
              <a:latin typeface="Arial"/>
            </a:endParaRPr>
          </a:p>
        </p:txBody>
      </p:sp>
      <p:sp>
        <p:nvSpPr>
          <p:cNvPr id="133" name="CustomShape 2"/>
          <p:cNvSpPr/>
          <p:nvPr/>
        </p:nvSpPr>
        <p:spPr>
          <a:xfrm>
            <a:off x="152280" y="838080"/>
            <a:ext cx="4087440" cy="5018040"/>
          </a:xfrm>
          <a:prstGeom prst="rect">
            <a:avLst/>
          </a:prstGeom>
          <a:noFill/>
          <a:ln>
            <a:noFill/>
          </a:ln>
        </p:spPr>
        <p:style>
          <a:lnRef idx="0"/>
          <a:fillRef idx="0"/>
          <a:effectRef idx="0"/>
          <a:fontRef idx="minor"/>
        </p:style>
        <p:txBody>
          <a:bodyPr lIns="90000" rIns="90000" tIns="45000" bIns="45000"/>
          <a:p>
            <a:pPr>
              <a:lnSpc>
                <a:spcPct val="100000"/>
              </a:lnSpc>
            </a:pPr>
            <a:r>
              <a:rPr b="1" i="1" lang="en-US" sz="1200" spc="-1" strike="noStrike">
                <a:solidFill>
                  <a:srgbClr val="000000"/>
                </a:solidFill>
                <a:latin typeface="Calibri"/>
                <a:ea typeface="DejaVu Sans"/>
              </a:rPr>
              <a:t>Chỉ hiển thị tích chọn Điều chuyển đến cửa hàng khi là chuỗi cửa hàng có từ 2 cửa hàng hoạt động trở lên</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Tích chọn Điều chuyển đến cửa hàng khác thì mới enable combo chọn chi nhánh cửa hàng</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Mặc định tích chọn: Khác</a:t>
            </a:r>
            <a:endParaRPr b="0" lang="en-US" sz="1200" spc="-1" strike="noStrike">
              <a:latin typeface="Arial"/>
            </a:endParaRPr>
          </a:p>
          <a:p>
            <a:pPr>
              <a:lnSpc>
                <a:spcPct val="100000"/>
              </a:lnSpc>
            </a:pPr>
            <a:r>
              <a:rPr b="1" lang="en-US" sz="1200" spc="-1" strike="noStrike">
                <a:solidFill>
                  <a:srgbClr val="000000"/>
                </a:solidFill>
                <a:latin typeface="Calibri"/>
                <a:ea typeface="DejaVu Sans"/>
              </a:rPr>
              <a:t>Điều chuyển đến cửa hàng:</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Chọn các giá trị trong combo</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Combo load danh sách cửa hàng không ngừng hoạt động</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Thứ tự hiển thị như ở danh sách cửa hàng</a:t>
            </a:r>
            <a:endParaRPr b="0" lang="en-US" sz="1200" spc="-1" strike="noStrike">
              <a:latin typeface="Arial"/>
            </a:endParaRPr>
          </a:p>
          <a:p>
            <a:pPr>
              <a:lnSpc>
                <a:spcPct val="100000"/>
              </a:lnSpc>
            </a:pPr>
            <a:r>
              <a:rPr b="1" lang="en-US" sz="1200" spc="-1" strike="noStrike">
                <a:solidFill>
                  <a:srgbClr val="000000"/>
                </a:solidFill>
                <a:latin typeface="Calibri"/>
                <a:ea typeface="DejaVu Sans"/>
              </a:rPr>
              <a:t>Thông tin chung</a:t>
            </a:r>
            <a:endParaRPr b="0" lang="en-US" sz="1200" spc="-1" strike="noStrike">
              <a:latin typeface="Arial"/>
            </a:endParaRPr>
          </a:p>
          <a:p>
            <a:pPr>
              <a:lnSpc>
                <a:spcPct val="100000"/>
              </a:lnSpc>
            </a:pPr>
            <a:r>
              <a:rPr b="1" lang="en-US" sz="1200" spc="-1" strike="noStrike">
                <a:solidFill>
                  <a:srgbClr val="000000"/>
                </a:solidFill>
                <a:latin typeface="Calibri"/>
                <a:ea typeface="DejaVu Sans"/>
              </a:rPr>
              <a:t>Đối tượng: </a:t>
            </a:r>
            <a:endParaRPr b="0" lang="en-US" sz="1200" spc="-1" strike="noStrike">
              <a:latin typeface="Arial"/>
            </a:endParaRPr>
          </a:p>
          <a:p>
            <a:pPr>
              <a:lnSpc>
                <a:spcPct val="100000"/>
              </a:lnSpc>
            </a:pPr>
            <a:r>
              <a:rPr b="1"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Sau khi NSD nhập thì thực hiện tìm kiếm đối tượng có chứa giá trị tìm kiếm trong tất cả danh mục: Nhân viên, Khách hàng, Nhà cung cấp. Kết quả tìm kiếm hiển thị dạng combogird gồm 3 cột: Mã, Tên, Loại. Kết quả được sắp xếp theo tên. Nếu tên trùng nhau thì sắp xếp theo loại theo trình tự: Nhân viên </a:t>
            </a:r>
            <a:r>
              <a:rPr b="0" lang="en-US" sz="1200" spc="-1" strike="noStrike">
                <a:solidFill>
                  <a:srgbClr val="000000"/>
                </a:solidFill>
                <a:latin typeface="Wingdings"/>
                <a:ea typeface="DejaVu Sans"/>
              </a:rPr>
              <a:t></a:t>
            </a:r>
            <a:r>
              <a:rPr b="0" lang="en-US" sz="1200" spc="-1" strike="noStrike">
                <a:solidFill>
                  <a:srgbClr val="000000"/>
                </a:solidFill>
                <a:latin typeface="Calibri"/>
                <a:ea typeface="DejaVu Sans"/>
              </a:rPr>
              <a:t> Nhà cung cấp </a:t>
            </a:r>
            <a:r>
              <a:rPr b="0" lang="en-US" sz="1200" spc="-1" strike="noStrike">
                <a:solidFill>
                  <a:srgbClr val="000000"/>
                </a:solidFill>
                <a:latin typeface="Wingdings"/>
                <a:ea typeface="DejaVu Sans"/>
              </a:rPr>
              <a:t></a:t>
            </a:r>
            <a:r>
              <a:rPr b="0" lang="en-US" sz="1200" spc="-1" strike="noStrike">
                <a:solidFill>
                  <a:srgbClr val="000000"/>
                </a:solidFill>
                <a:latin typeface="Calibri"/>
                <a:ea typeface="DejaVu Sans"/>
              </a:rPr>
              <a:t> Khách hàng. Nếu trong cùng 1 loại mà trùng tên nhau thì sắp xếp theo mã. </a:t>
            </a:r>
            <a:endParaRPr b="0" lang="en-US" sz="1200" spc="-1" strike="noStrike">
              <a:latin typeface="Arial"/>
            </a:endParaRPr>
          </a:p>
          <a:p>
            <a:pPr marL="216000" indent="-215640">
              <a:lnSpc>
                <a:spcPct val="100000"/>
              </a:lnSpc>
              <a:buClr>
                <a:srgbClr val="000000"/>
              </a:buClr>
              <a:buFont typeface="StarSymbol"/>
              <a:buChar char="-"/>
            </a:pPr>
            <a:r>
              <a:rPr b="0" lang="en-US" sz="1200" spc="-1" strike="noStrike">
                <a:solidFill>
                  <a:srgbClr val="000000"/>
                </a:solidFill>
                <a:latin typeface="Calibri"/>
                <a:ea typeface="DejaVu Sans"/>
              </a:rPr>
              <a:t>Nếu NSD ấn chọn vào biểu tượng tìm kiếm (kính lúp) thì xử  (Phần làm thêm)</a:t>
            </a:r>
            <a:endParaRPr b="0" lang="en-US" sz="1200" spc="-1" strike="noStrike">
              <a:latin typeface="Arial"/>
            </a:endParaRPr>
          </a:p>
          <a:p>
            <a:pPr marL="216000" indent="-215640">
              <a:lnSpc>
                <a:spcPct val="100000"/>
              </a:lnSpc>
              <a:buClr>
                <a:srgbClr val="000000"/>
              </a:buClr>
              <a:buFont typeface="StarSymbol"/>
              <a:buChar char="-"/>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NSD ấn chọn vào mũi tên </a:t>
            </a:r>
            <a:r>
              <a:rPr b="0" lang="en-US" sz="1200" spc="-1" strike="noStrike">
                <a:solidFill>
                  <a:srgbClr val="000000"/>
                </a:solidFill>
                <a:latin typeface="Wingdings 3"/>
                <a:ea typeface="DejaVu Sans"/>
              </a:rPr>
              <a:t></a:t>
            </a:r>
            <a:r>
              <a:rPr b="0" lang="en-US" sz="1200" spc="-1" strike="noStrike">
                <a:solidFill>
                  <a:srgbClr val="000000"/>
                </a:solidFill>
                <a:latin typeface="Calibri"/>
                <a:ea typeface="DejaVu Sans"/>
              </a:rPr>
              <a:t> thì xổ toàn bộ danh mục (Nhân viên, Nhà cung cấp, Khách hàng) theo dạng combogird giống tìm kiếm. Trình tự sắp xếp theo loại </a:t>
            </a:r>
            <a:r>
              <a:rPr b="0" lang="en-US" sz="1200" spc="-1" strike="noStrike">
                <a:solidFill>
                  <a:srgbClr val="000000"/>
                </a:solidFill>
                <a:latin typeface="Wingdings"/>
                <a:ea typeface="DejaVu Sans"/>
              </a:rPr>
              <a:t></a:t>
            </a:r>
            <a:r>
              <a:rPr b="0" lang="en-US" sz="1200" spc="-1" strike="noStrike">
                <a:solidFill>
                  <a:srgbClr val="000000"/>
                </a:solidFill>
                <a:latin typeface="Calibri"/>
                <a:ea typeface="DejaVu Sans"/>
              </a:rPr>
              <a:t> Tên </a:t>
            </a:r>
            <a:r>
              <a:rPr b="0" lang="en-US" sz="1200" spc="-1" strike="noStrike">
                <a:solidFill>
                  <a:srgbClr val="000000"/>
                </a:solidFill>
                <a:latin typeface="Wingdings"/>
                <a:ea typeface="DejaVu Sans"/>
              </a:rPr>
              <a:t></a:t>
            </a:r>
            <a:r>
              <a:rPr b="0" lang="en-US" sz="1200" spc="-1" strike="noStrike">
                <a:solidFill>
                  <a:srgbClr val="000000"/>
                </a:solidFill>
                <a:latin typeface="Calibri"/>
                <a:ea typeface="DejaVu Sans"/>
              </a:rPr>
              <a:t> Mã. </a:t>
            </a:r>
            <a:endParaRPr b="0" lang="en-US" sz="1200" spc="-1" strike="noStrike">
              <a:latin typeface="Arial"/>
            </a:endParaRPr>
          </a:p>
          <a:p>
            <a:pPr>
              <a:lnSpc>
                <a:spcPct val="100000"/>
              </a:lnSpc>
            </a:pPr>
            <a:endParaRPr b="0" lang="en-US" sz="1200" spc="-1" strike="noStrike">
              <a:latin typeface="Arial"/>
            </a:endParaRPr>
          </a:p>
        </p:txBody>
      </p:sp>
      <p:pic>
        <p:nvPicPr>
          <p:cNvPr id="134" name="Picture 3" descr=""/>
          <p:cNvPicPr/>
          <p:nvPr/>
        </p:nvPicPr>
        <p:blipFill>
          <a:blip r:embed="rId1"/>
          <a:srcRect l="16089" t="10263" r="15544" b="7699"/>
          <a:stretch/>
        </p:blipFill>
        <p:spPr>
          <a:xfrm>
            <a:off x="4267440" y="879840"/>
            <a:ext cx="4876200" cy="3546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8880" cy="7153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500" spc="-1" strike="noStrike">
                <a:solidFill>
                  <a:srgbClr val="000000"/>
                </a:solidFill>
                <a:latin typeface="Calibri"/>
              </a:rPr>
              <a:t>Thêm mới phiếu Xuất kho điều chuyển</a:t>
            </a:r>
            <a:endParaRPr b="0" lang="en-US" sz="3500" spc="-1" strike="noStrike">
              <a:latin typeface="Arial"/>
            </a:endParaRPr>
          </a:p>
        </p:txBody>
      </p:sp>
      <p:sp>
        <p:nvSpPr>
          <p:cNvPr id="136" name="CustomShape 2"/>
          <p:cNvSpPr/>
          <p:nvPr/>
        </p:nvSpPr>
        <p:spPr>
          <a:xfrm>
            <a:off x="152280" y="1066680"/>
            <a:ext cx="3733200" cy="4882680"/>
          </a:xfrm>
          <a:prstGeom prst="rect">
            <a:avLst/>
          </a:prstGeom>
          <a:noFill/>
          <a:ln>
            <a:noFill/>
          </a:ln>
        </p:spPr>
        <p:style>
          <a:lnRef idx="0"/>
          <a:fillRef idx="0"/>
          <a:effectRef idx="0"/>
          <a:fontRef idx="minor"/>
        </p:style>
        <p:txBody>
          <a:bodyPr lIns="90000" rIns="90000" tIns="45000" bIns="45000"/>
          <a:p>
            <a:pPr>
              <a:lnSpc>
                <a:spcPct val="100000"/>
              </a:lnSpc>
            </a:pPr>
            <a:r>
              <a:rPr b="1" lang="en-US" sz="1300" spc="-1" strike="noStrike">
                <a:solidFill>
                  <a:srgbClr val="000000"/>
                </a:solidFill>
                <a:latin typeface="Calibri"/>
                <a:ea typeface="DejaVu Sans"/>
              </a:rPr>
              <a:t>Phần chi tiết:</a:t>
            </a:r>
            <a:endParaRPr b="0" lang="en-US" sz="1300" spc="-1" strike="noStrike">
              <a:latin typeface="Arial"/>
            </a:endParaRPr>
          </a:p>
          <a:p>
            <a:pPr marL="228600" indent="-227880">
              <a:lnSpc>
                <a:spcPct val="100000"/>
              </a:lnSpc>
              <a:buClr>
                <a:srgbClr val="000000"/>
              </a:buClr>
              <a:buFont typeface="Calibri"/>
              <a:buAutoNum type="arabicPeriod"/>
            </a:pPr>
            <a:r>
              <a:rPr b="1" lang="en-US" sz="1200" spc="-1" strike="noStrike">
                <a:solidFill>
                  <a:srgbClr val="000000"/>
                </a:solidFill>
                <a:latin typeface="Calibri"/>
                <a:ea typeface="DejaVu Sans"/>
              </a:rPr>
              <a:t>Mã hàng hóa: </a:t>
            </a:r>
            <a:endParaRPr b="0" lang="en-US" sz="1200" spc="-1" strike="noStrike">
              <a:latin typeface="Arial"/>
            </a:endParaRPr>
          </a:p>
          <a:p>
            <a:pPr lvl="1" marL="457200" indent="-215640">
              <a:lnSpc>
                <a:spcPct val="100000"/>
              </a:lnSpc>
              <a:buClr>
                <a:srgbClr val="000000"/>
              </a:buClr>
              <a:buFont typeface="Arial"/>
              <a:buChar char="•"/>
            </a:pPr>
            <a:r>
              <a:rPr b="0" lang="en-US" sz="1000" spc="-1" strike="noStrike">
                <a:solidFill>
                  <a:srgbClr val="000000"/>
                </a:solidFill>
                <a:latin typeface="Calibri"/>
                <a:ea typeface="DejaVu Sans"/>
              </a:rPr>
              <a:t>Load và sắp xếp hàng hóa không ngừng kinh doanh trong danh mục hàng hóa:</a:t>
            </a:r>
            <a:endParaRPr b="0" lang="en-US" sz="1000" spc="-1" strike="noStrike">
              <a:latin typeface="Arial"/>
            </a:endParaRPr>
          </a:p>
          <a:p>
            <a:pPr lvl="1" marL="457200" indent="-215640">
              <a:lnSpc>
                <a:spcPct val="100000"/>
              </a:lnSpc>
              <a:buClr>
                <a:srgbClr val="000000"/>
              </a:buClr>
              <a:buFont typeface="Arial"/>
              <a:buChar char="•"/>
            </a:pPr>
            <a:r>
              <a:rPr b="0" lang="en-US" sz="1000" spc="-1" strike="noStrike">
                <a:solidFill>
                  <a:srgbClr val="000000"/>
                </a:solidFill>
                <a:latin typeface="Calibri"/>
                <a:ea typeface="DejaVu Sans"/>
              </a:rPr>
              <a:t>combo hiển thị mã và tên hàng hóa</a:t>
            </a:r>
            <a:endParaRPr b="0" lang="en-US" sz="1000" spc="-1" strike="noStrike">
              <a:latin typeface="Arial"/>
            </a:endParaRPr>
          </a:p>
          <a:p>
            <a:pPr lvl="1" marL="457200" indent="-215640">
              <a:lnSpc>
                <a:spcPct val="100000"/>
              </a:lnSpc>
              <a:buClr>
                <a:srgbClr val="000000"/>
              </a:buClr>
              <a:buFont typeface="Arial"/>
              <a:buChar char="•"/>
            </a:pPr>
            <a:r>
              <a:rPr b="0" lang="en-US" sz="1000" spc="-1" strike="noStrike">
                <a:solidFill>
                  <a:srgbClr val="000000"/>
                </a:solidFill>
                <a:latin typeface="Calibri"/>
                <a:ea typeface="DejaVu Sans"/>
              </a:rPr>
              <a:t>Mở form chọn hàng hóa</a:t>
            </a:r>
            <a:endParaRPr b="0" lang="en-US" sz="1000" spc="-1" strike="noStrike">
              <a:latin typeface="Arial"/>
            </a:endParaRPr>
          </a:p>
          <a:p>
            <a:pPr>
              <a:lnSpc>
                <a:spcPct val="100000"/>
              </a:lnSpc>
            </a:pPr>
            <a:endParaRPr b="0" lang="en-US" sz="1000" spc="-1" strike="noStrike">
              <a:latin typeface="Arial"/>
            </a:endParaRPr>
          </a:p>
          <a:p>
            <a:pPr marL="228600" indent="-227880">
              <a:lnSpc>
                <a:spcPct val="100000"/>
              </a:lnSpc>
              <a:buClr>
                <a:srgbClr val="000000"/>
              </a:buClr>
              <a:buFont typeface="Calibri"/>
              <a:buAutoNum type="arabicPeriod"/>
            </a:pPr>
            <a:r>
              <a:rPr b="1" lang="en-US" sz="1200" spc="-1" strike="noStrike">
                <a:solidFill>
                  <a:srgbClr val="000000"/>
                </a:solidFill>
                <a:latin typeface="Calibri"/>
                <a:ea typeface="DejaVu Sans"/>
              </a:rPr>
              <a:t>Tên hàng hóa, Đơn vị tính: </a:t>
            </a:r>
            <a:r>
              <a:rPr b="0" lang="en-US" sz="1200" spc="-1" strike="noStrike">
                <a:solidFill>
                  <a:srgbClr val="000000"/>
                </a:solidFill>
                <a:latin typeface="Calibri"/>
                <a:ea typeface="DejaVu Sans"/>
              </a:rPr>
              <a:t>load theo mã hàng hóa</a:t>
            </a:r>
            <a:endParaRPr b="0" lang="en-US" sz="1200" spc="-1" strike="noStrike">
              <a:latin typeface="Arial"/>
            </a:endParaRPr>
          </a:p>
          <a:p>
            <a:pPr marL="228600" indent="-227880">
              <a:lnSpc>
                <a:spcPct val="100000"/>
              </a:lnSpc>
              <a:buClr>
                <a:srgbClr val="000000"/>
              </a:buClr>
              <a:buFont typeface="Calibri"/>
              <a:buAutoNum type="arabicPeriod"/>
            </a:pPr>
            <a:r>
              <a:rPr b="1" lang="en-US" sz="1200" spc="-1" strike="noStrike">
                <a:solidFill>
                  <a:srgbClr val="000000"/>
                </a:solidFill>
                <a:latin typeface="Calibri"/>
                <a:ea typeface="DejaVu Sans"/>
              </a:rPr>
              <a:t>Kho: </a:t>
            </a:r>
            <a:endParaRPr b="0" lang="en-US" sz="1200" spc="-1" strike="noStrike">
              <a:latin typeface="Arial"/>
            </a:endParaRPr>
          </a:p>
          <a:p>
            <a:pPr lvl="1" marL="457200" indent="-215640">
              <a:lnSpc>
                <a:spcPct val="100000"/>
              </a:lnSpc>
              <a:buClr>
                <a:srgbClr val="000000"/>
              </a:buClr>
              <a:buFont typeface="Arial"/>
              <a:buChar char="•"/>
            </a:pPr>
            <a:r>
              <a:rPr b="0" lang="en-US" sz="1000" spc="-1" strike="noStrike">
                <a:solidFill>
                  <a:srgbClr val="000000"/>
                </a:solidFill>
                <a:latin typeface="Calibri"/>
                <a:ea typeface="DejaVu Sans"/>
              </a:rPr>
              <a:t>Mặc định giá trị đầu tiên trong danh sách</a:t>
            </a:r>
            <a:endParaRPr b="0" lang="en-US" sz="1000" spc="-1" strike="noStrike">
              <a:latin typeface="Arial"/>
            </a:endParaRPr>
          </a:p>
          <a:p>
            <a:pPr lvl="1" marL="457200" indent="-215640">
              <a:lnSpc>
                <a:spcPct val="100000"/>
              </a:lnSpc>
              <a:buClr>
                <a:srgbClr val="000000"/>
              </a:buClr>
              <a:buFont typeface="Arial"/>
              <a:buChar char="•"/>
            </a:pPr>
            <a:r>
              <a:rPr b="0" lang="en-US" sz="1000" spc="-1" strike="noStrike">
                <a:solidFill>
                  <a:srgbClr val="000000"/>
                </a:solidFill>
                <a:latin typeface="Calibri"/>
                <a:ea typeface="DejaVu Sans"/>
              </a:rPr>
              <a:t>Chọn giá trị trong combo</a:t>
            </a:r>
            <a:endParaRPr b="0" lang="en-US" sz="1000" spc="-1" strike="noStrike">
              <a:latin typeface="Arial"/>
            </a:endParaRPr>
          </a:p>
          <a:p>
            <a:pPr lvl="1" marL="457200" indent="-215640">
              <a:lnSpc>
                <a:spcPct val="100000"/>
              </a:lnSpc>
              <a:buClr>
                <a:srgbClr val="000000"/>
              </a:buClr>
              <a:buFont typeface="Arial"/>
              <a:buChar char="•"/>
            </a:pPr>
            <a:r>
              <a:rPr b="0" lang="en-US" sz="1000" spc="-1" strike="noStrike">
                <a:solidFill>
                  <a:srgbClr val="000000"/>
                </a:solidFill>
                <a:latin typeface="Calibri"/>
                <a:ea typeface="DejaVu Sans"/>
              </a:rPr>
              <a:t>Combo kho load lên danh sách kho theo thứ tự trên danh mục</a:t>
            </a:r>
            <a:endParaRPr b="0" lang="en-US" sz="1000" spc="-1" strike="noStrike">
              <a:latin typeface="Arial"/>
            </a:endParaRPr>
          </a:p>
          <a:p>
            <a:pPr lvl="1" marL="457200" indent="-215640">
              <a:lnSpc>
                <a:spcPct val="100000"/>
              </a:lnSpc>
              <a:buClr>
                <a:srgbClr val="000000"/>
              </a:buClr>
              <a:buFont typeface="Arial"/>
              <a:buChar char="•"/>
            </a:pPr>
            <a:r>
              <a:rPr b="0" lang="en-US" sz="1000" spc="-1" strike="noStrike">
                <a:solidFill>
                  <a:srgbClr val="000000"/>
                </a:solidFill>
                <a:latin typeface="Calibri"/>
                <a:ea typeface="DejaVu Sans"/>
              </a:rPr>
              <a:t>Thêm mới thì mặc định kho đầu tiên trong danh sách</a:t>
            </a:r>
            <a:endParaRPr b="0" lang="en-US" sz="1000" spc="-1" strike="noStrike">
              <a:latin typeface="Arial"/>
            </a:endParaRPr>
          </a:p>
          <a:p>
            <a:pPr lvl="1" marL="457200" indent="-215640">
              <a:lnSpc>
                <a:spcPct val="100000"/>
              </a:lnSpc>
              <a:buClr>
                <a:srgbClr val="000000"/>
              </a:buClr>
              <a:buFont typeface="Arial"/>
              <a:buChar char="•"/>
            </a:pPr>
            <a:r>
              <a:rPr b="0" lang="en-US" sz="1000" spc="-1" strike="noStrike">
                <a:solidFill>
                  <a:srgbClr val="000000"/>
                </a:solidFill>
                <a:latin typeface="Calibri"/>
                <a:ea typeface="DejaVu Sans"/>
              </a:rPr>
              <a:t>Cho phép chọn lại kho khác</a:t>
            </a:r>
            <a:endParaRPr b="0" lang="en-US" sz="1000" spc="-1" strike="noStrike">
              <a:latin typeface="Arial"/>
            </a:endParaRPr>
          </a:p>
          <a:p>
            <a:pPr>
              <a:lnSpc>
                <a:spcPct val="100000"/>
              </a:lnSpc>
            </a:pPr>
            <a:r>
              <a:rPr b="1" lang="en-US" sz="1200" spc="-1" strike="noStrike">
                <a:solidFill>
                  <a:srgbClr val="000000"/>
                </a:solidFill>
                <a:latin typeface="Calibri"/>
                <a:ea typeface="DejaVu Sans"/>
              </a:rPr>
              <a:t>Đơn giá: M</a:t>
            </a:r>
            <a:r>
              <a:rPr b="0" lang="en-US" sz="1200" spc="-1" strike="noStrike">
                <a:solidFill>
                  <a:srgbClr val="000000"/>
                </a:solidFill>
                <a:latin typeface="Calibri"/>
                <a:ea typeface="DejaVu Sans"/>
              </a:rPr>
              <a:t>ặc định là giá mua trong danh mục hàng hóa </a:t>
            </a:r>
            <a:endParaRPr b="0" lang="en-US" sz="1200" spc="-1" strike="noStrike">
              <a:latin typeface="Arial"/>
            </a:endParaRPr>
          </a:p>
          <a:p>
            <a:pPr marL="228600" indent="-227880">
              <a:lnSpc>
                <a:spcPct val="100000"/>
              </a:lnSpc>
              <a:buClr>
                <a:srgbClr val="000000"/>
              </a:buClr>
              <a:buFont typeface="Calibri"/>
              <a:buAutoNum type="arabicPeriod"/>
            </a:pPr>
            <a:r>
              <a:rPr b="1" lang="en-US" sz="1200" spc="-1" strike="noStrike">
                <a:solidFill>
                  <a:srgbClr val="000000"/>
                </a:solidFill>
                <a:latin typeface="Calibri"/>
                <a:ea typeface="DejaVu Sans"/>
              </a:rPr>
              <a:t>Số lượng: </a:t>
            </a:r>
            <a:r>
              <a:rPr b="0" lang="en-US" sz="1200" spc="-1" strike="noStrike">
                <a:solidFill>
                  <a:srgbClr val="000000"/>
                </a:solidFill>
                <a:latin typeface="Calibri"/>
                <a:ea typeface="DejaVu Sans"/>
              </a:rPr>
              <a:t>Cho xuất số, click mũi tên lên xuống để tăng, giảm 1 đơn vị</a:t>
            </a:r>
            <a:endParaRPr b="0" lang="en-US" sz="1200" spc="-1" strike="noStrike">
              <a:latin typeface="Arial"/>
            </a:endParaRPr>
          </a:p>
          <a:p>
            <a:pPr marL="228600" indent="-227880">
              <a:lnSpc>
                <a:spcPct val="100000"/>
              </a:lnSpc>
              <a:buClr>
                <a:srgbClr val="000000"/>
              </a:buClr>
              <a:buFont typeface="Calibri"/>
              <a:buAutoNum type="arabicPeriod"/>
            </a:pPr>
            <a:r>
              <a:rPr b="1" lang="en-US" sz="1200" spc="-1" strike="noStrike">
                <a:solidFill>
                  <a:srgbClr val="000000"/>
                </a:solidFill>
                <a:latin typeface="Calibri"/>
                <a:ea typeface="DejaVu Sans"/>
              </a:rPr>
              <a:t>Thành tiền: </a:t>
            </a:r>
            <a:r>
              <a:rPr b="0" lang="en-US" sz="1200" spc="-1" strike="noStrike">
                <a:solidFill>
                  <a:srgbClr val="000000"/>
                </a:solidFill>
                <a:latin typeface="Calibri"/>
                <a:ea typeface="DejaVu Sans"/>
              </a:rPr>
              <a:t>Định dạng số</a:t>
            </a:r>
            <a:endParaRPr b="0" lang="en-US" sz="1200" spc="-1" strike="noStrike">
              <a:latin typeface="Arial"/>
            </a:endParaRPr>
          </a:p>
          <a:p>
            <a:pPr marL="228600" indent="-227880">
              <a:lnSpc>
                <a:spcPct val="100000"/>
              </a:lnSpc>
              <a:buClr>
                <a:srgbClr val="000000"/>
              </a:buClr>
              <a:buFont typeface="Calibri"/>
              <a:buAutoNum type="arabicPeriod"/>
            </a:pPr>
            <a:r>
              <a:rPr b="1" lang="en-US" sz="1200" spc="-1" strike="noStrike">
                <a:solidFill>
                  <a:srgbClr val="000000"/>
                </a:solidFill>
                <a:latin typeface="Calibri"/>
                <a:ea typeface="DejaVu Sans"/>
              </a:rPr>
              <a:t>Công thức</a:t>
            </a:r>
            <a:r>
              <a:rPr b="0" lang="en-US" sz="1200" spc="-1" strike="noStrike">
                <a:solidFill>
                  <a:srgbClr val="000000"/>
                </a:solidFill>
                <a:latin typeface="Calibri"/>
                <a:ea typeface="DejaVu Sans"/>
              </a:rPr>
              <a:t>: Thành tiền = Số lượng x Đơn giá</a:t>
            </a:r>
            <a:endParaRPr b="0" lang="en-US" sz="1200" spc="-1" strike="noStrike">
              <a:latin typeface="Arial"/>
            </a:endParaRPr>
          </a:p>
          <a:p>
            <a:pPr marL="228600" indent="-227880">
              <a:lnSpc>
                <a:spcPct val="100000"/>
              </a:lnSpc>
              <a:spcBef>
                <a:spcPts val="241"/>
              </a:spcBef>
              <a:buClr>
                <a:srgbClr val="000000"/>
              </a:buClr>
              <a:buFont typeface="Calibri"/>
              <a:buAutoNum type="arabicPeriod"/>
            </a:pPr>
            <a:r>
              <a:rPr b="1" lang="en-US" sz="1200" spc="-1" strike="noStrike">
                <a:solidFill>
                  <a:srgbClr val="000000"/>
                </a:solidFill>
                <a:latin typeface="Calibri"/>
                <a:ea typeface="DejaVu Sans"/>
              </a:rPr>
              <a:t>Công thức</a:t>
            </a:r>
            <a:r>
              <a:rPr b="0" lang="en-US" sz="1200" spc="-1" strike="noStrike">
                <a:solidFill>
                  <a:srgbClr val="000000"/>
                </a:solidFill>
                <a:latin typeface="Calibri"/>
                <a:ea typeface="DejaVu Sans"/>
              </a:rPr>
              <a:t>: Thành tiền = Số lượng x Đơn giá</a:t>
            </a:r>
            <a:endParaRPr b="0" lang="en-US" sz="1200" spc="-1" strike="noStrike">
              <a:latin typeface="Arial"/>
            </a:endParaRPr>
          </a:p>
          <a:p>
            <a:pPr>
              <a:lnSpc>
                <a:spcPct val="100000"/>
              </a:lnSpc>
              <a:spcBef>
                <a:spcPts val="241"/>
              </a:spcBef>
            </a:pPr>
            <a:r>
              <a:rPr b="0" lang="en-US" sz="1200" spc="-1" strike="noStrike">
                <a:solidFill>
                  <a:srgbClr val="000000"/>
                </a:solidFill>
                <a:latin typeface="Calibri"/>
              </a:rPr>
              <a:t>Trường hợp nhập Thành tiền thì chương trình tự động tính lại đơn giá </a:t>
            </a:r>
            <a:endParaRPr b="0" lang="en-US" sz="1200" spc="-1" strike="noStrike">
              <a:latin typeface="Arial"/>
            </a:endParaRPr>
          </a:p>
          <a:p>
            <a:pPr>
              <a:lnSpc>
                <a:spcPct val="100000"/>
              </a:lnSpc>
              <a:spcBef>
                <a:spcPts val="241"/>
              </a:spcBef>
            </a:pPr>
            <a:r>
              <a:rPr b="1" lang="en-US" sz="1200" spc="-1" strike="noStrike">
                <a:solidFill>
                  <a:srgbClr val="000000"/>
                </a:solidFill>
                <a:latin typeface="Calibri"/>
              </a:rPr>
              <a:t>Thêm dòng chi tiết</a:t>
            </a:r>
            <a:r>
              <a:rPr b="0" lang="en-US" sz="1200" spc="-1" strike="noStrike">
                <a:solidFill>
                  <a:srgbClr val="000000"/>
                </a:solidFill>
                <a:latin typeface="Calibri"/>
              </a:rPr>
              <a:t>: focus vào ô cuối dòng chi tiết và nhấn tab hoặc enter để thêm dòng</a:t>
            </a:r>
            <a:endParaRPr b="0" lang="en-US" sz="1200" spc="-1" strike="noStrike">
              <a:latin typeface="Arial"/>
            </a:endParaRPr>
          </a:p>
        </p:txBody>
      </p:sp>
      <p:sp>
        <p:nvSpPr>
          <p:cNvPr id="137" name="CustomShape 3"/>
          <p:cNvSpPr/>
          <p:nvPr/>
        </p:nvSpPr>
        <p:spPr>
          <a:xfrm>
            <a:off x="4419720" y="4724280"/>
            <a:ext cx="4342680" cy="272520"/>
          </a:xfrm>
          <a:prstGeom prst="rect">
            <a:avLst/>
          </a:prstGeom>
          <a:noFill/>
          <a:ln>
            <a:noFill/>
          </a:ln>
        </p:spPr>
        <p:style>
          <a:lnRef idx="0"/>
          <a:fillRef idx="0"/>
          <a:effectRef idx="0"/>
          <a:fontRef idx="minor"/>
        </p:style>
      </p:sp>
      <p:pic>
        <p:nvPicPr>
          <p:cNvPr id="138" name="Picture 3" descr=""/>
          <p:cNvPicPr/>
          <p:nvPr/>
        </p:nvPicPr>
        <p:blipFill>
          <a:blip r:embed="rId1"/>
          <a:stretch/>
        </p:blipFill>
        <p:spPr>
          <a:xfrm>
            <a:off x="3922200" y="1143000"/>
            <a:ext cx="5221080" cy="36511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flipH="1">
            <a:off x="365040" y="1143000"/>
            <a:ext cx="8259480" cy="1732680"/>
          </a:xfrm>
          <a:prstGeom prst="rect">
            <a:avLst/>
          </a:prstGeom>
          <a:noFill/>
          <a:ln>
            <a:noFill/>
          </a:ln>
        </p:spPr>
        <p:style>
          <a:lnRef idx="0"/>
          <a:fillRef idx="0"/>
          <a:effectRef idx="0"/>
          <a:fontRef idx="minor"/>
        </p:style>
        <p:txBody>
          <a:bodyPr lIns="90000" rIns="90000" tIns="45000" bIns="45000"/>
          <a:p>
            <a:pPr marL="228600" indent="-227880">
              <a:lnSpc>
                <a:spcPct val="100000"/>
              </a:lnSpc>
              <a:buClr>
                <a:srgbClr val="000000"/>
              </a:buClr>
              <a:buFont typeface="Calibri"/>
              <a:buAutoNum type="arabicPeriod"/>
            </a:pPr>
            <a:r>
              <a:rPr b="0" lang="en-US" sz="1200" spc="-1" strike="noStrike">
                <a:solidFill>
                  <a:srgbClr val="000000"/>
                </a:solidFill>
                <a:latin typeface="Calibri"/>
                <a:ea typeface="DejaVu Sans"/>
              </a:rPr>
              <a:t>Cửa hàng đơn: Click thêm mới để mở form Xuất kho khác (ẩn dòng mục đích)</a:t>
            </a:r>
            <a:endParaRPr b="0" lang="en-US" sz="1200" spc="-1" strike="noStrike">
              <a:latin typeface="Arial"/>
            </a:endParaRPr>
          </a:p>
          <a:p>
            <a:pPr marL="228600" indent="-227880">
              <a:lnSpc>
                <a:spcPct val="100000"/>
              </a:lnSpc>
              <a:buClr>
                <a:srgbClr val="000000"/>
              </a:buClr>
              <a:buFont typeface="Calibri"/>
              <a:buAutoNum type="arabicPeriod"/>
            </a:pPr>
            <a:r>
              <a:rPr b="0" lang="en-US" sz="1200" spc="-1" strike="noStrike">
                <a:solidFill>
                  <a:srgbClr val="000000"/>
                </a:solidFill>
                <a:latin typeface="Calibri"/>
                <a:ea typeface="DejaVu Sans"/>
              </a:rPr>
              <a:t>Chuỗi cửa hàng: chọn Mục đích: Xuất kho khác</a:t>
            </a:r>
            <a:endParaRPr b="0" lang="en-US" sz="1200" spc="-1" strike="noStrike">
              <a:latin typeface="Arial"/>
            </a:endParaRPr>
          </a:p>
          <a:p>
            <a:pPr marL="228600" indent="-227880">
              <a:lnSpc>
                <a:spcPct val="100000"/>
              </a:lnSpc>
              <a:buClr>
                <a:srgbClr val="000000"/>
              </a:buClr>
              <a:buFont typeface="Calibri"/>
              <a:buAutoNum type="arabicPeriod"/>
            </a:pPr>
            <a:r>
              <a:rPr b="0" lang="en-US" sz="1200" spc="-1" strike="noStrike">
                <a:solidFill>
                  <a:srgbClr val="000000"/>
                </a:solidFill>
                <a:latin typeface="Calibri"/>
                <a:ea typeface="DejaVu Sans"/>
              </a:rPr>
              <a:t>Nội dung giống với form phiếu xuất kho điều chuyển, ngoại trừ:</a:t>
            </a:r>
            <a:br/>
            <a:r>
              <a:rPr b="0" lang="en-US" sz="1200" spc="-1" strike="noStrike">
                <a:solidFill>
                  <a:srgbClr val="000000"/>
                </a:solidFill>
                <a:latin typeface="Calibri"/>
                <a:ea typeface="DejaVu Sans"/>
              </a:rPr>
              <a:t>Title form: Xuất kho khác</a:t>
            </a:r>
            <a:br/>
            <a:r>
              <a:rPr b="0" lang="en-US" sz="1200" spc="-1" strike="noStrike">
                <a:solidFill>
                  <a:srgbClr val="000000"/>
                </a:solidFill>
                <a:latin typeface="Calibri"/>
                <a:ea typeface="DejaVu Sans"/>
              </a:rPr>
              <a:t>Diễn giải: để trống, cho xuất freetext</a:t>
            </a:r>
            <a:endParaRPr b="0" lang="en-US" sz="1200" spc="-1" strike="noStrike">
              <a:latin typeface="Arial"/>
            </a:endParaRPr>
          </a:p>
          <a:p>
            <a:pPr marL="228600" indent="-227880">
              <a:lnSpc>
                <a:spcPct val="100000"/>
              </a:lnSpc>
              <a:buClr>
                <a:srgbClr val="000000"/>
              </a:buClr>
              <a:buFont typeface="Calibri"/>
              <a:buAutoNum type="arabicPeriod"/>
            </a:pPr>
            <a:r>
              <a:rPr b="0" lang="en-US" sz="1200" spc="-1" strike="noStrike">
                <a:solidFill>
                  <a:srgbClr val="000000"/>
                </a:solidFill>
                <a:latin typeface="Calibri"/>
                <a:ea typeface="DejaVu Sans"/>
              </a:rPr>
              <a:t>Sửa: Cho đổi lại loại chứng từ</a:t>
            </a:r>
            <a:endParaRPr b="0" lang="en-US" sz="1200" spc="-1" strike="noStrike">
              <a:latin typeface="Arial"/>
            </a:endParaRPr>
          </a:p>
          <a:p>
            <a:pPr marL="228600" indent="-227880">
              <a:lnSpc>
                <a:spcPct val="100000"/>
              </a:lnSpc>
              <a:buClr>
                <a:srgbClr val="000000"/>
              </a:buClr>
              <a:buFont typeface="Calibri"/>
              <a:buAutoNum type="arabicPeriod"/>
            </a:pPr>
            <a:r>
              <a:rPr b="0" lang="en-US" sz="1200" spc="-1" strike="noStrike">
                <a:solidFill>
                  <a:srgbClr val="000000"/>
                </a:solidFill>
                <a:latin typeface="Calibri"/>
                <a:ea typeface="DejaVu Sans"/>
              </a:rPr>
              <a:t>Nhân bản: tương tự Xuất kho điều chuyển</a:t>
            </a:r>
            <a:endParaRPr b="0" lang="en-US" sz="1200" spc="-1" strike="noStrike">
              <a:latin typeface="Arial"/>
            </a:endParaRPr>
          </a:p>
          <a:p>
            <a:pPr marL="228600" indent="-227880">
              <a:lnSpc>
                <a:spcPct val="100000"/>
              </a:lnSpc>
              <a:buClr>
                <a:srgbClr val="000000"/>
              </a:buClr>
              <a:buFont typeface="Calibri"/>
              <a:buAutoNum type="arabicPeriod"/>
            </a:pPr>
            <a:endParaRPr b="0" lang="en-US" sz="1200" spc="-1" strike="noStrike">
              <a:latin typeface="Arial"/>
            </a:endParaRPr>
          </a:p>
          <a:p>
            <a:pPr>
              <a:lnSpc>
                <a:spcPct val="100000"/>
              </a:lnSpc>
            </a:pPr>
            <a:endParaRPr b="0" lang="en-US" sz="1200" spc="-1" strike="noStrike">
              <a:latin typeface="Arial"/>
            </a:endParaRPr>
          </a:p>
        </p:txBody>
      </p:sp>
      <p:sp>
        <p:nvSpPr>
          <p:cNvPr id="140" name="CustomShape 2"/>
          <p:cNvSpPr/>
          <p:nvPr/>
        </p:nvSpPr>
        <p:spPr>
          <a:xfrm>
            <a:off x="380880" y="457200"/>
            <a:ext cx="8228880" cy="623520"/>
          </a:xfrm>
          <a:prstGeom prst="rect">
            <a:avLst/>
          </a:prstGeom>
          <a:noFill/>
          <a:ln>
            <a:noFill/>
          </a:ln>
        </p:spPr>
        <p:style>
          <a:lnRef idx="0"/>
          <a:fillRef idx="0"/>
          <a:effectRef idx="0"/>
          <a:fontRef idx="minor"/>
        </p:style>
        <p:txBody>
          <a:bodyPr lIns="90000" rIns="90000" tIns="45000" bIns="45000"/>
          <a:p>
            <a:pPr>
              <a:lnSpc>
                <a:spcPct val="100000"/>
              </a:lnSpc>
            </a:pPr>
            <a:r>
              <a:rPr b="0" lang="en-US" sz="3500" spc="-1" strike="noStrike">
                <a:solidFill>
                  <a:srgbClr val="000000"/>
                </a:solidFill>
                <a:latin typeface="Calibri"/>
                <a:ea typeface="DejaVu Sans"/>
              </a:rPr>
              <a:t>Xuất kho khác:</a:t>
            </a:r>
            <a:endParaRPr b="0" lang="en-US" sz="3500" spc="-1" strike="noStrike">
              <a:latin typeface="Arial"/>
            </a:endParaRPr>
          </a:p>
        </p:txBody>
      </p:sp>
      <p:sp>
        <p:nvSpPr>
          <p:cNvPr id="141" name="CustomShape 3"/>
          <p:cNvSpPr/>
          <p:nvPr/>
        </p:nvSpPr>
        <p:spPr>
          <a:xfrm>
            <a:off x="152280" y="2903400"/>
            <a:ext cx="8991000" cy="745200"/>
          </a:xfrm>
          <a:prstGeom prst="rect">
            <a:avLst/>
          </a:prstGeom>
          <a:noFill/>
          <a:ln>
            <a:noFill/>
          </a:ln>
        </p:spPr>
        <p:style>
          <a:lnRef idx="0"/>
          <a:fillRef idx="0"/>
          <a:effectRef idx="0"/>
          <a:fontRef idx="minor"/>
        </p:style>
        <p:txBody>
          <a:bodyPr lIns="90000" rIns="90000" tIns="45000" bIns="45000"/>
          <a:p>
            <a:pPr>
              <a:lnSpc>
                <a:spcPct val="100000"/>
              </a:lnSpc>
            </a:pPr>
            <a:br/>
            <a:endParaRPr b="0" lang="en-US"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274680"/>
            <a:ext cx="8228880" cy="562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3500" spc="-1" strike="noStrike">
                <a:solidFill>
                  <a:srgbClr val="000000"/>
                </a:solidFill>
                <a:latin typeface="Calibri"/>
              </a:rPr>
              <a:t>Form chọn đối tượng (Phần bổ sung)</a:t>
            </a:r>
            <a:endParaRPr b="0" lang="en-US" sz="3500" spc="-1" strike="noStrike">
              <a:latin typeface="Arial"/>
            </a:endParaRPr>
          </a:p>
        </p:txBody>
      </p:sp>
      <p:pic>
        <p:nvPicPr>
          <p:cNvPr id="143" name="Content Placeholder 3" descr=""/>
          <p:cNvPicPr/>
          <p:nvPr/>
        </p:nvPicPr>
        <p:blipFill>
          <a:blip r:embed="rId1"/>
          <a:stretch/>
        </p:blipFill>
        <p:spPr>
          <a:xfrm>
            <a:off x="4495680" y="1066680"/>
            <a:ext cx="4639680" cy="3047400"/>
          </a:xfrm>
          <a:prstGeom prst="rect">
            <a:avLst/>
          </a:prstGeom>
          <a:ln>
            <a:noFill/>
          </a:ln>
        </p:spPr>
      </p:pic>
      <p:sp>
        <p:nvSpPr>
          <p:cNvPr id="144" name="CustomShape 2"/>
          <p:cNvSpPr/>
          <p:nvPr/>
        </p:nvSpPr>
        <p:spPr>
          <a:xfrm>
            <a:off x="457200" y="914400"/>
            <a:ext cx="3733200" cy="37404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Calibri"/>
                <a:ea typeface="DejaVu Sans"/>
              </a:rPr>
              <a:t>Loại đối tượng</a:t>
            </a:r>
            <a:r>
              <a:rPr b="0" lang="en-US" sz="1200" spc="-1" strike="noStrike">
                <a:solidFill>
                  <a:srgbClr val="000000"/>
                </a:solidFill>
                <a:latin typeface="Calibri"/>
                <a:ea typeface="DejaVu Sans"/>
              </a:rPr>
              <a:t>: </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Calibri"/>
                <a:ea typeface="DejaVu Sans"/>
              </a:rPr>
              <a:t>Mặc định: là nhân viên.</a:t>
            </a:r>
            <a:endParaRPr b="0" lang="en-US" sz="1200" spc="-1" strike="noStrike">
              <a:latin typeface="Arial"/>
            </a:endParaRPr>
          </a:p>
          <a:p>
            <a:pPr marL="171360" indent="-170640">
              <a:lnSpc>
                <a:spcPct val="100000"/>
              </a:lnSpc>
            </a:pPr>
            <a:r>
              <a:rPr b="1" lang="en-US" sz="1200" spc="-1" strike="noStrike">
                <a:solidFill>
                  <a:srgbClr val="000000"/>
                </a:solidFill>
                <a:latin typeface="Calibri"/>
                <a:ea typeface="DejaVu Sans"/>
              </a:rPr>
              <a:t>Grid – Kết quả tìm kiếm</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Calibri"/>
                <a:ea typeface="DejaVu Sans"/>
              </a:rPr>
              <a:t>Sắp xếp theo tên. Các tên giống nhau thì sắp xếp theo Mã đối tượng.</a:t>
            </a:r>
            <a:endParaRPr b="0" lang="en-US" sz="1200" spc="-1" strike="noStrike">
              <a:latin typeface="Arial"/>
            </a:endParaRPr>
          </a:p>
          <a:p>
            <a:pPr marL="171360" indent="-170640">
              <a:lnSpc>
                <a:spcPct val="100000"/>
              </a:lnSpc>
            </a:pPr>
            <a:endParaRPr b="0" lang="en-US" sz="1200" spc="-1" strike="noStrike">
              <a:latin typeface="Arial"/>
            </a:endParaRPr>
          </a:p>
          <a:p>
            <a:pPr marL="171360" indent="-170640">
              <a:lnSpc>
                <a:spcPct val="100000"/>
              </a:lnSpc>
            </a:pPr>
            <a:endParaRPr b="0" lang="en-US" sz="1200" spc="-1" strike="noStrike">
              <a:latin typeface="Arial"/>
            </a:endParaRPr>
          </a:p>
          <a:p>
            <a:pPr marL="171360" indent="-170640">
              <a:lnSpc>
                <a:spcPct val="100000"/>
              </a:lnSpc>
            </a:pPr>
            <a:endParaRPr b="0" lang="en-US" sz="1200" spc="-1" strike="noStrike">
              <a:latin typeface="Arial"/>
            </a:endParaRPr>
          </a:p>
          <a:p>
            <a:pPr marL="171360" indent="-170640">
              <a:lnSpc>
                <a:spcPct val="100000"/>
              </a:lnSpc>
            </a:pPr>
            <a:endParaRPr b="0" lang="en-US" sz="1200" spc="-1" strike="noStrike">
              <a:latin typeface="Arial"/>
            </a:endParaRPr>
          </a:p>
        </p:txBody>
      </p:sp>
      <p:sp>
        <p:nvSpPr>
          <p:cNvPr id="145" name="CustomShape 3"/>
          <p:cNvSpPr/>
          <p:nvPr/>
        </p:nvSpPr>
        <p:spPr>
          <a:xfrm flipH="1" flipV="1">
            <a:off x="6780960" y="3580560"/>
            <a:ext cx="456480" cy="1447200"/>
          </a:xfrm>
          <a:custGeom>
            <a:avLst/>
            <a:gdLst/>
            <a:ahLst/>
            <a:rect l="l" t="t" r="r" b="b"/>
            <a:pathLst>
              <a:path w="21600" h="21600">
                <a:moveTo>
                  <a:pt x="0" y="0"/>
                </a:moveTo>
                <a:lnTo>
                  <a:pt x="21600" y="21600"/>
                </a:lnTo>
              </a:path>
            </a:pathLst>
          </a:custGeom>
          <a:noFill/>
          <a:ln w="1260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46" name="CustomShape 4"/>
          <p:cNvSpPr/>
          <p:nvPr/>
        </p:nvSpPr>
        <p:spPr>
          <a:xfrm>
            <a:off x="6934320" y="5029200"/>
            <a:ext cx="91368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Bỏ đi</a:t>
            </a:r>
            <a:endParaRPr b="0" lang="en-US"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563040"/>
          </a:xfrm>
          <a:prstGeom prst="rect">
            <a:avLst/>
          </a:prstGeom>
          <a:noFill/>
          <a:ln>
            <a:noFill/>
          </a:ln>
        </p:spPr>
        <p:txBody>
          <a:bodyPr anchor="ctr">
            <a:normAutofit/>
          </a:bodyPr>
          <a:p>
            <a:pPr>
              <a:lnSpc>
                <a:spcPct val="100000"/>
              </a:lnSpc>
            </a:pPr>
            <a:r>
              <a:rPr b="0" lang="en-US" sz="4400" spc="-1" strike="noStrike">
                <a:solidFill>
                  <a:srgbClr val="000000"/>
                </a:solidFill>
                <a:latin typeface="Calibri"/>
              </a:rPr>
              <a:t>Form chọn hàng hóa </a:t>
            </a:r>
            <a:endParaRPr b="0" lang="en-US" sz="4400" spc="-1" strike="noStrike">
              <a:solidFill>
                <a:srgbClr val="000000"/>
              </a:solidFill>
              <a:latin typeface="Calibri"/>
            </a:endParaRPr>
          </a:p>
        </p:txBody>
      </p:sp>
      <p:sp>
        <p:nvSpPr>
          <p:cNvPr id="148" name="TextShape 2"/>
          <p:cNvSpPr txBox="1"/>
          <p:nvPr/>
        </p:nvSpPr>
        <p:spPr>
          <a:xfrm>
            <a:off x="457200" y="838080"/>
            <a:ext cx="8503920" cy="533520"/>
          </a:xfrm>
          <a:prstGeom prst="rect">
            <a:avLst/>
          </a:prstGeom>
          <a:noFill/>
          <a:ln>
            <a:noFill/>
          </a:ln>
        </p:spPr>
        <p:txBody>
          <a:bodyPr>
            <a:normAutofit/>
          </a:bodyPr>
          <a:p>
            <a:pPr>
              <a:lnSpc>
                <a:spcPct val="100000"/>
              </a:lnSpc>
              <a:spcBef>
                <a:spcPts val="241"/>
              </a:spcBef>
            </a:pPr>
            <a:r>
              <a:rPr b="0" lang="en-US" sz="1200" spc="-1" strike="noStrike">
                <a:solidFill>
                  <a:srgbClr val="000000"/>
                </a:solidFill>
                <a:latin typeface="Calibri"/>
              </a:rPr>
              <a:t> – </a:t>
            </a:r>
            <a:r>
              <a:rPr b="0" lang="en-US" sz="1200" spc="-1" strike="noStrike">
                <a:solidFill>
                  <a:srgbClr val="000000"/>
                </a:solidFill>
                <a:latin typeface="Calibri"/>
              </a:rPr>
              <a:t>Form chọn – Form Chọn hàng hóa</a:t>
            </a:r>
            <a:endParaRPr b="0" lang="en-US" sz="1200" spc="-1" strike="noStrike">
              <a:solidFill>
                <a:srgbClr val="000000"/>
              </a:solidFill>
              <a:latin typeface="Calibri"/>
            </a:endParaRPr>
          </a:p>
          <a:p>
            <a:pPr>
              <a:lnSpc>
                <a:spcPct val="100000"/>
              </a:lnSpc>
              <a:spcBef>
                <a:spcPts val="241"/>
              </a:spcBef>
            </a:pPr>
            <a:r>
              <a:rPr b="0" lang="en-US" sz="1200" spc="-1" strike="noStrike">
                <a:solidFill>
                  <a:srgbClr val="000000"/>
                </a:solidFill>
                <a:latin typeface="Calibri"/>
              </a:rPr>
              <a:t>-  Cho phép chọn 1, hoặc nhiều hàng hóa và nhập vào table chi tiết.</a:t>
            </a:r>
            <a:endParaRPr b="0" lang="en-US" sz="1200" spc="-1" strike="noStrike">
              <a:solidFill>
                <a:srgbClr val="000000"/>
              </a:solidFill>
              <a:latin typeface="Calibri"/>
            </a:endParaRPr>
          </a:p>
          <a:p>
            <a:pPr>
              <a:lnSpc>
                <a:spcPct val="100000"/>
              </a:lnSpc>
              <a:spcBef>
                <a:spcPts val="241"/>
              </a:spcBef>
            </a:pPr>
            <a:endParaRPr b="0" lang="en-US" sz="1200" spc="-1" strike="noStrike">
              <a:solidFill>
                <a:srgbClr val="000000"/>
              </a:solidFill>
              <a:latin typeface="Calibri"/>
            </a:endParaRPr>
          </a:p>
        </p:txBody>
      </p:sp>
      <p:pic>
        <p:nvPicPr>
          <p:cNvPr id="149" name="Picture 2" descr=""/>
          <p:cNvPicPr/>
          <p:nvPr/>
        </p:nvPicPr>
        <p:blipFill>
          <a:blip r:embed="rId1"/>
          <a:stretch/>
        </p:blipFill>
        <p:spPr>
          <a:xfrm>
            <a:off x="76320" y="1447920"/>
            <a:ext cx="4532040" cy="3962160"/>
          </a:xfrm>
          <a:prstGeom prst="rect">
            <a:avLst/>
          </a:prstGeom>
          <a:ln>
            <a:noFill/>
          </a:ln>
        </p:spPr>
      </p:pic>
      <p:pic>
        <p:nvPicPr>
          <p:cNvPr id="150" name="Picture 3" descr=""/>
          <p:cNvPicPr/>
          <p:nvPr/>
        </p:nvPicPr>
        <p:blipFill>
          <a:blip r:embed="rId2"/>
          <a:stretch/>
        </p:blipFill>
        <p:spPr>
          <a:xfrm>
            <a:off x="4648320" y="1447920"/>
            <a:ext cx="4406040" cy="39621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3576</TotalTime>
  <Application>LibreOffice/5.4.3.2$Windows_x86 LibreOffice_project/92a7159f7e4af62137622921e809f8546db437e5</Application>
  <Words>1634</Words>
  <Paragraphs>137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HUY NGUYEN QUANG</dc:creator>
  <dc:description/>
  <dc:language>en-US</dc:language>
  <cp:lastModifiedBy/>
  <dcterms:modified xsi:type="dcterms:W3CDTF">2019-07-22T14:57:40Z</dcterms:modified>
  <cp:revision>137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