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5F9A4-B171-4DD0-839B-E02FBF7E08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B1CC40-51AA-47EC-B904-4EDE02112C8F}">
      <dgm:prSet/>
      <dgm:spPr/>
      <dgm:t>
        <a:bodyPr/>
        <a:lstStyle/>
        <a:p>
          <a:r>
            <a:rPr lang="en-US"/>
            <a:t>Truyền dữ liệu giữa 2 Activity:</a:t>
          </a:r>
        </a:p>
      </dgm:t>
    </dgm:pt>
    <dgm:pt modelId="{850FE717-C5F9-4935-BDEE-9C3956FE50FE}" type="parTrans" cxnId="{62CD9644-9798-4280-A0C9-DEF86551FE86}">
      <dgm:prSet/>
      <dgm:spPr/>
      <dgm:t>
        <a:bodyPr/>
        <a:lstStyle/>
        <a:p>
          <a:endParaRPr lang="en-US"/>
        </a:p>
      </dgm:t>
    </dgm:pt>
    <dgm:pt modelId="{244243BE-C86B-44F2-96FE-25ABAF11CFF0}" type="sibTrans" cxnId="{62CD9644-9798-4280-A0C9-DEF86551FE86}">
      <dgm:prSet/>
      <dgm:spPr/>
      <dgm:t>
        <a:bodyPr/>
        <a:lstStyle/>
        <a:p>
          <a:endParaRPr lang="en-US"/>
        </a:p>
      </dgm:t>
    </dgm:pt>
    <dgm:pt modelId="{2EE955A2-3DC3-48EC-B14D-ECD560EF3E05}">
      <dgm:prSet/>
      <dgm:spPr/>
      <dgm:t>
        <a:bodyPr/>
        <a:lstStyle/>
        <a:p>
          <a:r>
            <a:rPr lang="en-US" dirty="0" err="1"/>
            <a:t>Mở</a:t>
          </a:r>
          <a:r>
            <a:rPr lang="en-US" dirty="0"/>
            <a:t> Activity </a:t>
          </a:r>
          <a:r>
            <a:rPr lang="en-US" dirty="0" err="1"/>
            <a:t>mới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soát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.</a:t>
          </a:r>
        </a:p>
      </dgm:t>
    </dgm:pt>
    <dgm:pt modelId="{DA821645-3537-410F-9639-41D8CF41AC14}" type="parTrans" cxnId="{18329B44-9A02-423B-A668-E881F342FD48}">
      <dgm:prSet/>
      <dgm:spPr/>
      <dgm:t>
        <a:bodyPr/>
        <a:lstStyle/>
        <a:p>
          <a:endParaRPr lang="en-US"/>
        </a:p>
      </dgm:t>
    </dgm:pt>
    <dgm:pt modelId="{20BDEE04-0F6F-4A0F-A2B6-C68C9C8F4BC1}" type="sibTrans" cxnId="{18329B44-9A02-423B-A668-E881F342FD48}">
      <dgm:prSet/>
      <dgm:spPr/>
      <dgm:t>
        <a:bodyPr/>
        <a:lstStyle/>
        <a:p>
          <a:endParaRPr lang="en-US"/>
        </a:p>
      </dgm:t>
    </dgm:pt>
    <dgm:pt modelId="{29FC12CD-67A5-4A66-B631-4C9CC3875A5B}">
      <dgm:prSet/>
      <dgm:spPr/>
      <dgm:t>
        <a:bodyPr/>
        <a:lstStyle/>
        <a:p>
          <a:r>
            <a:rPr lang="en-US"/>
            <a:t>Mở Activity mới, truyền dữ liệu và có kiểm soát kết quả trả về.</a:t>
          </a:r>
        </a:p>
      </dgm:t>
    </dgm:pt>
    <dgm:pt modelId="{3F1FB1E7-1B4D-4E4D-BA67-9AFBFAFC0882}" type="parTrans" cxnId="{0ED927E4-B9F7-4E36-9E1B-AFC6679ED0BF}">
      <dgm:prSet/>
      <dgm:spPr/>
      <dgm:t>
        <a:bodyPr/>
        <a:lstStyle/>
        <a:p>
          <a:endParaRPr lang="en-US"/>
        </a:p>
      </dgm:t>
    </dgm:pt>
    <dgm:pt modelId="{1828E460-88FD-4B66-8AFB-D404D39A2ECF}" type="sibTrans" cxnId="{0ED927E4-B9F7-4E36-9E1B-AFC6679ED0BF}">
      <dgm:prSet/>
      <dgm:spPr/>
      <dgm:t>
        <a:bodyPr/>
        <a:lstStyle/>
        <a:p>
          <a:endParaRPr lang="en-US"/>
        </a:p>
      </dgm:t>
    </dgm:pt>
    <dgm:pt modelId="{D34F6606-4A4B-4312-A70F-3ACC7AE0EE54}" type="pres">
      <dgm:prSet presAssocID="{0055F9A4-B171-4DD0-839B-E02FBF7E08F1}" presName="linear" presStyleCnt="0">
        <dgm:presLayoutVars>
          <dgm:animLvl val="lvl"/>
          <dgm:resizeHandles val="exact"/>
        </dgm:presLayoutVars>
      </dgm:prSet>
      <dgm:spPr/>
    </dgm:pt>
    <dgm:pt modelId="{67F6AAFB-0308-4599-A924-D8679064B2D4}" type="pres">
      <dgm:prSet presAssocID="{C3B1CC40-51AA-47EC-B904-4EDE02112C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7B1792-7B0C-4662-8F9D-5F9A38436ADD}" type="pres">
      <dgm:prSet presAssocID="{244243BE-C86B-44F2-96FE-25ABAF11CFF0}" presName="spacer" presStyleCnt="0"/>
      <dgm:spPr/>
    </dgm:pt>
    <dgm:pt modelId="{003CAD71-CA34-4196-BD28-F7EDB0BDE887}" type="pres">
      <dgm:prSet presAssocID="{2EE955A2-3DC3-48EC-B14D-ECD560EF3E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80F7C5-F07E-4731-AF10-ADB4DD073B42}" type="pres">
      <dgm:prSet presAssocID="{20BDEE04-0F6F-4A0F-A2B6-C68C9C8F4BC1}" presName="spacer" presStyleCnt="0"/>
      <dgm:spPr/>
    </dgm:pt>
    <dgm:pt modelId="{7B0B0FEC-598E-4A81-BEDE-0E4E69782ACD}" type="pres">
      <dgm:prSet presAssocID="{29FC12CD-67A5-4A66-B631-4C9CC3875A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43363D-7D6A-4E7F-B91B-8D5A4D4A712D}" type="presOf" srcId="{29FC12CD-67A5-4A66-B631-4C9CC3875A5B}" destId="{7B0B0FEC-598E-4A81-BEDE-0E4E69782ACD}" srcOrd="0" destOrd="0" presId="urn:microsoft.com/office/officeart/2005/8/layout/vList2"/>
    <dgm:cxn modelId="{651DA362-2AFB-4BB6-B98D-68AA2FFAFCEF}" type="presOf" srcId="{0055F9A4-B171-4DD0-839B-E02FBF7E08F1}" destId="{D34F6606-4A4B-4312-A70F-3ACC7AE0EE54}" srcOrd="0" destOrd="0" presId="urn:microsoft.com/office/officeart/2005/8/layout/vList2"/>
    <dgm:cxn modelId="{62CD9644-9798-4280-A0C9-DEF86551FE86}" srcId="{0055F9A4-B171-4DD0-839B-E02FBF7E08F1}" destId="{C3B1CC40-51AA-47EC-B904-4EDE02112C8F}" srcOrd="0" destOrd="0" parTransId="{850FE717-C5F9-4935-BDEE-9C3956FE50FE}" sibTransId="{244243BE-C86B-44F2-96FE-25ABAF11CFF0}"/>
    <dgm:cxn modelId="{18329B44-9A02-423B-A668-E881F342FD48}" srcId="{0055F9A4-B171-4DD0-839B-E02FBF7E08F1}" destId="{2EE955A2-3DC3-48EC-B14D-ECD560EF3E05}" srcOrd="1" destOrd="0" parTransId="{DA821645-3537-410F-9639-41D8CF41AC14}" sibTransId="{20BDEE04-0F6F-4A0F-A2B6-C68C9C8F4BC1}"/>
    <dgm:cxn modelId="{DEC3514F-347D-403B-BFD2-2AF025BA8E00}" type="presOf" srcId="{C3B1CC40-51AA-47EC-B904-4EDE02112C8F}" destId="{67F6AAFB-0308-4599-A924-D8679064B2D4}" srcOrd="0" destOrd="0" presId="urn:microsoft.com/office/officeart/2005/8/layout/vList2"/>
    <dgm:cxn modelId="{A20D2F8D-D24D-479E-8A23-57DCDC559C07}" type="presOf" srcId="{2EE955A2-3DC3-48EC-B14D-ECD560EF3E05}" destId="{003CAD71-CA34-4196-BD28-F7EDB0BDE887}" srcOrd="0" destOrd="0" presId="urn:microsoft.com/office/officeart/2005/8/layout/vList2"/>
    <dgm:cxn modelId="{0ED927E4-B9F7-4E36-9E1B-AFC6679ED0BF}" srcId="{0055F9A4-B171-4DD0-839B-E02FBF7E08F1}" destId="{29FC12CD-67A5-4A66-B631-4C9CC3875A5B}" srcOrd="2" destOrd="0" parTransId="{3F1FB1E7-1B4D-4E4D-BA67-9AFBFAFC0882}" sibTransId="{1828E460-88FD-4B66-8AFB-D404D39A2ECF}"/>
    <dgm:cxn modelId="{76C4C49F-A6CD-4845-818B-6EA8D3DBDF35}" type="presParOf" srcId="{D34F6606-4A4B-4312-A70F-3ACC7AE0EE54}" destId="{67F6AAFB-0308-4599-A924-D8679064B2D4}" srcOrd="0" destOrd="0" presId="urn:microsoft.com/office/officeart/2005/8/layout/vList2"/>
    <dgm:cxn modelId="{CF2AA493-0215-4C2C-90A0-96551E71D5FC}" type="presParOf" srcId="{D34F6606-4A4B-4312-A70F-3ACC7AE0EE54}" destId="{2A7B1792-7B0C-4662-8F9D-5F9A38436ADD}" srcOrd="1" destOrd="0" presId="urn:microsoft.com/office/officeart/2005/8/layout/vList2"/>
    <dgm:cxn modelId="{BA34F324-19D2-4944-AB79-FA26F248812B}" type="presParOf" srcId="{D34F6606-4A4B-4312-A70F-3ACC7AE0EE54}" destId="{003CAD71-CA34-4196-BD28-F7EDB0BDE887}" srcOrd="2" destOrd="0" presId="urn:microsoft.com/office/officeart/2005/8/layout/vList2"/>
    <dgm:cxn modelId="{FD303C77-1506-49D3-A36A-FC080C865B1A}" type="presParOf" srcId="{D34F6606-4A4B-4312-A70F-3ACC7AE0EE54}" destId="{C980F7C5-F07E-4731-AF10-ADB4DD073B42}" srcOrd="3" destOrd="0" presId="urn:microsoft.com/office/officeart/2005/8/layout/vList2"/>
    <dgm:cxn modelId="{1ABE4B43-7D5A-4C38-8CBC-31CF88F3184D}" type="presParOf" srcId="{D34F6606-4A4B-4312-A70F-3ACC7AE0EE54}" destId="{7B0B0FEC-598E-4A81-BEDE-0E4E69782A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6AAFB-0308-4599-A924-D8679064B2D4}">
      <dsp:nvSpPr>
        <dsp:cNvPr id="0" name=""/>
        <dsp:cNvSpPr/>
      </dsp:nvSpPr>
      <dsp:spPr>
        <a:xfrm>
          <a:off x="0" y="340149"/>
          <a:ext cx="6496050" cy="12377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Truyền dữ liệu giữa 2 Activity:</a:t>
          </a:r>
        </a:p>
      </dsp:txBody>
      <dsp:txXfrm>
        <a:off x="60420" y="400569"/>
        <a:ext cx="6375210" cy="1116873"/>
      </dsp:txXfrm>
    </dsp:sp>
    <dsp:sp modelId="{003CAD71-CA34-4196-BD28-F7EDB0BDE887}">
      <dsp:nvSpPr>
        <dsp:cNvPr id="0" name=""/>
        <dsp:cNvSpPr/>
      </dsp:nvSpPr>
      <dsp:spPr>
        <a:xfrm>
          <a:off x="0" y="1667143"/>
          <a:ext cx="6496050" cy="1237713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Mở</a:t>
          </a:r>
          <a:r>
            <a:rPr lang="en-US" sz="3100" kern="1200" dirty="0"/>
            <a:t> Activity </a:t>
          </a:r>
          <a:r>
            <a:rPr lang="en-US" sz="3100" kern="1200" dirty="0" err="1"/>
            <a:t>mới</a:t>
          </a:r>
          <a:r>
            <a:rPr lang="en-US" sz="3100" kern="1200" dirty="0"/>
            <a:t> </a:t>
          </a:r>
          <a:r>
            <a:rPr lang="en-US" sz="3100" kern="1200" dirty="0" err="1"/>
            <a:t>và</a:t>
          </a:r>
          <a:r>
            <a:rPr lang="en-US" sz="3100" kern="1200" dirty="0"/>
            <a:t> </a:t>
          </a:r>
          <a:r>
            <a:rPr lang="en-US" sz="3100" kern="1200" dirty="0" err="1"/>
            <a:t>truyền</a:t>
          </a:r>
          <a:r>
            <a:rPr lang="en-US" sz="3100" kern="1200" dirty="0"/>
            <a:t> </a:t>
          </a:r>
          <a:r>
            <a:rPr lang="en-US" sz="3100" kern="1200" dirty="0" err="1"/>
            <a:t>dữ</a:t>
          </a:r>
          <a:r>
            <a:rPr lang="en-US" sz="3100" kern="1200" dirty="0"/>
            <a:t> </a:t>
          </a:r>
          <a:r>
            <a:rPr lang="en-US" sz="3100" kern="1200" dirty="0" err="1"/>
            <a:t>liệu</a:t>
          </a:r>
          <a:r>
            <a:rPr lang="en-US" sz="3100" kern="1200" dirty="0"/>
            <a:t> </a:t>
          </a:r>
          <a:r>
            <a:rPr lang="en-US" sz="3100" kern="1200" dirty="0" err="1"/>
            <a:t>không</a:t>
          </a:r>
          <a:r>
            <a:rPr lang="en-US" sz="3100" kern="1200" dirty="0"/>
            <a:t> </a:t>
          </a:r>
          <a:r>
            <a:rPr lang="en-US" sz="3100" kern="1200" dirty="0" err="1"/>
            <a:t>kiểm</a:t>
          </a:r>
          <a:r>
            <a:rPr lang="en-US" sz="3100" kern="1200" dirty="0"/>
            <a:t> </a:t>
          </a:r>
          <a:r>
            <a:rPr lang="en-US" sz="3100" kern="1200" dirty="0" err="1"/>
            <a:t>soát</a:t>
          </a:r>
          <a:r>
            <a:rPr lang="en-US" sz="3100" kern="1200" dirty="0"/>
            <a:t> </a:t>
          </a:r>
          <a:r>
            <a:rPr lang="en-US" sz="3100" kern="1200" dirty="0" err="1"/>
            <a:t>kết</a:t>
          </a:r>
          <a:r>
            <a:rPr lang="en-US" sz="3100" kern="1200" dirty="0"/>
            <a:t> </a:t>
          </a:r>
          <a:r>
            <a:rPr lang="en-US" sz="3100" kern="1200" dirty="0" err="1"/>
            <a:t>quả</a:t>
          </a:r>
          <a:r>
            <a:rPr lang="en-US" sz="3100" kern="1200" dirty="0"/>
            <a:t> </a:t>
          </a:r>
          <a:r>
            <a:rPr lang="en-US" sz="3100" kern="1200" dirty="0" err="1"/>
            <a:t>trả</a:t>
          </a:r>
          <a:r>
            <a:rPr lang="en-US" sz="3100" kern="1200" dirty="0"/>
            <a:t> </a:t>
          </a:r>
          <a:r>
            <a:rPr lang="en-US" sz="3100" kern="1200" dirty="0" err="1"/>
            <a:t>về</a:t>
          </a:r>
          <a:r>
            <a:rPr lang="en-US" sz="3100" kern="1200" dirty="0"/>
            <a:t>.</a:t>
          </a:r>
        </a:p>
      </dsp:txBody>
      <dsp:txXfrm>
        <a:off x="60420" y="1727563"/>
        <a:ext cx="6375210" cy="1116873"/>
      </dsp:txXfrm>
    </dsp:sp>
    <dsp:sp modelId="{7B0B0FEC-598E-4A81-BEDE-0E4E69782ACD}">
      <dsp:nvSpPr>
        <dsp:cNvPr id="0" name=""/>
        <dsp:cNvSpPr/>
      </dsp:nvSpPr>
      <dsp:spPr>
        <a:xfrm>
          <a:off x="0" y="2994136"/>
          <a:ext cx="6496050" cy="1237713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Mở Activity mới, truyền dữ liệu và có kiểm soát kết quả trả về.</a:t>
          </a:r>
        </a:p>
      </dsp:txBody>
      <dsp:txXfrm>
        <a:off x="60420" y="3054556"/>
        <a:ext cx="6375210" cy="111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7D147-A510-40ED-B236-982BA901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/>
              <a:t>ANDROID APPLICATION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B363-94D2-4A55-A2B1-78F463AD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Nguyễn đức Long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Misa Fresher Android</a:t>
            </a:r>
          </a:p>
        </p:txBody>
      </p:sp>
    </p:spTree>
    <p:extLst>
      <p:ext uri="{BB962C8B-B14F-4D97-AF65-F5344CB8AC3E}">
        <p14:creationId xmlns:p14="http://schemas.microsoft.com/office/powerpoint/2010/main" val="241512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C65D-DB08-4680-8272-D197539B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2.2 Đăng kí bằng Java code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724D-F966-43F1-A42C-E9679E17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27269"/>
            <a:ext cx="5122606" cy="3679702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class extends Broadcast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8D20E-5295-42BF-9C00-AD73D647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7" y="2730415"/>
            <a:ext cx="6353328" cy="825932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510E2-5CC3-49E3-949F-79A85C18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7" y="3938948"/>
            <a:ext cx="6353328" cy="5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F0DE4-6389-4DE8-B64E-E7192392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3.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1E9-58AE-41AD-AFFF-E23C96FB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Content provider </a:t>
            </a:r>
            <a:r>
              <a:rPr lang="en-US" dirty="0" err="1"/>
              <a:t>là</a:t>
            </a:r>
            <a:r>
              <a:rPr lang="en-US" dirty="0"/>
              <a:t> 1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ContentResolver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content provider: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Native content provider: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Contacts, Message,…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Custom content provider: 1 </a:t>
            </a:r>
            <a:r>
              <a:rPr lang="en-US" dirty="0" err="1"/>
              <a:t>dạng</a:t>
            </a:r>
            <a:r>
              <a:rPr lang="en-US" dirty="0"/>
              <a:t> custom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F45AA-5F9A-4B6D-B9E1-AC4A2D93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3.1 Native content provider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734CB-3D46-4610-9774-1E4CBDAA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1268558"/>
            <a:ext cx="6080077" cy="495526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5BF4-AEA1-46D5-9FEA-89D9BFDA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Để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truy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vấn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csdl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có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sẵn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cần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cung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cấp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chuỗi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theo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dạng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của</a:t>
            </a:r>
            <a:r>
              <a:rPr lang="en-US" dirty="0">
                <a:solidFill>
                  <a:srgbClr val="EBEBEB"/>
                </a:solidFill>
              </a:rPr>
              <a:t> URI, </a:t>
            </a:r>
            <a:r>
              <a:rPr lang="en-US" dirty="0" err="1">
                <a:solidFill>
                  <a:srgbClr val="EBEBEB"/>
                </a:solidFill>
              </a:rPr>
              <a:t>ví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dụ</a:t>
            </a:r>
            <a:r>
              <a:rPr lang="en-US" dirty="0">
                <a:solidFill>
                  <a:srgbClr val="EBEBEB"/>
                </a:solidFill>
              </a:rPr>
              <a:t>: content://browser/bookmarks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     content://contacts/people</a:t>
            </a:r>
          </a:p>
          <a:p>
            <a:r>
              <a:rPr lang="en-US" dirty="0" err="1">
                <a:solidFill>
                  <a:srgbClr val="EBEBEB"/>
                </a:solidFill>
              </a:rPr>
              <a:t>Sử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dụng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ph</a:t>
            </a:r>
            <a:r>
              <a:rPr lang="vi-VN" dirty="0">
                <a:solidFill>
                  <a:srgbClr val="EBEBEB"/>
                </a:solidFill>
              </a:rPr>
              <a:t>ư</a:t>
            </a:r>
            <a:r>
              <a:rPr lang="en-US" dirty="0" err="1">
                <a:solidFill>
                  <a:srgbClr val="EBEBEB"/>
                </a:solidFill>
              </a:rPr>
              <a:t>ơng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thức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getContentResolver</a:t>
            </a:r>
            <a:r>
              <a:rPr lang="en-US" dirty="0">
                <a:solidFill>
                  <a:srgbClr val="EBEBEB"/>
                </a:solidFill>
              </a:rPr>
              <a:t>() </a:t>
            </a:r>
            <a:r>
              <a:rPr lang="en-US" dirty="0" err="1">
                <a:solidFill>
                  <a:srgbClr val="EBEBEB"/>
                </a:solidFill>
              </a:rPr>
              <a:t>trả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về</a:t>
            </a:r>
            <a:r>
              <a:rPr lang="en-US" dirty="0">
                <a:solidFill>
                  <a:srgbClr val="EBEBEB"/>
                </a:solidFill>
              </a:rPr>
              <a:t> 1 </a:t>
            </a:r>
            <a:r>
              <a:rPr lang="en-US" dirty="0" err="1">
                <a:solidFill>
                  <a:srgbClr val="EBEBEB"/>
                </a:solidFill>
              </a:rPr>
              <a:t>ContentResolver</a:t>
            </a:r>
            <a:r>
              <a:rPr lang="en-US" dirty="0">
                <a:solidFill>
                  <a:srgbClr val="EBEBEB"/>
                </a:solidFill>
              </a:rPr>
              <a:t> Object, </a:t>
            </a:r>
            <a:r>
              <a:rPr lang="en-US" dirty="0" err="1">
                <a:solidFill>
                  <a:srgbClr val="EBEBEB"/>
                </a:solidFill>
              </a:rPr>
              <a:t>giúp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giải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quyết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nội</a:t>
            </a:r>
            <a:r>
              <a:rPr lang="en-US" dirty="0">
                <a:solidFill>
                  <a:srgbClr val="EBEBEB"/>
                </a:solidFill>
              </a:rPr>
              <a:t> dung URI.</a:t>
            </a:r>
          </a:p>
        </p:txBody>
      </p:sp>
    </p:spTree>
    <p:extLst>
      <p:ext uri="{BB962C8B-B14F-4D97-AF65-F5344CB8AC3E}">
        <p14:creationId xmlns:p14="http://schemas.microsoft.com/office/powerpoint/2010/main" val="149371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8E8D5-0ABF-4839-A6BC-19CDCEE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3.2 Custom content provider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80C52-7D71-4838-B141-18746876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1440426"/>
            <a:ext cx="5449889" cy="1294348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865B18-31B1-4DCA-BA02-C2DEA3D8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91360"/>
            <a:ext cx="4166509" cy="423245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Để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tạo</a:t>
            </a:r>
            <a:r>
              <a:rPr lang="en-US" dirty="0">
                <a:solidFill>
                  <a:srgbClr val="EBEBEB"/>
                </a:solidFill>
              </a:rPr>
              <a:t> Content Provider: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EBEBEB"/>
                </a:solidFill>
              </a:rPr>
              <a:t>Tạo</a:t>
            </a:r>
            <a:r>
              <a:rPr lang="en-US" dirty="0">
                <a:solidFill>
                  <a:srgbClr val="EBEBEB"/>
                </a:solidFill>
              </a:rPr>
              <a:t> sub class extend </a:t>
            </a:r>
            <a:r>
              <a:rPr lang="en-US" dirty="0" err="1">
                <a:solidFill>
                  <a:srgbClr val="EBEBEB"/>
                </a:solidFill>
              </a:rPr>
              <a:t>từ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ContentProvider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EBEBEB"/>
                </a:solidFill>
              </a:rPr>
              <a:t>Định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nghĩa</a:t>
            </a:r>
            <a:r>
              <a:rPr lang="en-US" dirty="0">
                <a:solidFill>
                  <a:srgbClr val="EBEBEB"/>
                </a:solidFill>
              </a:rPr>
              <a:t> content URI.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EBEB"/>
                </a:solidFill>
              </a:rPr>
              <a:t>Implement </a:t>
            </a:r>
            <a:r>
              <a:rPr lang="en-US" dirty="0" err="1">
                <a:solidFill>
                  <a:srgbClr val="EBEBEB"/>
                </a:solidFill>
              </a:rPr>
              <a:t>tất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cả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các</a:t>
            </a:r>
            <a:r>
              <a:rPr lang="en-US" dirty="0">
                <a:solidFill>
                  <a:srgbClr val="EBEBEB"/>
                </a:solidFill>
              </a:rPr>
              <a:t> method: insert(), update(), query(), delete(), </a:t>
            </a:r>
            <a:r>
              <a:rPr lang="en-US" dirty="0" err="1">
                <a:solidFill>
                  <a:srgbClr val="EBEBEB"/>
                </a:solidFill>
              </a:rPr>
              <a:t>getType</a:t>
            </a:r>
            <a:r>
              <a:rPr lang="en-US" dirty="0">
                <a:solidFill>
                  <a:srgbClr val="EBEBEB"/>
                </a:solidFill>
              </a:rPr>
              <a:t>().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EBEBEB"/>
                </a:solidFill>
              </a:rPr>
              <a:t>Khai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báo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ContentProvider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trong</a:t>
            </a:r>
            <a:r>
              <a:rPr lang="en-US" dirty="0">
                <a:solidFill>
                  <a:srgbClr val="EBEBEB"/>
                </a:solidFill>
              </a:rPr>
              <a:t> file AndroidManifest.xml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EBEBEB"/>
                </a:solidFill>
              </a:rPr>
              <a:t>Ứng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dụng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truy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cập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csdl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sẽ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khai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báo</a:t>
            </a:r>
            <a:r>
              <a:rPr lang="en-US" dirty="0">
                <a:solidFill>
                  <a:srgbClr val="EBEBEB"/>
                </a:solidFill>
              </a:rPr>
              <a:t> permission </a:t>
            </a:r>
            <a:r>
              <a:rPr lang="en-US" dirty="0" err="1">
                <a:solidFill>
                  <a:srgbClr val="EBEBEB"/>
                </a:solidFill>
              </a:rPr>
              <a:t>mà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ứng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dụng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tạo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csdl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định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nghĩa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sau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đó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truy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vấn</a:t>
            </a:r>
            <a:r>
              <a:rPr lang="en-US" dirty="0">
                <a:solidFill>
                  <a:srgbClr val="EBEBEB"/>
                </a:solidFill>
              </a:rPr>
              <a:t> qua </a:t>
            </a:r>
            <a:r>
              <a:rPr lang="en-US" dirty="0" err="1">
                <a:solidFill>
                  <a:srgbClr val="EBEBEB"/>
                </a:solidFill>
              </a:rPr>
              <a:t>ContentResolver</a:t>
            </a:r>
            <a:endParaRPr lang="en-US" dirty="0">
              <a:solidFill>
                <a:srgbClr val="EBEBE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0AE45-1565-48CA-9F4B-6F3E5D60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70" y="2987792"/>
            <a:ext cx="5449889" cy="19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CBD3-F514-4DEC-94A3-530D4E60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4.SERVICE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DAE3-094A-4080-BBD2-233026D9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là</a:t>
            </a:r>
            <a:r>
              <a:rPr lang="en-US" dirty="0"/>
              <a:t> 1 component </a:t>
            </a:r>
            <a:r>
              <a:rPr lang="en-US" dirty="0" err="1"/>
              <a:t>trong</a:t>
            </a:r>
            <a:r>
              <a:rPr lang="en-US" dirty="0"/>
              <a:t> Android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phải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Service: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Bound Service</a:t>
            </a:r>
          </a:p>
        </p:txBody>
      </p:sp>
    </p:spTree>
    <p:extLst>
      <p:ext uri="{BB962C8B-B14F-4D97-AF65-F5344CB8AC3E}">
        <p14:creationId xmlns:p14="http://schemas.microsoft.com/office/powerpoint/2010/main" val="19766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7608-E7A1-437F-9887-5B1C7B06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4.1 START SERVICE VS BOUND SERVICE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4E87-950E-4203-85D6-6516FA7AC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service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Start Service </a:t>
            </a:r>
            <a:r>
              <a:rPr lang="en-US" dirty="0" err="1"/>
              <a:t>khi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Android ( Activity)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startService</a:t>
            </a:r>
            <a:r>
              <a:rPr lang="en-US" dirty="0"/>
              <a:t>(). Service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.</a:t>
            </a:r>
          </a:p>
          <a:p>
            <a:r>
              <a:rPr lang="en-US" dirty="0"/>
              <a:t>Bound Service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service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bindService</a:t>
            </a:r>
            <a:r>
              <a:rPr lang="en-US" dirty="0"/>
              <a:t>(). </a:t>
            </a:r>
            <a:r>
              <a:rPr lang="en-US" dirty="0" err="1"/>
              <a:t>Một</a:t>
            </a:r>
            <a:r>
              <a:rPr lang="en-US" dirty="0"/>
              <a:t> Bound Service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Interface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service,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21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F4DFA2-DA3A-4CFF-A7C5-D8F6DC9A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02948" y="643467"/>
            <a:ext cx="4986103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21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E92BF-3E35-4AF3-A65E-34433799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4.2 START SERVICE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5D75-5A53-4E6D-BDE8-9F8F7951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Service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method </a:t>
            </a:r>
            <a:r>
              <a:rPr lang="en-US" dirty="0" err="1"/>
              <a:t>startService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onCreat</a:t>
            </a:r>
            <a:r>
              <a:rPr lang="en-US" dirty="0">
                <a:sym typeface="Wingdings" panose="05000000000000000000" pitchFamily="2" charset="2"/>
              </a:rPr>
              <a:t>()  </a:t>
            </a:r>
            <a:r>
              <a:rPr lang="en-US" dirty="0" err="1">
                <a:sym typeface="Wingdings" panose="05000000000000000000" pitchFamily="2" charset="2"/>
              </a:rPr>
              <a:t>onStartCommand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onStartCommand</a:t>
            </a:r>
            <a:r>
              <a:rPr lang="en-US" dirty="0">
                <a:sym typeface="Wingdings" panose="05000000000000000000" pitchFamily="2" charset="2"/>
              </a:rPr>
              <a:t>()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return: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START_STICKY : </a:t>
            </a:r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service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đủ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nhớ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call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onStartCommand</a:t>
            </a:r>
            <a:r>
              <a:rPr lang="en-US" dirty="0">
                <a:sym typeface="Wingdings" panose="05000000000000000000" pitchFamily="2" charset="2"/>
              </a:rPr>
              <a:t>()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START_NOT_STICKY: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service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hủy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xong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hết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nhớ</a:t>
            </a:r>
            <a:r>
              <a:rPr lang="en-US" dirty="0">
                <a:sym typeface="Wingdings" panose="05000000000000000000" pitchFamily="2" charset="2"/>
              </a:rPr>
              <a:t>,…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service.</a:t>
            </a:r>
          </a:p>
          <a:p>
            <a:r>
              <a:rPr lang="en-US" dirty="0" err="1">
                <a:sym typeface="Wingdings" panose="05000000000000000000" pitchFamily="2" charset="2"/>
              </a:rPr>
              <a:t>Hủy</a:t>
            </a:r>
            <a:r>
              <a:rPr lang="en-US" dirty="0">
                <a:sym typeface="Wingdings" panose="05000000000000000000" pitchFamily="2" charset="2"/>
              </a:rPr>
              <a:t> service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stopService</a:t>
            </a:r>
            <a:r>
              <a:rPr lang="en-US" dirty="0">
                <a:sym typeface="Wingdings" panose="05000000000000000000" pitchFamily="2" charset="2"/>
              </a:rPr>
              <a:t>()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stopSelf</a:t>
            </a:r>
            <a:r>
              <a:rPr lang="en-US" dirty="0">
                <a:sym typeface="Wingdings" panose="05000000000000000000" pitchFamily="2" charset="2"/>
              </a:rPr>
              <a:t>().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180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9630C-1989-4620-BDED-67061881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4.2 BOUND SERVICE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91AE-821B-47DE-8489-142B6CB9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17" y="647698"/>
            <a:ext cx="4575238" cy="556260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B82E-7C9A-4E1E-817D-094D11AB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Sử dụng ph</a:t>
            </a:r>
            <a:r>
              <a:rPr lang="vi-VN">
                <a:solidFill>
                  <a:srgbClr val="EBEBEB"/>
                </a:solidFill>
              </a:rPr>
              <a:t>ư</a:t>
            </a:r>
            <a:r>
              <a:rPr lang="en-US">
                <a:solidFill>
                  <a:srgbClr val="EBEBEB"/>
                </a:solidFill>
              </a:rPr>
              <a:t>ơng thức bindService() để start service</a:t>
            </a:r>
          </a:p>
          <a:p>
            <a:r>
              <a:rPr lang="en-US">
                <a:solidFill>
                  <a:srgbClr val="EBEBEB"/>
                </a:solidFill>
              </a:rPr>
              <a:t>Service bị hủy khi không còn thành phần nào ràng buộc với nó nữa.</a:t>
            </a:r>
          </a:p>
          <a:p>
            <a:r>
              <a:rPr lang="en-US">
                <a:solidFill>
                  <a:srgbClr val="EBEBEB"/>
                </a:solidFill>
              </a:rPr>
              <a:t>Bound Service cung cấp 1 Interface ở đây là Ibinder, có thể sử dụng nó để t</a:t>
            </a:r>
            <a:r>
              <a:rPr lang="vi-VN">
                <a:solidFill>
                  <a:srgbClr val="EBEBEB"/>
                </a:solidFill>
              </a:rPr>
              <a:t>ư</a:t>
            </a:r>
            <a:r>
              <a:rPr lang="en-US">
                <a:solidFill>
                  <a:srgbClr val="EBEBEB"/>
                </a:solidFill>
              </a:rPr>
              <a:t>ơng tác với service</a:t>
            </a:r>
          </a:p>
        </p:txBody>
      </p:sp>
    </p:spTree>
    <p:extLst>
      <p:ext uri="{BB962C8B-B14F-4D97-AF65-F5344CB8AC3E}">
        <p14:creationId xmlns:p14="http://schemas.microsoft.com/office/powerpoint/2010/main" val="222887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896C-272A-4C32-9438-6911A059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4.2 BOUND SERVICE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F8745-7477-4FC8-A225-D0BF5AEC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33" y="1739424"/>
            <a:ext cx="737235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1E523E-792F-40FE-A7F1-5B8B9E94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33" y="4201160"/>
            <a:ext cx="6534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539E-E7B9-48A5-912C-03856B9E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1. 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0213-EEAB-4024-9E5E-FD155756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Activity: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Android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Activity.</a:t>
            </a:r>
          </a:p>
          <a:p>
            <a:r>
              <a:rPr lang="en-US" dirty="0" err="1"/>
              <a:t>Mỗi</a:t>
            </a:r>
            <a:r>
              <a:rPr lang="en-US" dirty="0"/>
              <a:t> Activity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Class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Activity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extend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class cha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AppCompatActivity</a:t>
            </a:r>
            <a:r>
              <a:rPr lang="en-US" dirty="0"/>
              <a:t>, Activity, </a:t>
            </a:r>
            <a:r>
              <a:rPr lang="en-US" dirty="0" err="1"/>
              <a:t>FragmentActivity</a:t>
            </a:r>
            <a:r>
              <a:rPr lang="en-US" dirty="0"/>
              <a:t>,…</a:t>
            </a:r>
          </a:p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Activity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Manifest.</a:t>
            </a:r>
          </a:p>
        </p:txBody>
      </p:sp>
    </p:spTree>
    <p:extLst>
      <p:ext uri="{BB962C8B-B14F-4D97-AF65-F5344CB8AC3E}">
        <p14:creationId xmlns:p14="http://schemas.microsoft.com/office/powerpoint/2010/main" val="77475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D6C7D-DB17-4DD2-B45A-D1CFF924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1. ACTIVITY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74AF1-8DD1-417E-B0BD-E80478E9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76" y="647698"/>
            <a:ext cx="4324921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7D88-31AB-41BB-83F7-85574FA5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Vòng đời của Activity:</a:t>
            </a:r>
          </a:p>
          <a:p>
            <a:r>
              <a:rPr lang="en-US">
                <a:solidFill>
                  <a:srgbClr val="EBEBEB"/>
                </a:solidFill>
              </a:rPr>
              <a:t>Khi Activity khác che 1 phần: OnPause() đ</a:t>
            </a:r>
            <a:r>
              <a:rPr lang="vi-VN">
                <a:solidFill>
                  <a:srgbClr val="EBEBEB"/>
                </a:solidFill>
              </a:rPr>
              <a:t>ư</a:t>
            </a:r>
            <a:r>
              <a:rPr lang="en-US">
                <a:solidFill>
                  <a:srgbClr val="EBEBEB"/>
                </a:solidFill>
              </a:rPr>
              <a:t>ợc gọi </a:t>
            </a:r>
          </a:p>
          <a:p>
            <a:pPr marL="0" indent="0">
              <a:buNone/>
            </a:pPr>
            <a:r>
              <a:rPr lang="en-US">
                <a:solidFill>
                  <a:srgbClr val="EBEBEB"/>
                </a:solidFill>
              </a:rPr>
              <a:t> </a:t>
            </a:r>
            <a:r>
              <a:rPr lang="en-US">
                <a:solidFill>
                  <a:srgbClr val="EBEBEB"/>
                </a:solidFill>
                <a:sym typeface="Wingdings" panose="05000000000000000000" pitchFamily="2" charset="2"/>
              </a:rPr>
              <a:t> OnResume().</a:t>
            </a:r>
          </a:p>
          <a:p>
            <a:r>
              <a:rPr lang="en-US">
                <a:solidFill>
                  <a:srgbClr val="EBEBEB"/>
                </a:solidFill>
                <a:sym typeface="Wingdings" panose="05000000000000000000" pitchFamily="2" charset="2"/>
              </a:rPr>
              <a:t>Khi Activity bị che hoàn toàn: OnPause()  OnStop()  OnRestart()</a:t>
            </a: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D3BDA-7F21-4D23-80D2-2DE4D362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1. ACTIVITY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235D28-720F-4B8F-8469-B9063553F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6244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15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A849-E8F5-4E83-947B-BD6A7BDA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1. ACTIVITY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A0C2B-033F-48B4-9694-46E3AC9F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304959"/>
            <a:ext cx="5449889" cy="224807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8C85-8FF5-4D3A-8EC2-68577D0F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EBEBEB"/>
                </a:solidFill>
              </a:rPr>
              <a:t>Mở</a:t>
            </a:r>
            <a:r>
              <a:rPr lang="en-US" dirty="0">
                <a:solidFill>
                  <a:srgbClr val="EBEBEB"/>
                </a:solidFill>
              </a:rPr>
              <a:t> Activity </a:t>
            </a:r>
            <a:r>
              <a:rPr lang="en-US" dirty="0" err="1">
                <a:solidFill>
                  <a:srgbClr val="EBEBEB"/>
                </a:solidFill>
              </a:rPr>
              <a:t>mới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và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truyền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dữ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liệu</a:t>
            </a:r>
            <a:r>
              <a:rPr lang="en-US" dirty="0">
                <a:solidFill>
                  <a:srgbClr val="EBEBEB"/>
                </a:solidFill>
              </a:rPr>
              <a:t> qua Bundle</a:t>
            </a:r>
          </a:p>
        </p:txBody>
      </p:sp>
    </p:spTree>
    <p:extLst>
      <p:ext uri="{BB962C8B-B14F-4D97-AF65-F5344CB8AC3E}">
        <p14:creationId xmlns:p14="http://schemas.microsoft.com/office/powerpoint/2010/main" val="126771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100-2A4D-43FC-AA07-A6434F50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</a:rPr>
              <a:t>1. ACTIVITY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9DBE9-F4C8-47ED-8DAD-3CA05B1D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23467"/>
            <a:ext cx="5449889" cy="301106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16C1-B817-490F-9310-D22A28C09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EBEBEB"/>
                </a:solidFill>
              </a:rPr>
              <a:t>Mở</a:t>
            </a:r>
            <a:r>
              <a:rPr lang="en-US" dirty="0">
                <a:solidFill>
                  <a:srgbClr val="EBEBEB"/>
                </a:solidFill>
              </a:rPr>
              <a:t> Activity </a:t>
            </a:r>
            <a:r>
              <a:rPr lang="en-US" dirty="0" err="1">
                <a:solidFill>
                  <a:srgbClr val="EBEBEB"/>
                </a:solidFill>
              </a:rPr>
              <a:t>mới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truyền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dữ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liệu</a:t>
            </a:r>
            <a:r>
              <a:rPr lang="en-US" dirty="0">
                <a:solidFill>
                  <a:srgbClr val="EBEBEB"/>
                </a:solidFill>
              </a:rPr>
              <a:t> qua </a:t>
            </a:r>
            <a:r>
              <a:rPr lang="en-US" dirty="0" err="1">
                <a:solidFill>
                  <a:srgbClr val="EBEBEB"/>
                </a:solidFill>
              </a:rPr>
              <a:t>và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kiểm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soát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kết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quả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trả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về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4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8F48F-05BC-411D-BC52-0B8AD1B6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2.BROADCAST RECEIVER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043A1A-D72B-4C83-ABE7-9301958B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4 component </a:t>
            </a:r>
            <a:r>
              <a:rPr lang="en-US" dirty="0" err="1"/>
              <a:t>trong</a:t>
            </a:r>
            <a:r>
              <a:rPr lang="en-US" dirty="0"/>
              <a:t> android,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ra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, pin </a:t>
            </a:r>
            <a:r>
              <a:rPr lang="en-US" dirty="0" err="1"/>
              <a:t>yếu</a:t>
            </a:r>
            <a:r>
              <a:rPr lang="en-US" dirty="0"/>
              <a:t>,…</a:t>
            </a:r>
          </a:p>
          <a:p>
            <a:r>
              <a:rPr lang="en-US" dirty="0"/>
              <a:t>Broadcast Receiver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8CA5E-8509-4D8F-9C8E-10745F20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2.BROADCAST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C1D6-6B9A-415F-9E6A-23361DFA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1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Broadcast Receiver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AndroidManifest.xml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Java code</a:t>
            </a:r>
          </a:p>
        </p:txBody>
      </p:sp>
    </p:spTree>
    <p:extLst>
      <p:ext uri="{BB962C8B-B14F-4D97-AF65-F5344CB8AC3E}">
        <p14:creationId xmlns:p14="http://schemas.microsoft.com/office/powerpoint/2010/main" val="339803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BB41A-430F-486B-AD99-DC7BE5B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2.1 Đăng kí trong Manifest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0B85-89EA-4612-8771-BEBA065C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/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permission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Broadcast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Tạo</a:t>
            </a:r>
            <a:r>
              <a:rPr lang="en-US" dirty="0"/>
              <a:t> 1 class extends Broadcast Receiver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DEFB8-D7C6-4D1B-9610-F8D6FBCB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6" y="3407988"/>
            <a:ext cx="6222467" cy="906236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CF839-9DEF-48F0-8032-88D8D47A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7" y="2556768"/>
            <a:ext cx="6222460" cy="31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8D463-BB16-4B53-B9F0-138F3500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536" y="4959341"/>
            <a:ext cx="6358015" cy="8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3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ANDROID APPLICATION COMPONENTS</vt:lpstr>
      <vt:lpstr>1. ACTIVITY</vt:lpstr>
      <vt:lpstr>1. ACTIVITY</vt:lpstr>
      <vt:lpstr>1. ACTIVITY</vt:lpstr>
      <vt:lpstr>1. ACTIVITY</vt:lpstr>
      <vt:lpstr>1. ACTIVITY</vt:lpstr>
      <vt:lpstr>2.BROADCAST RECEIVER</vt:lpstr>
      <vt:lpstr>2.BROADCAST RECEIVER</vt:lpstr>
      <vt:lpstr>2.1 Đăng kí trong Manifest</vt:lpstr>
      <vt:lpstr>2.2 Đăng kí bằng Java code</vt:lpstr>
      <vt:lpstr>3. Content Provider</vt:lpstr>
      <vt:lpstr>3.1 Native content provider</vt:lpstr>
      <vt:lpstr>3.2 Custom content provider</vt:lpstr>
      <vt:lpstr>4.SERVICE</vt:lpstr>
      <vt:lpstr>4.1 START SERVICE VS BOUND SERVICE</vt:lpstr>
      <vt:lpstr>PowerPoint Presentation</vt:lpstr>
      <vt:lpstr>4.2 START SERVICE</vt:lpstr>
      <vt:lpstr>4.2 BOUND SERVICE</vt:lpstr>
      <vt:lpstr>4.2 BOUND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COMPONENTS</dc:title>
  <dc:creator>Share Key Kich Hoat Ban Quyen</dc:creator>
  <cp:lastModifiedBy>Share Key Kich Hoat Ban Quyen</cp:lastModifiedBy>
  <cp:revision>1</cp:revision>
  <dcterms:created xsi:type="dcterms:W3CDTF">2019-05-03T05:07:56Z</dcterms:created>
  <dcterms:modified xsi:type="dcterms:W3CDTF">2019-05-03T05:10:36Z</dcterms:modified>
</cp:coreProperties>
</file>