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345" r:id="rId3"/>
    <p:sldId id="346" r:id="rId4"/>
    <p:sldId id="347" r:id="rId5"/>
    <p:sldId id="348" r:id="rId6"/>
    <p:sldId id="350" r:id="rId7"/>
    <p:sldId id="385" r:id="rId8"/>
    <p:sldId id="349" r:id="rId9"/>
    <p:sldId id="356" r:id="rId10"/>
    <p:sldId id="383" r:id="rId11"/>
    <p:sldId id="358" r:id="rId12"/>
    <p:sldId id="360" r:id="rId13"/>
    <p:sldId id="386" r:id="rId14"/>
    <p:sldId id="361" r:id="rId15"/>
    <p:sldId id="387" r:id="rId16"/>
    <p:sldId id="388" r:id="rId17"/>
    <p:sldId id="389" r:id="rId18"/>
    <p:sldId id="362" r:id="rId19"/>
    <p:sldId id="390" r:id="rId20"/>
    <p:sldId id="363" r:id="rId21"/>
    <p:sldId id="364" r:id="rId22"/>
    <p:sldId id="371" r:id="rId23"/>
    <p:sldId id="378" r:id="rId24"/>
    <p:sldId id="380" r:id="rId25"/>
    <p:sldId id="381" r:id="rId26"/>
    <p:sldId id="382" r:id="rId27"/>
    <p:sldId id="39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9C"/>
    <a:srgbClr val="FF90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phụ đề của Bản cái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43302-BF3F-4528-AE64-235B0FEC775F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1134" y="1141760"/>
            <a:ext cx="8689976" cy="1652014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KHÓA HỌC </a:t>
            </a:r>
            <a:r>
              <a:rPr lang="en-US" sz="4800" b="1" dirty="0">
                <a:solidFill>
                  <a:srgbClr val="FF900A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LẬP TRÌNH</a:t>
            </a:r>
            <a:br>
              <a:rPr lang="vi-VN" sz="4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vi-VN" sz="4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VỚI </a:t>
            </a:r>
            <a:r>
              <a:rPr lang="vi-VN" sz="4800" b="1" dirty="0">
                <a:solidFill>
                  <a:srgbClr val="00ABA9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ARDUINO</a:t>
            </a:r>
            <a:r>
              <a:rPr lang="en-US" sz="4800" b="1" dirty="0">
                <a:solidFill>
                  <a:srgbClr val="00ABA9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endParaRPr lang="vi-VN" sz="4800" b="1" dirty="0">
              <a:solidFill>
                <a:srgbClr val="00ABA9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6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8" name="Hình ảnh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597" y="2263086"/>
            <a:ext cx="3177125" cy="2422035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/>
        </p:nvSpPr>
        <p:spPr>
          <a:xfrm>
            <a:off x="4547148" y="3621998"/>
            <a:ext cx="3017947" cy="7574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CLB Robotics &amp; IoT</a:t>
            </a:r>
          </a:p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ường</a:t>
            </a:r>
            <a:r>
              <a:rPr lang="vi-VN" sz="1400" b="1" dirty="0">
                <a:latin typeface="Arial" panose="020B0604020202020204" pitchFamily="34" charset="0"/>
                <a:cs typeface="Arial" panose="020B0604020202020204" pitchFamily="34" charset="0"/>
              </a:rPr>
              <a:t> ĐH Khoa </a:t>
            </a:r>
            <a:r>
              <a:rPr lang="vi-V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vi-VN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vi-VN" sz="1400" b="1" dirty="0">
                <a:latin typeface="Arial" panose="020B0604020202020204" pitchFamily="34" charset="0"/>
                <a:cs typeface="Arial" panose="020B0604020202020204" pitchFamily="34" charset="0"/>
              </a:rPr>
              <a:t> nhiên</a:t>
            </a:r>
          </a:p>
        </p:txBody>
      </p:sp>
      <p:pic>
        <p:nvPicPr>
          <p:cNvPr id="13" name="Hình ảnh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7" y="2238036"/>
            <a:ext cx="2792558" cy="3525378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87E9C7B5-B87E-4B19-A702-7C8F4431C4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488" y="2263087"/>
            <a:ext cx="1777242" cy="23277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buzzer troll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endParaRPr lang="vi-VN" sz="3800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4" y="1990173"/>
            <a:ext cx="3055875" cy="3857794"/>
          </a:xfrm>
          <a:prstGeom prst="rect">
            <a:avLst/>
          </a:prstGeom>
        </p:spPr>
      </p:pic>
      <p:sp>
        <p:nvSpPr>
          <p:cNvPr id="6" name="Hình chữ nhật 5"/>
          <p:cNvSpPr/>
          <p:nvPr/>
        </p:nvSpPr>
        <p:spPr>
          <a:xfrm>
            <a:off x="3327662" y="2132122"/>
            <a:ext cx="886433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7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Làm</a:t>
            </a:r>
            <a:r>
              <a:rPr lang="en-US" sz="7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tiếng</a:t>
            </a:r>
            <a:r>
              <a:rPr lang="en-US" sz="7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bom</a:t>
            </a:r>
            <a:r>
              <a:rPr lang="en-US" sz="7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nổ</a:t>
            </a:r>
            <a:r>
              <a:rPr lang="en-US" sz="7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chậm</a:t>
            </a:r>
            <a:r>
              <a:rPr lang="en-US" sz="7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với</a:t>
            </a:r>
            <a:r>
              <a:rPr lang="en-US" sz="7000" b="1" dirty="0">
                <a:solidFill>
                  <a:srgbClr val="FF0000"/>
                </a:solidFill>
                <a:sym typeface="Wingdings" panose="05000000000000000000" pitchFamily="2" charset="2"/>
              </a:rPr>
              <a:t> buzzer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Gợi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ý: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bật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tắt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với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thời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gian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delay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giảm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dần</a:t>
            </a:r>
            <a:endParaRPr lang="en-US" sz="7000" b="1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1204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lm35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5B6673B3-9A39-41CD-877F-151D10F50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72" y="1798689"/>
            <a:ext cx="4469132" cy="4469132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B4F0312B-1F55-46DF-8588-5E2E8681E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78" y="1547594"/>
            <a:ext cx="2859322" cy="497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18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ABF840-C786-479E-A3A1-4F1D945C2259}"/>
              </a:ext>
            </a:extLst>
          </p:cNvPr>
          <p:cNvSpPr>
            <a:spLocks noGrp="1"/>
          </p:cNvSpPr>
          <p:nvPr/>
        </p:nvSpPr>
        <p:spPr>
          <a:xfrm>
            <a:off x="961613" y="7427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>
                <a:solidFill>
                  <a:srgbClr val="FF90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vi-VN" b="1" dirty="0">
              <a:solidFill>
                <a:srgbClr val="FF900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CAF15937-2B54-499C-823C-C4B462D4465F}"/>
              </a:ext>
            </a:extLst>
          </p:cNvPr>
          <p:cNvSpPr txBox="1"/>
          <p:nvPr/>
        </p:nvSpPr>
        <p:spPr>
          <a:xfrm>
            <a:off x="3671500" y="4120682"/>
            <a:ext cx="83710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 err="1">
                <a:solidFill>
                  <a:srgbClr val="002060"/>
                </a:solidFill>
              </a:rPr>
              <a:t>digital</a:t>
            </a:r>
            <a:r>
              <a:rPr lang="en-US" sz="7000" dirty="0" err="1">
                <a:solidFill>
                  <a:srgbClr val="00B0F0"/>
                </a:solidFill>
              </a:rPr>
              <a:t>Write</a:t>
            </a:r>
            <a:r>
              <a:rPr lang="en-US" sz="7000" dirty="0"/>
              <a:t> </a:t>
            </a:r>
            <a:r>
              <a:rPr lang="en-US" sz="7000" dirty="0">
                <a:solidFill>
                  <a:srgbClr val="FF0000"/>
                </a:solidFill>
              </a:rPr>
              <a:t>();</a:t>
            </a:r>
            <a:endParaRPr lang="en-US" sz="7000" dirty="0"/>
          </a:p>
          <a:p>
            <a:r>
              <a:rPr lang="en-US" sz="7000" dirty="0"/>
              <a:t>			</a:t>
            </a: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6D01370F-B898-4E62-85CE-D711FAD6DC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690" y="2655107"/>
            <a:ext cx="1535931" cy="614415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993615E-1FAA-4896-851E-12ADBEF4E42D}"/>
              </a:ext>
            </a:extLst>
          </p:cNvPr>
          <p:cNvSpPr txBox="1"/>
          <p:nvPr/>
        </p:nvSpPr>
        <p:spPr>
          <a:xfrm>
            <a:off x="1649691" y="4813180"/>
            <a:ext cx="100468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			</a:t>
            </a:r>
            <a:endParaRPr lang="en-US" sz="10000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E110F908-C831-40BD-BB73-0EAEEF420A24}"/>
              </a:ext>
            </a:extLst>
          </p:cNvPr>
          <p:cNvSpPr txBox="1"/>
          <p:nvPr/>
        </p:nvSpPr>
        <p:spPr>
          <a:xfrm>
            <a:off x="3671499" y="2284316"/>
            <a:ext cx="8371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 err="1">
                <a:solidFill>
                  <a:srgbClr val="002060"/>
                </a:solidFill>
              </a:rPr>
              <a:t>analog</a:t>
            </a:r>
            <a:r>
              <a:rPr lang="en-US" sz="7000" dirty="0" err="1">
                <a:solidFill>
                  <a:srgbClr val="00B050"/>
                </a:solidFill>
              </a:rPr>
              <a:t>Read</a:t>
            </a:r>
            <a:r>
              <a:rPr lang="en-US" sz="7000" dirty="0"/>
              <a:t> </a:t>
            </a:r>
            <a:r>
              <a:rPr lang="en-US" sz="7000" dirty="0">
                <a:solidFill>
                  <a:srgbClr val="FF0000"/>
                </a:solidFill>
              </a:rPr>
              <a:t>();</a:t>
            </a:r>
            <a:endParaRPr lang="en-US" sz="7000" dirty="0"/>
          </a:p>
          <a:p>
            <a:r>
              <a:rPr lang="en-US" sz="5000" dirty="0"/>
              <a:t>			</a:t>
            </a:r>
            <a:endParaRPr lang="en-US" sz="10000" dirty="0"/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73B20BD2-77A1-45C7-B79E-539257C80C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691" y="4497038"/>
            <a:ext cx="1535931" cy="61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32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Cắm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F0CD031D-593B-4733-AD26-2EFF309E5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31" y="1371600"/>
            <a:ext cx="8907397" cy="520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76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BFC8E56-9962-408A-9256-6D0FB3F527A9}"/>
              </a:ext>
            </a:extLst>
          </p:cNvPr>
          <p:cNvSpPr>
            <a:spLocks noGrp="1"/>
          </p:cNvSpPr>
          <p:nvPr/>
        </p:nvSpPr>
        <p:spPr>
          <a:xfrm>
            <a:off x="-1019372" y="1980371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br>
              <a:rPr lang="en-US" b="1" dirty="0">
                <a:solidFill>
                  <a:srgbClr val="008A90"/>
                </a:solidFill>
              </a:rPr>
            </a:br>
            <a:endParaRPr lang="vi-VN" b="1" dirty="0">
              <a:solidFill>
                <a:srgbClr val="008A90"/>
              </a:solidFill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4F6CDDA-0FD1-4236-9EAF-DACD00BA4164}"/>
              </a:ext>
            </a:extLst>
          </p:cNvPr>
          <p:cNvSpPr txBox="1"/>
          <p:nvPr/>
        </p:nvSpPr>
        <p:spPr>
          <a:xfrm>
            <a:off x="1235826" y="2967777"/>
            <a:ext cx="101328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err="1">
                <a:solidFill>
                  <a:srgbClr val="002060"/>
                </a:solidFill>
              </a:rPr>
              <a:t>int</a:t>
            </a:r>
            <a:r>
              <a:rPr lang="en-US" sz="10000" dirty="0"/>
              <a:t> </a:t>
            </a:r>
            <a:r>
              <a:rPr lang="en-US" sz="10000" dirty="0" err="1">
                <a:solidFill>
                  <a:srgbClr val="FF0000"/>
                </a:solidFill>
              </a:rPr>
              <a:t>cambien</a:t>
            </a:r>
            <a:r>
              <a:rPr lang="en-US" sz="10000" dirty="0"/>
              <a:t> = </a:t>
            </a:r>
            <a:r>
              <a:rPr lang="en-US" sz="10000" dirty="0">
                <a:solidFill>
                  <a:srgbClr val="FF0000"/>
                </a:solidFill>
              </a:rPr>
              <a:t>A0</a:t>
            </a:r>
            <a:r>
              <a:rPr lang="en-US" sz="10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88686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BFC8E56-9962-408A-9256-6D0FB3F527A9}"/>
              </a:ext>
            </a:extLst>
          </p:cNvPr>
          <p:cNvSpPr>
            <a:spLocks noGrp="1"/>
          </p:cNvSpPr>
          <p:nvPr/>
        </p:nvSpPr>
        <p:spPr>
          <a:xfrm>
            <a:off x="-857839" y="1948347"/>
            <a:ext cx="12481089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serial monitor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setup</a:t>
            </a:r>
            <a:br>
              <a:rPr lang="en-US" b="1" dirty="0">
                <a:solidFill>
                  <a:srgbClr val="008A90"/>
                </a:solidFill>
              </a:rPr>
            </a:br>
            <a:endParaRPr lang="vi-VN" b="1" dirty="0">
              <a:solidFill>
                <a:srgbClr val="008A90"/>
              </a:solidFill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4F6CDDA-0FD1-4236-9EAF-DACD00BA4164}"/>
              </a:ext>
            </a:extLst>
          </p:cNvPr>
          <p:cNvSpPr txBox="1"/>
          <p:nvPr/>
        </p:nvSpPr>
        <p:spPr>
          <a:xfrm>
            <a:off x="1235826" y="2967777"/>
            <a:ext cx="101328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err="1">
                <a:solidFill>
                  <a:srgbClr val="002060"/>
                </a:solidFill>
              </a:rPr>
              <a:t>Serial.</a:t>
            </a:r>
            <a:r>
              <a:rPr lang="en-US" sz="10000" dirty="0" err="1">
                <a:solidFill>
                  <a:srgbClr val="FF0000"/>
                </a:solidFill>
              </a:rPr>
              <a:t>begin</a:t>
            </a:r>
            <a:r>
              <a:rPr lang="en-US" sz="10000" dirty="0">
                <a:solidFill>
                  <a:srgbClr val="002060"/>
                </a:solidFill>
              </a:rPr>
              <a:t>(9600);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2973126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BFC8E56-9962-408A-9256-6D0FB3F527A9}"/>
              </a:ext>
            </a:extLst>
          </p:cNvPr>
          <p:cNvSpPr>
            <a:spLocks noGrp="1"/>
          </p:cNvSpPr>
          <p:nvPr/>
        </p:nvSpPr>
        <p:spPr>
          <a:xfrm>
            <a:off x="180944" y="194834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loop</a:t>
            </a:r>
            <a:br>
              <a:rPr lang="en-US" b="1" dirty="0">
                <a:solidFill>
                  <a:srgbClr val="008A90"/>
                </a:solidFill>
              </a:rPr>
            </a:br>
            <a:endParaRPr lang="vi-VN" b="1" dirty="0">
              <a:solidFill>
                <a:srgbClr val="008A90"/>
              </a:solidFill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4F6CDDA-0FD1-4236-9EAF-DACD00BA4164}"/>
              </a:ext>
            </a:extLst>
          </p:cNvPr>
          <p:cNvSpPr txBox="1"/>
          <p:nvPr/>
        </p:nvSpPr>
        <p:spPr>
          <a:xfrm>
            <a:off x="180944" y="2967777"/>
            <a:ext cx="124056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err="1">
                <a:solidFill>
                  <a:srgbClr val="002060"/>
                </a:solidFill>
              </a:rPr>
              <a:t>int</a:t>
            </a:r>
            <a:r>
              <a:rPr lang="en-US" sz="10000" dirty="0">
                <a:solidFill>
                  <a:srgbClr val="002060"/>
                </a:solidFill>
              </a:rPr>
              <a:t> </a:t>
            </a:r>
            <a:r>
              <a:rPr lang="en-US" sz="10000" dirty="0">
                <a:solidFill>
                  <a:srgbClr val="FF0000"/>
                </a:solidFill>
              </a:rPr>
              <a:t>value</a:t>
            </a:r>
            <a:r>
              <a:rPr lang="en-US" sz="10000" dirty="0">
                <a:solidFill>
                  <a:srgbClr val="002060"/>
                </a:solidFill>
              </a:rPr>
              <a:t> = </a:t>
            </a:r>
            <a:r>
              <a:rPr lang="en-US" sz="10000" dirty="0" err="1">
                <a:solidFill>
                  <a:srgbClr val="002060"/>
                </a:solidFill>
              </a:rPr>
              <a:t>analog</a:t>
            </a:r>
            <a:r>
              <a:rPr lang="en-US" sz="10000" dirty="0" err="1">
                <a:solidFill>
                  <a:srgbClr val="FF0000"/>
                </a:solidFill>
              </a:rPr>
              <a:t>Read</a:t>
            </a:r>
            <a:r>
              <a:rPr lang="en-US" sz="10000" dirty="0">
                <a:solidFill>
                  <a:srgbClr val="002060"/>
                </a:solidFill>
              </a:rPr>
              <a:t>(</a:t>
            </a:r>
            <a:r>
              <a:rPr lang="en-US" sz="10000" dirty="0" err="1">
                <a:solidFill>
                  <a:srgbClr val="002060"/>
                </a:solidFill>
              </a:rPr>
              <a:t>cambien</a:t>
            </a:r>
            <a:r>
              <a:rPr lang="en-US" sz="10000" dirty="0">
                <a:solidFill>
                  <a:srgbClr val="002060"/>
                </a:solidFill>
              </a:rPr>
              <a:t>);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3284536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BFC8E56-9962-408A-9256-6D0FB3F527A9}"/>
              </a:ext>
            </a:extLst>
          </p:cNvPr>
          <p:cNvSpPr>
            <a:spLocks noGrp="1"/>
          </p:cNvSpPr>
          <p:nvPr/>
        </p:nvSpPr>
        <p:spPr>
          <a:xfrm>
            <a:off x="180944" y="1948347"/>
            <a:ext cx="11498866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loop</a:t>
            </a:r>
            <a:br>
              <a:rPr lang="en-US" b="1" dirty="0">
                <a:solidFill>
                  <a:srgbClr val="008A90"/>
                </a:solidFill>
              </a:rPr>
            </a:br>
            <a:endParaRPr lang="vi-VN" b="1" dirty="0">
              <a:solidFill>
                <a:srgbClr val="008A90"/>
              </a:solidFill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4F6CDDA-0FD1-4236-9EAF-DACD00BA4164}"/>
              </a:ext>
            </a:extLst>
          </p:cNvPr>
          <p:cNvSpPr txBox="1"/>
          <p:nvPr/>
        </p:nvSpPr>
        <p:spPr>
          <a:xfrm>
            <a:off x="1321587" y="3054759"/>
            <a:ext cx="124056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rgbClr val="002060"/>
                </a:solidFill>
              </a:rPr>
              <a:t>float </a:t>
            </a:r>
            <a:r>
              <a:rPr lang="en-US" sz="10000" dirty="0">
                <a:solidFill>
                  <a:srgbClr val="FF0000"/>
                </a:solidFill>
              </a:rPr>
              <a:t>voltage</a:t>
            </a:r>
            <a:r>
              <a:rPr lang="en-US" sz="10000" dirty="0">
                <a:solidFill>
                  <a:srgbClr val="002060"/>
                </a:solidFill>
              </a:rPr>
              <a:t> = </a:t>
            </a:r>
            <a:br>
              <a:rPr lang="en-US" sz="10000" dirty="0">
                <a:solidFill>
                  <a:srgbClr val="002060"/>
                </a:solidFill>
              </a:rPr>
            </a:br>
            <a:r>
              <a:rPr lang="en-US" sz="10000" dirty="0">
                <a:solidFill>
                  <a:srgbClr val="002060"/>
                </a:solidFill>
              </a:rPr>
              <a:t>value *5.0/1024;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1385362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1004246" y="11397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float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C/C++</a:t>
            </a:r>
            <a:endParaRPr lang="vi-VN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8B5F781-3C2E-47FA-821D-D62A878CCA31}"/>
              </a:ext>
            </a:extLst>
          </p:cNvPr>
          <p:cNvSpPr txBox="1"/>
          <p:nvPr/>
        </p:nvSpPr>
        <p:spPr>
          <a:xfrm>
            <a:off x="480768" y="3208486"/>
            <a:ext cx="10921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2060"/>
                </a:solidFill>
              </a:rPr>
              <a:t>float</a:t>
            </a:r>
            <a:r>
              <a:rPr lang="en-US" sz="6000" dirty="0"/>
              <a:t> </a:t>
            </a:r>
            <a:r>
              <a:rPr lang="en-US" sz="6000" dirty="0" err="1">
                <a:solidFill>
                  <a:srgbClr val="FF0000"/>
                </a:solidFill>
              </a:rPr>
              <a:t>là</a:t>
            </a:r>
            <a:r>
              <a:rPr lang="en-US" sz="6000" dirty="0">
                <a:solidFill>
                  <a:srgbClr val="FF0000"/>
                </a:solidFill>
              </a:rPr>
              <a:t> </a:t>
            </a:r>
            <a:r>
              <a:rPr lang="en-US" sz="6000" dirty="0" err="1">
                <a:solidFill>
                  <a:srgbClr val="FF0000"/>
                </a:solidFill>
              </a:rPr>
              <a:t>kiểu</a:t>
            </a:r>
            <a:r>
              <a:rPr lang="en-US" sz="6000" dirty="0">
                <a:solidFill>
                  <a:srgbClr val="FF0000"/>
                </a:solidFill>
              </a:rPr>
              <a:t> </a:t>
            </a:r>
            <a:r>
              <a:rPr lang="en-US" sz="6000" dirty="0" err="1">
                <a:solidFill>
                  <a:srgbClr val="FF0000"/>
                </a:solidFill>
              </a:rPr>
              <a:t>số</a:t>
            </a:r>
            <a:r>
              <a:rPr lang="en-US" sz="6000" dirty="0">
                <a:solidFill>
                  <a:srgbClr val="FF0000"/>
                </a:solidFill>
              </a:rPr>
              <a:t> </a:t>
            </a:r>
            <a:r>
              <a:rPr lang="en-US" sz="6000" dirty="0" err="1">
                <a:solidFill>
                  <a:srgbClr val="FF0000"/>
                </a:solidFill>
              </a:rPr>
              <a:t>thực</a:t>
            </a:r>
            <a:r>
              <a:rPr lang="en-US" sz="6000" dirty="0">
                <a:solidFill>
                  <a:srgbClr val="FF0000"/>
                </a:solidFill>
              </a:rPr>
              <a:t> </a:t>
            </a:r>
            <a:r>
              <a:rPr lang="en-US" sz="6000" dirty="0" err="1">
                <a:solidFill>
                  <a:srgbClr val="002060"/>
                </a:solidFill>
              </a:rPr>
              <a:t>ví</a:t>
            </a:r>
            <a:r>
              <a:rPr lang="en-US" sz="6000" dirty="0">
                <a:solidFill>
                  <a:srgbClr val="002060"/>
                </a:solidFill>
              </a:rPr>
              <a:t> </a:t>
            </a:r>
            <a:r>
              <a:rPr lang="en-US" sz="6000" dirty="0" err="1">
                <a:solidFill>
                  <a:srgbClr val="002060"/>
                </a:solidFill>
              </a:rPr>
              <a:t>dụ</a:t>
            </a:r>
            <a:r>
              <a:rPr lang="en-US" sz="6000" dirty="0">
                <a:solidFill>
                  <a:srgbClr val="002060"/>
                </a:solidFill>
              </a:rPr>
              <a:t>: </a:t>
            </a:r>
            <a:br>
              <a:rPr lang="en-US" sz="6000" dirty="0">
                <a:solidFill>
                  <a:srgbClr val="002060"/>
                </a:solidFill>
              </a:rPr>
            </a:br>
            <a:r>
              <a:rPr lang="en-US" sz="6000" dirty="0">
                <a:solidFill>
                  <a:srgbClr val="002060"/>
                </a:solidFill>
              </a:rPr>
              <a:t>	… -2.5 , -1.7, 0.2, </a:t>
            </a:r>
            <a:r>
              <a:rPr lang="en-US" sz="6000" dirty="0">
                <a:solidFill>
                  <a:srgbClr val="FF0000"/>
                </a:solidFill>
              </a:rPr>
              <a:t>1.7, 2.1, 3.9 …</a:t>
            </a:r>
            <a:br>
              <a:rPr lang="en-US" sz="6000" dirty="0">
                <a:solidFill>
                  <a:srgbClr val="FF0000"/>
                </a:solidFill>
              </a:rPr>
            </a:br>
            <a:r>
              <a:rPr lang="en-US" sz="6000" dirty="0" err="1">
                <a:solidFill>
                  <a:srgbClr val="002060"/>
                </a:solidFill>
              </a:rPr>
              <a:t>phạm</a:t>
            </a:r>
            <a:r>
              <a:rPr lang="en-US" sz="6000" dirty="0">
                <a:solidFill>
                  <a:srgbClr val="002060"/>
                </a:solidFill>
              </a:rPr>
              <a:t> vi</a:t>
            </a:r>
            <a:r>
              <a:rPr lang="en-US" sz="6000" dirty="0">
                <a:solidFill>
                  <a:srgbClr val="FF0000"/>
                </a:solidFill>
              </a:rPr>
              <a:t>: </a:t>
            </a:r>
            <a:r>
              <a:rPr lang="en-US" sz="6000" dirty="0">
                <a:solidFill>
                  <a:srgbClr val="00959C"/>
                </a:solidFill>
              </a:rPr>
              <a:t>3.4E-38 </a:t>
            </a:r>
            <a:r>
              <a:rPr lang="en-US" sz="6000" dirty="0" err="1">
                <a:solidFill>
                  <a:srgbClr val="FF0000"/>
                </a:solidFill>
              </a:rPr>
              <a:t>đến</a:t>
            </a:r>
            <a:r>
              <a:rPr lang="en-US" sz="6000" dirty="0">
                <a:solidFill>
                  <a:srgbClr val="00959C"/>
                </a:solidFill>
              </a:rPr>
              <a:t> 3.4E+38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B6D626-8473-4248-96DA-2E558CD9161A}"/>
              </a:ext>
            </a:extLst>
          </p:cNvPr>
          <p:cNvSpPr>
            <a:spLocks noGrp="1"/>
          </p:cNvSpPr>
          <p:nvPr/>
        </p:nvSpPr>
        <p:spPr>
          <a:xfrm>
            <a:off x="-896824" y="2280368"/>
            <a:ext cx="6090994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B0F0"/>
                </a:solidFill>
              </a:rPr>
              <a:t>Chức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năng</a:t>
            </a:r>
            <a:br>
              <a:rPr lang="en-US" b="1" dirty="0">
                <a:solidFill>
                  <a:srgbClr val="008A90"/>
                </a:solidFill>
              </a:rPr>
            </a:br>
            <a:endParaRPr lang="vi-VN" b="1" dirty="0">
              <a:solidFill>
                <a:srgbClr val="008A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800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BFC8E56-9962-408A-9256-6D0FB3F527A9}"/>
              </a:ext>
            </a:extLst>
          </p:cNvPr>
          <p:cNvSpPr>
            <a:spLocks noGrp="1"/>
          </p:cNvSpPr>
          <p:nvPr/>
        </p:nvSpPr>
        <p:spPr>
          <a:xfrm>
            <a:off x="180944" y="1948347"/>
            <a:ext cx="11498866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b="1" dirty="0">
                <a:solidFill>
                  <a:srgbClr val="008A90"/>
                </a:solidFill>
              </a:rPr>
            </a:br>
            <a:endParaRPr lang="vi-VN" b="1" dirty="0">
              <a:solidFill>
                <a:srgbClr val="008A90"/>
              </a:solidFill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4F6CDDA-0FD1-4236-9EAF-DACD00BA4164}"/>
              </a:ext>
            </a:extLst>
          </p:cNvPr>
          <p:cNvSpPr txBox="1"/>
          <p:nvPr/>
        </p:nvSpPr>
        <p:spPr>
          <a:xfrm>
            <a:off x="2311401" y="2967777"/>
            <a:ext cx="124056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rgbClr val="002060"/>
                </a:solidFill>
              </a:rPr>
              <a:t>float </a:t>
            </a:r>
            <a:r>
              <a:rPr lang="en-US" sz="10000" dirty="0">
                <a:solidFill>
                  <a:srgbClr val="FF0000"/>
                </a:solidFill>
              </a:rPr>
              <a:t>temp</a:t>
            </a:r>
            <a:r>
              <a:rPr lang="en-US" sz="10000" dirty="0">
                <a:solidFill>
                  <a:srgbClr val="002060"/>
                </a:solidFill>
              </a:rPr>
              <a:t> = </a:t>
            </a:r>
            <a:br>
              <a:rPr lang="en-US" sz="10000" dirty="0">
                <a:solidFill>
                  <a:srgbClr val="002060"/>
                </a:solidFill>
              </a:rPr>
            </a:br>
            <a:r>
              <a:rPr lang="en-US" sz="10000" dirty="0">
                <a:solidFill>
                  <a:srgbClr val="002060"/>
                </a:solidFill>
              </a:rPr>
              <a:t>voltage * 100;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150982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còi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buzzer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9284B99C-6DB4-411A-B853-D9FC199B7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043" y="1885498"/>
            <a:ext cx="3388360" cy="338836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3011FA4E-4CB2-464E-8BE5-0F91FD9F9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348" y="1510397"/>
            <a:ext cx="4138563" cy="4138563"/>
          </a:xfrm>
          <a:prstGeom prst="rect">
            <a:avLst/>
          </a:prstGeom>
        </p:spPr>
      </p:pic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265E3760-7C6C-4751-B3E3-997E661A532A}"/>
              </a:ext>
            </a:extLst>
          </p:cNvPr>
          <p:cNvSpPr txBox="1"/>
          <p:nvPr/>
        </p:nvSpPr>
        <p:spPr>
          <a:xfrm>
            <a:off x="4842035" y="5054757"/>
            <a:ext cx="83710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err="1">
                <a:solidFill>
                  <a:srgbClr val="FF0000"/>
                </a:solidFill>
              </a:rPr>
              <a:t>Chân</a:t>
            </a:r>
            <a:r>
              <a:rPr lang="en-US" sz="5000" dirty="0">
                <a:solidFill>
                  <a:srgbClr val="FF0000"/>
                </a:solidFill>
              </a:rPr>
              <a:t> </a:t>
            </a:r>
            <a:r>
              <a:rPr lang="en-US" sz="5000" dirty="0" err="1">
                <a:solidFill>
                  <a:srgbClr val="FF0000"/>
                </a:solidFill>
              </a:rPr>
              <a:t>tín</a:t>
            </a:r>
            <a:r>
              <a:rPr lang="en-US" sz="5000" dirty="0">
                <a:solidFill>
                  <a:srgbClr val="FF0000"/>
                </a:solidFill>
              </a:rPr>
              <a:t> </a:t>
            </a:r>
            <a:r>
              <a:rPr lang="en-US" sz="5000" dirty="0" err="1">
                <a:solidFill>
                  <a:srgbClr val="FF0000"/>
                </a:solidFill>
              </a:rPr>
              <a:t>hiệu</a:t>
            </a:r>
            <a:r>
              <a:rPr lang="en-US" sz="5000" dirty="0">
                <a:solidFill>
                  <a:srgbClr val="FF0000"/>
                </a:solidFill>
              </a:rPr>
              <a:t>		</a:t>
            </a:r>
            <a:r>
              <a:rPr lang="en-US" sz="5000" dirty="0" err="1"/>
              <a:t>Chân</a:t>
            </a:r>
            <a:r>
              <a:rPr lang="en-US" sz="5000" dirty="0"/>
              <a:t> </a:t>
            </a:r>
            <a:r>
              <a:rPr lang="en-US" sz="5000" dirty="0" err="1"/>
              <a:t>âm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4144150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BFC8E56-9962-408A-9256-6D0FB3F527A9}"/>
              </a:ext>
            </a:extLst>
          </p:cNvPr>
          <p:cNvSpPr>
            <a:spLocks noGrp="1"/>
          </p:cNvSpPr>
          <p:nvPr/>
        </p:nvSpPr>
        <p:spPr>
          <a:xfrm>
            <a:off x="-189814" y="194834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serial</a:t>
            </a:r>
            <a:endParaRPr lang="vi-VN" b="1" dirty="0">
              <a:solidFill>
                <a:srgbClr val="008A90"/>
              </a:solidFill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4F6CDDA-0FD1-4236-9EAF-DACD00BA4164}"/>
              </a:ext>
            </a:extLst>
          </p:cNvPr>
          <p:cNvSpPr txBox="1"/>
          <p:nvPr/>
        </p:nvSpPr>
        <p:spPr>
          <a:xfrm>
            <a:off x="857840" y="2967777"/>
            <a:ext cx="109737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err="1">
                <a:solidFill>
                  <a:srgbClr val="00959C"/>
                </a:solidFill>
              </a:rPr>
              <a:t>Serial</a:t>
            </a:r>
            <a:r>
              <a:rPr lang="en-US" sz="10000" dirty="0" err="1">
                <a:solidFill>
                  <a:srgbClr val="FF900A"/>
                </a:solidFill>
              </a:rPr>
              <a:t>.println</a:t>
            </a:r>
            <a:r>
              <a:rPr lang="en-US" sz="10000" dirty="0">
                <a:solidFill>
                  <a:srgbClr val="FF900A"/>
                </a:solidFill>
              </a:rPr>
              <a:t>(</a:t>
            </a:r>
            <a:r>
              <a:rPr lang="en-US" sz="10000" dirty="0">
                <a:solidFill>
                  <a:srgbClr val="FF0000"/>
                </a:solidFill>
              </a:rPr>
              <a:t>temp</a:t>
            </a:r>
            <a:r>
              <a:rPr lang="en-US" sz="10000" dirty="0">
                <a:solidFill>
                  <a:srgbClr val="FF900A"/>
                </a:solidFill>
              </a:rPr>
              <a:t>);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2199946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1004246" y="11397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34E1541D-7246-4A2D-B189-C161C0A37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091" y="1371600"/>
            <a:ext cx="6810411" cy="52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86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5B14A5F-E1B5-497D-B4B5-59A453387E71}"/>
              </a:ext>
            </a:extLst>
          </p:cNvPr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Serial </a:t>
            </a:r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endParaRPr lang="vi-VN" sz="3800" b="1" dirty="0">
              <a:solidFill>
                <a:srgbClr val="FF900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DC5C0A79-1BD0-439B-AF95-5689A0484F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40" y="2604275"/>
            <a:ext cx="4775200" cy="2686050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3CDE794C-71B9-48B9-A6AC-063E6B9EF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640" y="233172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57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led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lm35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endParaRPr lang="vi-VN" sz="3800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4" y="1990173"/>
            <a:ext cx="3055875" cy="3857794"/>
          </a:xfrm>
          <a:prstGeom prst="rect">
            <a:avLst/>
          </a:prstGeom>
        </p:spPr>
      </p:pic>
      <p:sp>
        <p:nvSpPr>
          <p:cNvPr id="6" name="Hình chữ nhật 5"/>
          <p:cNvSpPr/>
          <p:nvPr/>
        </p:nvSpPr>
        <p:spPr>
          <a:xfrm>
            <a:off x="3601039" y="2896321"/>
            <a:ext cx="8864338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7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Bật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đèn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khi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nhiệt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độ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>
                <a:solidFill>
                  <a:srgbClr val="FF900A"/>
                </a:solidFill>
                <a:sym typeface="Wingdings" panose="05000000000000000000" pitchFamily="2" charset="2"/>
              </a:rPr>
              <a:t>&gt; 30 *C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Ng</a:t>
            </a:r>
            <a:r>
              <a:rPr lang="vi-VN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ư</a:t>
            </a: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ợc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lại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tắt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đèn</a:t>
            </a:r>
            <a:endParaRPr lang="en-US" sz="7000" b="1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3431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led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buzzer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LM35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endParaRPr lang="vi-VN" sz="3800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4" y="1990173"/>
            <a:ext cx="3055875" cy="3857794"/>
          </a:xfrm>
          <a:prstGeom prst="rect">
            <a:avLst/>
          </a:prstGeom>
        </p:spPr>
      </p:pic>
      <p:sp>
        <p:nvSpPr>
          <p:cNvPr id="6" name="Hình chữ nhật 5"/>
          <p:cNvSpPr/>
          <p:nvPr/>
        </p:nvSpPr>
        <p:spPr>
          <a:xfrm>
            <a:off x="3601039" y="2896321"/>
            <a:ext cx="8864338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7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Bật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đèn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và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>
                <a:solidFill>
                  <a:srgbClr val="FF0000"/>
                </a:solidFill>
                <a:sym typeface="Wingdings" panose="05000000000000000000" pitchFamily="2" charset="2"/>
              </a:rPr>
              <a:t>buzzer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khi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nhiệt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độ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>
                <a:solidFill>
                  <a:srgbClr val="FF900A"/>
                </a:solidFill>
                <a:sym typeface="Wingdings" panose="05000000000000000000" pitchFamily="2" charset="2"/>
              </a:rPr>
              <a:t>&gt; 30*C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Ng</a:t>
            </a:r>
            <a:r>
              <a:rPr lang="vi-VN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ư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ợc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lại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tắt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hết</a:t>
            </a:r>
            <a:endParaRPr lang="en-US" sz="7000" b="1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52131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endParaRPr lang="vi-VN" b="1" dirty="0">
              <a:solidFill>
                <a:srgbClr val="00AB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01" y="1666874"/>
            <a:ext cx="5636693" cy="3819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237" y="2505073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19" y="2200273"/>
            <a:ext cx="2603039" cy="3286126"/>
          </a:xfrm>
          <a:prstGeom prst="rect">
            <a:avLst/>
          </a:prstGeom>
        </p:spPr>
      </p:pic>
      <p:pic>
        <p:nvPicPr>
          <p:cNvPr id="7" name="Hình ảnh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8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</p:spTree>
    <p:extLst>
      <p:ext uri="{BB962C8B-B14F-4D97-AF65-F5344CB8AC3E}">
        <p14:creationId xmlns:p14="http://schemas.microsoft.com/office/powerpoint/2010/main" val="3652174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led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buzzer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LM35</a:t>
            </a:r>
            <a:endParaRPr lang="vi-VN" sz="3800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4" y="1990173"/>
            <a:ext cx="3055875" cy="3857794"/>
          </a:xfrm>
          <a:prstGeom prst="rect">
            <a:avLst/>
          </a:prstGeom>
        </p:spPr>
      </p:pic>
      <p:sp>
        <p:nvSpPr>
          <p:cNvPr id="6" name="Hình chữ nhật 5"/>
          <p:cNvSpPr/>
          <p:nvPr/>
        </p:nvSpPr>
        <p:spPr>
          <a:xfrm>
            <a:off x="3289955" y="1576568"/>
            <a:ext cx="917542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Nhấp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nháy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đèn</a:t>
            </a:r>
            <a:r>
              <a:rPr lang="en-US" sz="7000" b="1" dirty="0">
                <a:solidFill>
                  <a:srgbClr val="FF0000"/>
                </a:solidFill>
                <a:sym typeface="Wingdings" panose="05000000000000000000" pitchFamily="2" charset="2"/>
              </a:rPr>
              <a:t> 1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và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đồng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thời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>
                <a:solidFill>
                  <a:srgbClr val="FF0000"/>
                </a:solidFill>
                <a:sym typeface="Wingdings" panose="05000000000000000000" pitchFamily="2" charset="2"/>
              </a:rPr>
              <a:t>buzzer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bíp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bíp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khi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nhiệt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độ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từ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>
                <a:solidFill>
                  <a:srgbClr val="FF0000"/>
                </a:solidFill>
                <a:sym typeface="Wingdings" panose="05000000000000000000" pitchFamily="2" charset="2"/>
              </a:rPr>
              <a:t>&gt; 30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đến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>
                <a:solidFill>
                  <a:srgbClr val="FF0000"/>
                </a:solidFill>
                <a:sym typeface="Wingdings" panose="05000000000000000000" pitchFamily="2" charset="2"/>
              </a:rPr>
              <a:t>&lt; 45*C</a:t>
            </a:r>
          </a:p>
          <a:p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77473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led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buzzer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LM35</a:t>
            </a:r>
            <a:endParaRPr lang="vi-VN" sz="3800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4" y="1990173"/>
            <a:ext cx="3055875" cy="3857794"/>
          </a:xfrm>
          <a:prstGeom prst="rect">
            <a:avLst/>
          </a:prstGeom>
        </p:spPr>
      </p:pic>
      <p:sp>
        <p:nvSpPr>
          <p:cNvPr id="6" name="Hình chữ nhật 5"/>
          <p:cNvSpPr/>
          <p:nvPr/>
        </p:nvSpPr>
        <p:spPr>
          <a:xfrm>
            <a:off x="3016578" y="2270573"/>
            <a:ext cx="917542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Nếu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>
                <a:solidFill>
                  <a:srgbClr val="FF0000"/>
                </a:solidFill>
                <a:sym typeface="Wingdings" panose="05000000000000000000" pitchFamily="2" charset="2"/>
              </a:rPr>
              <a:t>&gt;= 45*C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thì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cả</a:t>
            </a:r>
            <a:r>
              <a:rPr lang="en-US" sz="7000" b="1" dirty="0">
                <a:solidFill>
                  <a:srgbClr val="FF0000"/>
                </a:solidFill>
                <a:sym typeface="Wingdings" panose="05000000000000000000" pitchFamily="2" charset="2"/>
              </a:rPr>
              <a:t> 2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đèn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sáng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đồng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thời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>
                <a:solidFill>
                  <a:srgbClr val="FF0000"/>
                </a:solidFill>
                <a:sym typeface="Wingdings" panose="05000000000000000000" pitchFamily="2" charset="2"/>
              </a:rPr>
              <a:t>buzzer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kêu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một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hồi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dài</a:t>
            </a:r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1533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Lắp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endParaRPr lang="vi-VN" b="1" dirty="0">
              <a:solidFill>
                <a:srgbClr val="FF900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5BD01E7B-9990-4ED6-87DE-1ABBB3B8E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515" y="1371600"/>
            <a:ext cx="4747676" cy="531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9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ABF840-C786-479E-A3A1-4F1D945C2259}"/>
              </a:ext>
            </a:extLst>
          </p:cNvPr>
          <p:cNvSpPr>
            <a:spLocks noGrp="1"/>
          </p:cNvSpPr>
          <p:nvPr/>
        </p:nvSpPr>
        <p:spPr>
          <a:xfrm>
            <a:off x="961613" y="7427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>
                <a:solidFill>
                  <a:srgbClr val="FF90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vi-VN" b="1" dirty="0">
              <a:solidFill>
                <a:srgbClr val="FF900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CAF15937-2B54-499C-823C-C4B462D4465F}"/>
              </a:ext>
            </a:extLst>
          </p:cNvPr>
          <p:cNvSpPr txBox="1"/>
          <p:nvPr/>
        </p:nvSpPr>
        <p:spPr>
          <a:xfrm>
            <a:off x="3551760" y="2907096"/>
            <a:ext cx="83710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 err="1">
                <a:solidFill>
                  <a:srgbClr val="002060"/>
                </a:solidFill>
              </a:rPr>
              <a:t>digital</a:t>
            </a:r>
            <a:r>
              <a:rPr lang="en-US" sz="9000" dirty="0" err="1">
                <a:solidFill>
                  <a:srgbClr val="00B0F0"/>
                </a:solidFill>
              </a:rPr>
              <a:t>Write</a:t>
            </a:r>
            <a:r>
              <a:rPr lang="en-US" sz="9000" dirty="0"/>
              <a:t> </a:t>
            </a:r>
            <a:r>
              <a:rPr lang="en-US" sz="9000" dirty="0">
                <a:solidFill>
                  <a:srgbClr val="FF0000"/>
                </a:solidFill>
              </a:rPr>
              <a:t>();</a:t>
            </a:r>
            <a:endParaRPr lang="en-US" sz="9000" dirty="0"/>
          </a:p>
          <a:p>
            <a:r>
              <a:rPr lang="en-US" sz="7000" dirty="0"/>
              <a:t>			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993615E-1FAA-4896-851E-12ADBEF4E42D}"/>
              </a:ext>
            </a:extLst>
          </p:cNvPr>
          <p:cNvSpPr txBox="1"/>
          <p:nvPr/>
        </p:nvSpPr>
        <p:spPr>
          <a:xfrm>
            <a:off x="1649691" y="4813180"/>
            <a:ext cx="100468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			</a:t>
            </a:r>
            <a:endParaRPr lang="en-US" sz="10000" dirty="0"/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73B20BD2-77A1-45C7-B79E-539257C80C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75" y="3186398"/>
            <a:ext cx="2335548" cy="93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0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buzzer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BFC8E56-9962-408A-9256-6D0FB3F527A9}"/>
              </a:ext>
            </a:extLst>
          </p:cNvPr>
          <p:cNvSpPr>
            <a:spLocks noGrp="1"/>
          </p:cNvSpPr>
          <p:nvPr/>
        </p:nvSpPr>
        <p:spPr>
          <a:xfrm>
            <a:off x="-1019372" y="1980371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buzzer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còi</a:t>
            </a:r>
            <a:br>
              <a:rPr lang="en-US" b="1" dirty="0">
                <a:solidFill>
                  <a:srgbClr val="008A90"/>
                </a:solidFill>
              </a:rPr>
            </a:br>
            <a:endParaRPr lang="vi-VN" b="1" dirty="0">
              <a:solidFill>
                <a:srgbClr val="008A90"/>
              </a:solidFill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4F6CDDA-0FD1-4236-9EAF-DACD00BA4164}"/>
              </a:ext>
            </a:extLst>
          </p:cNvPr>
          <p:cNvSpPr txBox="1"/>
          <p:nvPr/>
        </p:nvSpPr>
        <p:spPr>
          <a:xfrm>
            <a:off x="1662546" y="3054759"/>
            <a:ext cx="101328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err="1">
                <a:solidFill>
                  <a:srgbClr val="002060"/>
                </a:solidFill>
              </a:rPr>
              <a:t>int</a:t>
            </a:r>
            <a:r>
              <a:rPr lang="en-US" sz="10000" dirty="0"/>
              <a:t> </a:t>
            </a:r>
            <a:r>
              <a:rPr lang="en-US" sz="10000" dirty="0">
                <a:solidFill>
                  <a:srgbClr val="FF0000"/>
                </a:solidFill>
              </a:rPr>
              <a:t>buzzer</a:t>
            </a:r>
            <a:r>
              <a:rPr lang="en-US" sz="10000" dirty="0"/>
              <a:t> = </a:t>
            </a:r>
            <a:r>
              <a:rPr lang="en-US" sz="10000" dirty="0">
                <a:solidFill>
                  <a:srgbClr val="FF0000"/>
                </a:solidFill>
              </a:rPr>
              <a:t>2</a:t>
            </a:r>
            <a:r>
              <a:rPr lang="en-US" sz="10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8374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BFC8E56-9962-408A-9256-6D0FB3F527A9}"/>
              </a:ext>
            </a:extLst>
          </p:cNvPr>
          <p:cNvSpPr>
            <a:spLocks noGrp="1"/>
          </p:cNvSpPr>
          <p:nvPr/>
        </p:nvSpPr>
        <p:spPr>
          <a:xfrm>
            <a:off x="-1019372" y="1980371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br>
              <a:rPr lang="en-US" b="1" dirty="0">
                <a:solidFill>
                  <a:srgbClr val="008A90"/>
                </a:solidFill>
              </a:rPr>
            </a:br>
            <a:endParaRPr lang="vi-VN" b="1" dirty="0">
              <a:solidFill>
                <a:srgbClr val="008A90"/>
              </a:solidFill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4F6CDDA-0FD1-4236-9EAF-DACD00BA4164}"/>
              </a:ext>
            </a:extLst>
          </p:cNvPr>
          <p:cNvSpPr txBox="1"/>
          <p:nvPr/>
        </p:nvSpPr>
        <p:spPr>
          <a:xfrm>
            <a:off x="1217000" y="2967777"/>
            <a:ext cx="1061455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err="1">
                <a:solidFill>
                  <a:srgbClr val="FF900A"/>
                </a:solidFill>
              </a:rPr>
              <a:t>pinMode</a:t>
            </a:r>
            <a:r>
              <a:rPr lang="en-US" sz="10000" dirty="0">
                <a:solidFill>
                  <a:srgbClr val="002060"/>
                </a:solidFill>
              </a:rPr>
              <a:t> (</a:t>
            </a:r>
            <a:r>
              <a:rPr lang="en-US" sz="10000" dirty="0" err="1">
                <a:solidFill>
                  <a:srgbClr val="002060"/>
                </a:solidFill>
              </a:rPr>
              <a:t>buzzer,</a:t>
            </a:r>
            <a:r>
              <a:rPr lang="en-US" sz="10000" dirty="0" err="1">
                <a:solidFill>
                  <a:srgbClr val="FF900A"/>
                </a:solidFill>
              </a:rPr>
              <a:t>OUTPUT</a:t>
            </a:r>
            <a:r>
              <a:rPr lang="en-US" sz="10000" dirty="0">
                <a:solidFill>
                  <a:srgbClr val="002060"/>
                </a:solidFill>
              </a:rPr>
              <a:t>);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2866510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buzzer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BFC8E56-9962-408A-9256-6D0FB3F527A9}"/>
              </a:ext>
            </a:extLst>
          </p:cNvPr>
          <p:cNvSpPr>
            <a:spLocks noGrp="1"/>
          </p:cNvSpPr>
          <p:nvPr/>
        </p:nvSpPr>
        <p:spPr>
          <a:xfrm>
            <a:off x="-680007" y="194834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Bật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buzzer t</a:t>
            </a:r>
            <a:r>
              <a:rPr lang="vi-VN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</a:t>
            </a:r>
            <a:br>
              <a:rPr lang="en-US" b="1" dirty="0">
                <a:solidFill>
                  <a:srgbClr val="008A90"/>
                </a:solidFill>
              </a:rPr>
            </a:br>
            <a:endParaRPr lang="vi-VN" b="1" dirty="0">
              <a:solidFill>
                <a:srgbClr val="008A90"/>
              </a:solidFill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4F6CDDA-0FD1-4236-9EAF-DACD00BA4164}"/>
              </a:ext>
            </a:extLst>
          </p:cNvPr>
          <p:cNvSpPr txBox="1"/>
          <p:nvPr/>
        </p:nvSpPr>
        <p:spPr>
          <a:xfrm>
            <a:off x="160255" y="3439118"/>
            <a:ext cx="122831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err="1">
                <a:solidFill>
                  <a:srgbClr val="FF900A"/>
                </a:solidFill>
              </a:rPr>
              <a:t>digitalWrite</a:t>
            </a:r>
            <a:r>
              <a:rPr lang="en-US" sz="10000" dirty="0">
                <a:solidFill>
                  <a:srgbClr val="002060"/>
                </a:solidFill>
              </a:rPr>
              <a:t> (buzzer,</a:t>
            </a:r>
            <a:r>
              <a:rPr lang="en-US" sz="10000" dirty="0">
                <a:solidFill>
                  <a:srgbClr val="FF900A"/>
                </a:solidFill>
              </a:rPr>
              <a:t>1</a:t>
            </a:r>
            <a:r>
              <a:rPr lang="en-US" sz="10000" dirty="0">
                <a:solidFill>
                  <a:srgbClr val="002060"/>
                </a:solidFill>
              </a:rPr>
              <a:t>);</a:t>
            </a:r>
            <a:endParaRPr lang="en-US" sz="10000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3EC1D9D-1985-485B-91AE-AE4150BE90FA}"/>
              </a:ext>
            </a:extLst>
          </p:cNvPr>
          <p:cNvSpPr txBox="1"/>
          <p:nvPr/>
        </p:nvSpPr>
        <p:spPr>
          <a:xfrm>
            <a:off x="160255" y="4909752"/>
            <a:ext cx="122831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err="1">
                <a:solidFill>
                  <a:srgbClr val="FF900A"/>
                </a:solidFill>
              </a:rPr>
              <a:t>digitalWrite</a:t>
            </a:r>
            <a:r>
              <a:rPr lang="en-US" sz="10000" dirty="0">
                <a:solidFill>
                  <a:srgbClr val="002060"/>
                </a:solidFill>
              </a:rPr>
              <a:t> (buzzer,</a:t>
            </a:r>
            <a:r>
              <a:rPr lang="en-US" sz="10000" dirty="0">
                <a:solidFill>
                  <a:srgbClr val="FF900A"/>
                </a:solidFill>
              </a:rPr>
              <a:t>0</a:t>
            </a:r>
            <a:r>
              <a:rPr lang="en-US" sz="10000" dirty="0">
                <a:solidFill>
                  <a:srgbClr val="002060"/>
                </a:solidFill>
              </a:rPr>
              <a:t>);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662202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1004246" y="11397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776E4BD4-A368-4BC9-A4E0-07FE49ED3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654" y="1249679"/>
            <a:ext cx="6046708" cy="560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9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5B14A5F-E1B5-497D-B4B5-59A453387E71}"/>
              </a:ext>
            </a:extLst>
          </p:cNvPr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Còi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buzzer </a:t>
            </a:r>
            <a:r>
              <a:rPr lang="en-US" sz="3800" b="1" dirty="0" err="1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endParaRPr lang="vi-VN" sz="3800" b="1" dirty="0">
              <a:solidFill>
                <a:srgbClr val="FF900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28614F1-8832-423B-A252-8008F6A2A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68" y="2515885"/>
            <a:ext cx="3591612" cy="253907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6F3A9F4F-6F05-4497-BE67-EE81C5099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573" y="2568291"/>
            <a:ext cx="3591612" cy="2539070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773B2981-6638-4729-AB6F-BC2E5A0B7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380" y="2184286"/>
            <a:ext cx="3307080" cy="33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20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430</Words>
  <Application>Microsoft Office PowerPoint</Application>
  <PresentationFormat>Màn hình rộng</PresentationFormat>
  <Paragraphs>87</Paragraphs>
  <Slides>27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KHÓA HỌC LẬP TRÌNH VỚI ARDUINO 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LẬP TRÌNH VỚI ARDUINO</dc:title>
  <dc:creator>NGUYEN DUY TAM</dc:creator>
  <cp:lastModifiedBy>NGUYEN DUY TAM</cp:lastModifiedBy>
  <cp:revision>66</cp:revision>
  <dcterms:created xsi:type="dcterms:W3CDTF">2017-06-12T01:02:00Z</dcterms:created>
  <dcterms:modified xsi:type="dcterms:W3CDTF">2017-07-14T11:15:47Z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1033-10.2.0.5871</vt:lpwstr>
  </property>
</Properties>
</file>