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345" r:id="rId3"/>
    <p:sldId id="392" r:id="rId4"/>
    <p:sldId id="346" r:id="rId5"/>
    <p:sldId id="347" r:id="rId6"/>
    <p:sldId id="348" r:id="rId7"/>
    <p:sldId id="394" r:id="rId8"/>
    <p:sldId id="350" r:id="rId9"/>
    <p:sldId id="393" r:id="rId10"/>
    <p:sldId id="395" r:id="rId11"/>
    <p:sldId id="349" r:id="rId12"/>
    <p:sldId id="396" r:id="rId13"/>
    <p:sldId id="397" r:id="rId14"/>
    <p:sldId id="398" r:id="rId15"/>
    <p:sldId id="409" r:id="rId16"/>
    <p:sldId id="356" r:id="rId17"/>
    <p:sldId id="402" r:id="rId18"/>
    <p:sldId id="360" r:id="rId19"/>
    <p:sldId id="386" r:id="rId20"/>
    <p:sldId id="403" r:id="rId21"/>
    <p:sldId id="401" r:id="rId22"/>
    <p:sldId id="399" r:id="rId23"/>
    <p:sldId id="404" r:id="rId24"/>
    <p:sldId id="405" r:id="rId25"/>
    <p:sldId id="406" r:id="rId26"/>
    <p:sldId id="361" r:id="rId27"/>
    <p:sldId id="408" r:id="rId28"/>
    <p:sldId id="387" r:id="rId29"/>
    <p:sldId id="388" r:id="rId30"/>
    <p:sldId id="407" r:id="rId31"/>
    <p:sldId id="364" r:id="rId32"/>
    <p:sldId id="378" r:id="rId33"/>
    <p:sldId id="380" r:id="rId34"/>
    <p:sldId id="381" r:id="rId35"/>
    <p:sldId id="382" r:id="rId36"/>
    <p:sldId id="391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00A"/>
    <a:srgbClr val="0095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284" y="4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Tiêu đề phụ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phụ đề của Bản cái</a:t>
            </a:r>
            <a:endParaRPr lang="en-US"/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3302-BF3F-4528-AE64-235B0FEC775F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18520-4A54-4D00-B9D7-DBA50B5CE7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3302-BF3F-4528-AE64-235B0FEC775F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18520-4A54-4D00-B9D7-DBA50B5CE7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3302-BF3F-4528-AE64-235B0FEC775F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18520-4A54-4D00-B9D7-DBA50B5CE7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3302-BF3F-4528-AE64-235B0FEC775F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18520-4A54-4D00-B9D7-DBA50B5CE7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3302-BF3F-4528-AE64-235B0FEC775F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18520-4A54-4D00-B9D7-DBA50B5CE7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ội dung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3302-BF3F-4528-AE64-235B0FEC775F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18520-4A54-4D00-B9D7-DBA50B5CE7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Chỗ dành sẵn cho Nội dung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Văn bản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6" name="Chỗ dành sẵn cho Nội dung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7" name="Chỗ dành sẵn cho Ngày tháng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3302-BF3F-4528-AE64-235B0FEC775F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8" name="Chỗ dành sẵn cho Chân trang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hỗ dành sẵn cho Số hiệu Bản chiế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18520-4A54-4D00-B9D7-DBA50B5CE7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3302-BF3F-4528-AE64-235B0FEC775F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4" name="Chỗ dành sẵn cho Chân trang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hỗ dành sẵn cho Số hiệu Bản chiế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18520-4A54-4D00-B9D7-DBA50B5CE7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3302-BF3F-4528-AE64-235B0FEC775F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3" name="Chỗ dành sẵn cho Chân trang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18520-4A54-4D00-B9D7-DBA50B5CE7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Văn bản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3302-BF3F-4528-AE64-235B0FEC775F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18520-4A54-4D00-B9D7-DBA50B5CE7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Hình ảnh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Chỗ dành sẵn cho Văn bản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3302-BF3F-4528-AE64-235B0FEC775F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18520-4A54-4D00-B9D7-DBA50B5CE7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43302-BF3F-4528-AE64-235B0FEC775F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18520-4A54-4D00-B9D7-DBA50B5CE7A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jpg"/><Relationship Id="rId4" Type="http://schemas.openxmlformats.org/officeDocument/2006/relationships/image" Target="../media/image6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33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1134" y="1141760"/>
            <a:ext cx="8689976" cy="1652014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KHÓA HỌC </a:t>
            </a:r>
            <a:r>
              <a:rPr lang="en-US" sz="4800" b="1" dirty="0">
                <a:solidFill>
                  <a:srgbClr val="FF900A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LẬP TRÌNH</a:t>
            </a:r>
            <a:br>
              <a:rPr lang="vi-VN" sz="4800" b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</a:br>
            <a:r>
              <a:rPr lang="vi-VN" sz="4800" b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VỚI </a:t>
            </a:r>
            <a:r>
              <a:rPr lang="vi-VN" sz="4800" b="1" dirty="0">
                <a:solidFill>
                  <a:srgbClr val="00ABA9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ARDUINO</a:t>
            </a:r>
            <a:r>
              <a:rPr lang="en-US" sz="4800" b="1" dirty="0">
                <a:solidFill>
                  <a:srgbClr val="00ABA9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endParaRPr lang="vi-VN" sz="4800" b="1" dirty="0">
              <a:solidFill>
                <a:srgbClr val="00ABA9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Hình ảnh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9367" y="178206"/>
            <a:ext cx="1193394" cy="1193394"/>
          </a:xfrm>
          <a:prstGeom prst="rect">
            <a:avLst/>
          </a:prstGeom>
        </p:spPr>
      </p:pic>
      <p:sp>
        <p:nvSpPr>
          <p:cNvPr id="6" name="Hộp Văn bản 5"/>
          <p:cNvSpPr txBox="1"/>
          <p:nvPr/>
        </p:nvSpPr>
        <p:spPr>
          <a:xfrm>
            <a:off x="10545395" y="1371600"/>
            <a:ext cx="16466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8A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ARDUINO.VN</a:t>
            </a:r>
          </a:p>
        </p:txBody>
      </p:sp>
      <p:pic>
        <p:nvPicPr>
          <p:cNvPr id="8" name="Hình ảnh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9597" y="2263086"/>
            <a:ext cx="3177125" cy="2422035"/>
          </a:xfrm>
          <a:prstGeom prst="rect">
            <a:avLst/>
          </a:prstGeom>
        </p:spPr>
      </p:pic>
      <p:sp>
        <p:nvSpPr>
          <p:cNvPr id="11" name="Subtitle 2"/>
          <p:cNvSpPr>
            <a:spLocks noGrp="1"/>
          </p:cNvSpPr>
          <p:nvPr/>
        </p:nvSpPr>
        <p:spPr>
          <a:xfrm>
            <a:off x="4547148" y="3621998"/>
            <a:ext cx="3017947" cy="7574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2200" kern="1200" cap="all" baseline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CLB Robotics &amp; IoT</a:t>
            </a:r>
          </a:p>
          <a:p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Tr</a:t>
            </a:r>
            <a:r>
              <a:rPr lang="vi-VN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ường</a:t>
            </a:r>
            <a:r>
              <a:rPr lang="vi-VN" sz="1400" b="1" dirty="0">
                <a:latin typeface="Arial" panose="020B0604020202020204" pitchFamily="34" charset="0"/>
                <a:cs typeface="Arial" panose="020B0604020202020204" pitchFamily="34" charset="0"/>
              </a:rPr>
              <a:t> ĐH Khoa </a:t>
            </a:r>
            <a:r>
              <a:rPr lang="vi-VN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vi-VN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vi-VN" sz="1400" b="1" dirty="0">
                <a:latin typeface="Arial" panose="020B0604020202020204" pitchFamily="34" charset="0"/>
                <a:cs typeface="Arial" panose="020B0604020202020204" pitchFamily="34" charset="0"/>
              </a:rPr>
              <a:t> nhiên</a:t>
            </a:r>
          </a:p>
        </p:txBody>
      </p:sp>
      <p:pic>
        <p:nvPicPr>
          <p:cNvPr id="13" name="Hình ảnh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797" y="2238036"/>
            <a:ext cx="2792558" cy="3525378"/>
          </a:xfrm>
          <a:prstGeom prst="rect">
            <a:avLst/>
          </a:prstGeom>
        </p:spPr>
      </p:pic>
      <p:pic>
        <p:nvPicPr>
          <p:cNvPr id="4" name="Hình ảnh 3">
            <a:extLst>
              <a:ext uri="{FF2B5EF4-FFF2-40B4-BE49-F238E27FC236}">
                <a16:creationId xmlns:a16="http://schemas.microsoft.com/office/drawing/2014/main" id="{87E9C7B5-B87E-4B19-A702-7C8F4431C4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3488" y="2263087"/>
            <a:ext cx="1777242" cy="232776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/>
        </p:nvSpPr>
        <p:spPr>
          <a:xfrm>
            <a:off x="943623" y="265188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Hiển</a:t>
            </a:r>
            <a:r>
              <a:rPr lang="en-US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cảm</a:t>
            </a:r>
            <a:r>
              <a:rPr lang="en-US" b="1" dirty="0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endParaRPr lang="vi-VN" b="1" dirty="0">
              <a:solidFill>
                <a:srgbClr val="00959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Hình ảnh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9367" y="178206"/>
            <a:ext cx="1193394" cy="1193394"/>
          </a:xfrm>
          <a:prstGeom prst="rect">
            <a:avLst/>
          </a:prstGeom>
        </p:spPr>
      </p:pic>
      <p:sp>
        <p:nvSpPr>
          <p:cNvPr id="7" name="Hộp Văn bản 5"/>
          <p:cNvSpPr txBox="1"/>
          <p:nvPr/>
        </p:nvSpPr>
        <p:spPr>
          <a:xfrm>
            <a:off x="10545395" y="1371600"/>
            <a:ext cx="16466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8A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ARDUINO.VN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BFC8E56-9962-408A-9256-6D0FB3F527A9}"/>
              </a:ext>
            </a:extLst>
          </p:cNvPr>
          <p:cNvSpPr>
            <a:spLocks noGrp="1"/>
          </p:cNvSpPr>
          <p:nvPr/>
        </p:nvSpPr>
        <p:spPr>
          <a:xfrm>
            <a:off x="-189814" y="194834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Xuất</a:t>
            </a:r>
            <a:r>
              <a:rPr lang="en-US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màn</a:t>
            </a:r>
            <a:r>
              <a:rPr lang="en-US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serial</a:t>
            </a:r>
            <a:endParaRPr lang="vi-VN" b="1" dirty="0">
              <a:solidFill>
                <a:srgbClr val="008A90"/>
              </a:solidFill>
            </a:endParaRPr>
          </a:p>
        </p:txBody>
      </p: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14F6CDDA-0FD1-4236-9EAF-DACD00BA4164}"/>
              </a:ext>
            </a:extLst>
          </p:cNvPr>
          <p:cNvSpPr txBox="1"/>
          <p:nvPr/>
        </p:nvSpPr>
        <p:spPr>
          <a:xfrm>
            <a:off x="857840" y="2967777"/>
            <a:ext cx="1097371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dirty="0" err="1">
                <a:solidFill>
                  <a:srgbClr val="00959C"/>
                </a:solidFill>
              </a:rPr>
              <a:t>Serial</a:t>
            </a:r>
            <a:r>
              <a:rPr lang="en-US" sz="10000" dirty="0" err="1">
                <a:solidFill>
                  <a:srgbClr val="FF900A"/>
                </a:solidFill>
              </a:rPr>
              <a:t>.println</a:t>
            </a:r>
            <a:r>
              <a:rPr lang="en-US" sz="10000" dirty="0">
                <a:solidFill>
                  <a:srgbClr val="FF900A"/>
                </a:solidFill>
              </a:rPr>
              <a:t>(</a:t>
            </a:r>
            <a:r>
              <a:rPr lang="en-US" sz="10000" dirty="0">
                <a:solidFill>
                  <a:srgbClr val="FF0000"/>
                </a:solidFill>
              </a:rPr>
              <a:t>value</a:t>
            </a:r>
            <a:r>
              <a:rPr lang="en-US" sz="10000" dirty="0">
                <a:solidFill>
                  <a:srgbClr val="FF900A"/>
                </a:solidFill>
              </a:rPr>
              <a:t>);</a:t>
            </a:r>
            <a:endParaRPr lang="en-US" sz="10000" dirty="0"/>
          </a:p>
        </p:txBody>
      </p:sp>
    </p:spTree>
    <p:extLst>
      <p:ext uri="{BB962C8B-B14F-4D97-AF65-F5344CB8AC3E}">
        <p14:creationId xmlns:p14="http://schemas.microsoft.com/office/powerpoint/2010/main" val="2446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/>
        </p:nvSpPr>
        <p:spPr>
          <a:xfrm>
            <a:off x="1004246" y="11397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Đọc</a:t>
            </a:r>
            <a:r>
              <a:rPr lang="en-US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cảm</a:t>
            </a:r>
            <a:r>
              <a:rPr lang="en-US" b="1" dirty="0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endParaRPr lang="vi-VN" b="1" dirty="0">
              <a:solidFill>
                <a:srgbClr val="00959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Hình ảnh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9367" y="178206"/>
            <a:ext cx="1193394" cy="1193394"/>
          </a:xfrm>
          <a:prstGeom prst="rect">
            <a:avLst/>
          </a:prstGeom>
        </p:spPr>
      </p:pic>
      <p:sp>
        <p:nvSpPr>
          <p:cNvPr id="7" name="Hộp Văn bản 5"/>
          <p:cNvSpPr txBox="1"/>
          <p:nvPr/>
        </p:nvSpPr>
        <p:spPr>
          <a:xfrm>
            <a:off x="10545395" y="1371600"/>
            <a:ext cx="16466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8A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ARDUINO.VN</a:t>
            </a:r>
          </a:p>
        </p:txBody>
      </p:sp>
      <p:pic>
        <p:nvPicPr>
          <p:cNvPr id="2" name="Hình ảnh 1">
            <a:extLst>
              <a:ext uri="{FF2B5EF4-FFF2-40B4-BE49-F238E27FC236}">
                <a16:creationId xmlns:a16="http://schemas.microsoft.com/office/drawing/2014/main" id="{E7217007-2A50-4D08-BA71-FC4ED77448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7339" y="1371600"/>
            <a:ext cx="6903992" cy="533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999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/>
        </p:nvSpPr>
        <p:spPr>
          <a:xfrm>
            <a:off x="943623" y="265188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b="1" dirty="0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b="1" dirty="0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kiện</a:t>
            </a:r>
            <a:endParaRPr lang="vi-VN" b="1" dirty="0">
              <a:solidFill>
                <a:srgbClr val="00959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Hình ảnh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9367" y="178206"/>
            <a:ext cx="1193394" cy="1193394"/>
          </a:xfrm>
          <a:prstGeom prst="rect">
            <a:avLst/>
          </a:prstGeom>
        </p:spPr>
      </p:pic>
      <p:sp>
        <p:nvSpPr>
          <p:cNvPr id="7" name="Hộp Văn bản 5"/>
          <p:cNvSpPr txBox="1"/>
          <p:nvPr/>
        </p:nvSpPr>
        <p:spPr>
          <a:xfrm>
            <a:off x="10545395" y="1371600"/>
            <a:ext cx="16466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8A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ARDUINO.VN</a:t>
            </a:r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FD93061C-271E-48ED-9449-0DED6C8207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0337" y="1710154"/>
            <a:ext cx="8345654" cy="4960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637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/>
        </p:nvSpPr>
        <p:spPr>
          <a:xfrm>
            <a:off x="961613" y="-317928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vi-VN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ơng</a:t>
            </a:r>
            <a:r>
              <a:rPr lang="en-US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b="1" dirty="0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endParaRPr lang="vi-VN" b="1" dirty="0">
              <a:solidFill>
                <a:srgbClr val="00959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Hình ảnh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9367" y="178206"/>
            <a:ext cx="1193394" cy="1193394"/>
          </a:xfrm>
          <a:prstGeom prst="rect">
            <a:avLst/>
          </a:prstGeom>
        </p:spPr>
      </p:pic>
      <p:sp>
        <p:nvSpPr>
          <p:cNvPr id="7" name="Hộp Văn bản 5"/>
          <p:cNvSpPr txBox="1"/>
          <p:nvPr/>
        </p:nvSpPr>
        <p:spPr>
          <a:xfrm>
            <a:off x="10545395" y="1371600"/>
            <a:ext cx="16466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8A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ARDUINO.VN</a:t>
            </a: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28435F3F-0AB6-4A16-AC1B-2FAE300383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4582" y="774903"/>
            <a:ext cx="5378668" cy="593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0934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/>
        </p:nvSpPr>
        <p:spPr>
          <a:xfrm>
            <a:off x="961613" y="-317928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Thay</a:t>
            </a:r>
            <a:r>
              <a:rPr lang="en-US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Led </a:t>
            </a:r>
            <a:r>
              <a:rPr lang="en-US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còi</a:t>
            </a:r>
            <a:r>
              <a:rPr lang="en-US" b="1" dirty="0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buzzer</a:t>
            </a:r>
            <a:endParaRPr lang="vi-VN" b="1" dirty="0">
              <a:solidFill>
                <a:srgbClr val="00959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Hình ảnh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9367" y="178206"/>
            <a:ext cx="1193394" cy="1193394"/>
          </a:xfrm>
          <a:prstGeom prst="rect">
            <a:avLst/>
          </a:prstGeom>
        </p:spPr>
      </p:pic>
      <p:sp>
        <p:nvSpPr>
          <p:cNvPr id="7" name="Hộp Văn bản 5"/>
          <p:cNvSpPr txBox="1"/>
          <p:nvPr/>
        </p:nvSpPr>
        <p:spPr>
          <a:xfrm>
            <a:off x="10545395" y="1371600"/>
            <a:ext cx="16466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8A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ARDUINO.VN</a:t>
            </a:r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DA905AF1-109C-4A86-B6CD-63E491BA62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669" y="1278249"/>
            <a:ext cx="4709160" cy="470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2117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/>
        </p:nvSpPr>
        <p:spPr>
          <a:xfrm>
            <a:off x="952187" y="393996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3800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b="1" dirty="0" err="1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chống</a:t>
            </a:r>
            <a:r>
              <a:rPr lang="en-US" sz="3800" b="1" dirty="0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b="1" dirty="0" err="1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trộm</a:t>
            </a:r>
            <a:r>
              <a:rPr lang="en-US" sz="3800" b="1" dirty="0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b="1" dirty="0">
                <a:solidFill>
                  <a:srgbClr val="008A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!!!</a:t>
            </a:r>
            <a:endParaRPr lang="vi-VN" sz="3800" b="1" dirty="0">
              <a:solidFill>
                <a:srgbClr val="008A9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Hình ảnh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164" y="1990173"/>
            <a:ext cx="3055875" cy="3857794"/>
          </a:xfrm>
          <a:prstGeom prst="rect">
            <a:avLst/>
          </a:prstGeom>
        </p:spPr>
      </p:pic>
      <p:sp>
        <p:nvSpPr>
          <p:cNvPr id="6" name="Hình chữ nhật 5"/>
          <p:cNvSpPr/>
          <p:nvPr/>
        </p:nvSpPr>
        <p:spPr>
          <a:xfrm>
            <a:off x="3601039" y="2159721"/>
            <a:ext cx="886433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7000" b="1" dirty="0" err="1">
                <a:solidFill>
                  <a:srgbClr val="FF900A"/>
                </a:solidFill>
                <a:sym typeface="Wingdings" panose="05000000000000000000" pitchFamily="2" charset="2"/>
              </a:rPr>
              <a:t>Bật</a:t>
            </a:r>
            <a:r>
              <a:rPr lang="en-US" sz="7000" b="1" dirty="0">
                <a:solidFill>
                  <a:srgbClr val="00959C"/>
                </a:solidFill>
                <a:sym typeface="Wingdings" panose="05000000000000000000" pitchFamily="2" charset="2"/>
              </a:rPr>
              <a:t> </a:t>
            </a:r>
            <a:r>
              <a:rPr lang="en-US" sz="7000" b="1" dirty="0" err="1">
                <a:solidFill>
                  <a:srgbClr val="00959C"/>
                </a:solidFill>
                <a:sym typeface="Wingdings" panose="05000000000000000000" pitchFamily="2" charset="2"/>
              </a:rPr>
              <a:t>đèn</a:t>
            </a:r>
            <a:r>
              <a:rPr lang="en-US" sz="7000" b="1" dirty="0">
                <a:solidFill>
                  <a:srgbClr val="00959C"/>
                </a:solidFill>
                <a:sym typeface="Wingdings" panose="05000000000000000000" pitchFamily="2" charset="2"/>
              </a:rPr>
              <a:t> </a:t>
            </a:r>
            <a:r>
              <a:rPr lang="en-US" sz="7000" b="1" dirty="0" err="1">
                <a:solidFill>
                  <a:srgbClr val="00959C"/>
                </a:solidFill>
                <a:sym typeface="Wingdings" panose="05000000000000000000" pitchFamily="2" charset="2"/>
              </a:rPr>
              <a:t>nhấp</a:t>
            </a:r>
            <a:r>
              <a:rPr lang="en-US" sz="7000" b="1" dirty="0">
                <a:solidFill>
                  <a:srgbClr val="00959C"/>
                </a:solidFill>
                <a:sym typeface="Wingdings" panose="05000000000000000000" pitchFamily="2" charset="2"/>
              </a:rPr>
              <a:t> </a:t>
            </a:r>
            <a:r>
              <a:rPr lang="en-US" sz="7000" b="1" dirty="0" err="1">
                <a:solidFill>
                  <a:srgbClr val="00959C"/>
                </a:solidFill>
                <a:sym typeface="Wingdings" panose="05000000000000000000" pitchFamily="2" charset="2"/>
              </a:rPr>
              <a:t>nháy</a:t>
            </a:r>
            <a:r>
              <a:rPr lang="en-US" sz="7000" b="1" dirty="0">
                <a:solidFill>
                  <a:srgbClr val="00959C"/>
                </a:solidFill>
                <a:sym typeface="Wingdings" panose="05000000000000000000" pitchFamily="2" charset="2"/>
              </a:rPr>
              <a:t>  </a:t>
            </a:r>
            <a:r>
              <a:rPr lang="en-US" sz="7000" b="1" dirty="0" err="1">
                <a:solidFill>
                  <a:srgbClr val="00959C"/>
                </a:solidFill>
                <a:sym typeface="Wingdings" panose="05000000000000000000" pitchFamily="2" charset="2"/>
              </a:rPr>
              <a:t>và</a:t>
            </a:r>
            <a:r>
              <a:rPr lang="en-US" sz="7000" b="1" dirty="0">
                <a:solidFill>
                  <a:srgbClr val="00959C"/>
                </a:solidFill>
                <a:sym typeface="Wingdings" panose="05000000000000000000" pitchFamily="2" charset="2"/>
              </a:rPr>
              <a:t> </a:t>
            </a:r>
            <a:r>
              <a:rPr lang="en-US" sz="7000" b="1" dirty="0" err="1">
                <a:solidFill>
                  <a:srgbClr val="00959C"/>
                </a:solidFill>
                <a:sym typeface="Wingdings" panose="05000000000000000000" pitchFamily="2" charset="2"/>
              </a:rPr>
              <a:t>còi</a:t>
            </a:r>
            <a:r>
              <a:rPr lang="en-US" sz="7000" b="1" dirty="0">
                <a:solidFill>
                  <a:srgbClr val="00959C"/>
                </a:solidFill>
                <a:sym typeface="Wingdings" panose="05000000000000000000" pitchFamily="2" charset="2"/>
              </a:rPr>
              <a:t> </a:t>
            </a:r>
            <a:r>
              <a:rPr lang="en-US" sz="7000" b="1" dirty="0" err="1">
                <a:solidFill>
                  <a:srgbClr val="00959C"/>
                </a:solidFill>
                <a:sym typeface="Wingdings" panose="05000000000000000000" pitchFamily="2" charset="2"/>
              </a:rPr>
              <a:t>hú</a:t>
            </a:r>
            <a:r>
              <a:rPr lang="en-US" sz="7000" b="1" dirty="0">
                <a:solidFill>
                  <a:srgbClr val="00959C"/>
                </a:solidFill>
                <a:sym typeface="Wingdings" panose="05000000000000000000" pitchFamily="2" charset="2"/>
              </a:rPr>
              <a:t> </a:t>
            </a:r>
            <a:r>
              <a:rPr lang="en-US" sz="7000" b="1" dirty="0" err="1">
                <a:solidFill>
                  <a:srgbClr val="00959C"/>
                </a:solidFill>
                <a:sym typeface="Wingdings" panose="05000000000000000000" pitchFamily="2" charset="2"/>
              </a:rPr>
              <a:t>liên</a:t>
            </a:r>
            <a:r>
              <a:rPr lang="en-US" sz="7000" b="1" dirty="0">
                <a:solidFill>
                  <a:srgbClr val="00959C"/>
                </a:solidFill>
                <a:sym typeface="Wingdings" panose="05000000000000000000" pitchFamily="2" charset="2"/>
              </a:rPr>
              <a:t> </a:t>
            </a:r>
            <a:r>
              <a:rPr lang="en-US" sz="7000" b="1" dirty="0" err="1">
                <a:solidFill>
                  <a:srgbClr val="00959C"/>
                </a:solidFill>
                <a:sym typeface="Wingdings" panose="05000000000000000000" pitchFamily="2" charset="2"/>
              </a:rPr>
              <a:t>tục</a:t>
            </a:r>
            <a:r>
              <a:rPr lang="en-US" sz="7000" b="1" dirty="0">
                <a:solidFill>
                  <a:srgbClr val="00959C"/>
                </a:solidFill>
                <a:sym typeface="Wingdings" panose="05000000000000000000" pitchFamily="2" charset="2"/>
              </a:rPr>
              <a:t> </a:t>
            </a:r>
            <a:r>
              <a:rPr lang="en-US" sz="7000" b="1" dirty="0" err="1">
                <a:solidFill>
                  <a:srgbClr val="00959C"/>
                </a:solidFill>
                <a:sym typeface="Wingdings" panose="05000000000000000000" pitchFamily="2" charset="2"/>
              </a:rPr>
              <a:t>trong</a:t>
            </a:r>
            <a:r>
              <a:rPr lang="en-US" sz="7000" b="1" dirty="0">
                <a:solidFill>
                  <a:srgbClr val="00959C"/>
                </a:solidFill>
                <a:sym typeface="Wingdings" panose="05000000000000000000" pitchFamily="2" charset="2"/>
              </a:rPr>
              <a:t> </a:t>
            </a:r>
            <a:r>
              <a:rPr lang="en-US" sz="7000" b="1" dirty="0">
                <a:solidFill>
                  <a:srgbClr val="FF900A"/>
                </a:solidFill>
                <a:sym typeface="Wingdings" panose="05000000000000000000" pitchFamily="2" charset="2"/>
              </a:rPr>
              <a:t>5 </a:t>
            </a:r>
            <a:r>
              <a:rPr lang="en-US" sz="7000" b="1" dirty="0" err="1">
                <a:solidFill>
                  <a:srgbClr val="FF900A"/>
                </a:solidFill>
                <a:sym typeface="Wingdings" panose="05000000000000000000" pitchFamily="2" charset="2"/>
              </a:rPr>
              <a:t>dây</a:t>
            </a:r>
            <a:r>
              <a:rPr lang="en-US" sz="7000" b="1" dirty="0">
                <a:solidFill>
                  <a:srgbClr val="FF900A"/>
                </a:solidFill>
                <a:sym typeface="Wingdings" panose="05000000000000000000" pitchFamily="2" charset="2"/>
              </a:rPr>
              <a:t> </a:t>
            </a:r>
            <a:r>
              <a:rPr lang="en-US" sz="7000" b="1" dirty="0" err="1">
                <a:solidFill>
                  <a:srgbClr val="00959C"/>
                </a:solidFill>
                <a:sym typeface="Wingdings" panose="05000000000000000000" pitchFamily="2" charset="2"/>
              </a:rPr>
              <a:t>khi</a:t>
            </a:r>
            <a:r>
              <a:rPr lang="en-US" sz="7000" b="1" dirty="0">
                <a:solidFill>
                  <a:srgbClr val="00959C"/>
                </a:solidFill>
                <a:sym typeface="Wingdings" panose="05000000000000000000" pitchFamily="2" charset="2"/>
              </a:rPr>
              <a:t> </a:t>
            </a:r>
            <a:r>
              <a:rPr lang="en-US" sz="7000" b="1" dirty="0" err="1">
                <a:solidFill>
                  <a:srgbClr val="00959C"/>
                </a:solidFill>
                <a:sym typeface="Wingdings" panose="05000000000000000000" pitchFamily="2" charset="2"/>
              </a:rPr>
              <a:t>phát</a:t>
            </a:r>
            <a:r>
              <a:rPr lang="en-US" sz="7000" b="1" dirty="0">
                <a:solidFill>
                  <a:srgbClr val="00959C"/>
                </a:solidFill>
                <a:sym typeface="Wingdings" panose="05000000000000000000" pitchFamily="2" charset="2"/>
              </a:rPr>
              <a:t> </a:t>
            </a:r>
            <a:r>
              <a:rPr lang="en-US" sz="7000" b="1" dirty="0" err="1">
                <a:solidFill>
                  <a:srgbClr val="00959C"/>
                </a:solidFill>
                <a:sym typeface="Wingdings" panose="05000000000000000000" pitchFamily="2" charset="2"/>
              </a:rPr>
              <a:t>hiện</a:t>
            </a:r>
            <a:r>
              <a:rPr lang="en-US" sz="7000" b="1" dirty="0">
                <a:solidFill>
                  <a:srgbClr val="00959C"/>
                </a:solidFill>
                <a:sym typeface="Wingdings" panose="05000000000000000000" pitchFamily="2" charset="2"/>
              </a:rPr>
              <a:t> </a:t>
            </a:r>
            <a:r>
              <a:rPr lang="en-US" sz="7000" b="1" dirty="0" err="1">
                <a:solidFill>
                  <a:srgbClr val="00959C"/>
                </a:solidFill>
                <a:sym typeface="Wingdings" panose="05000000000000000000" pitchFamily="2" charset="2"/>
              </a:rPr>
              <a:t>trộm</a:t>
            </a:r>
            <a:endParaRPr lang="en-US" sz="7000" b="1" dirty="0">
              <a:solidFill>
                <a:srgbClr val="7030A0"/>
              </a:solidFill>
              <a:sym typeface="Wingdings" panose="05000000000000000000" pitchFamily="2" charset="2"/>
            </a:endParaRPr>
          </a:p>
          <a:p>
            <a:endParaRPr lang="en-US" sz="4000" b="1" dirty="0">
              <a:solidFill>
                <a:srgbClr val="7030A0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291839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5B14A5F-E1B5-497D-B4B5-59A453387E71}"/>
              </a:ext>
            </a:extLst>
          </p:cNvPr>
          <p:cNvSpPr>
            <a:spLocks noGrp="1"/>
          </p:cNvSpPr>
          <p:nvPr/>
        </p:nvSpPr>
        <p:spPr>
          <a:xfrm>
            <a:off x="952187" y="393996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dirty="0" err="1">
                <a:solidFill>
                  <a:srgbClr val="008A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3800" b="1" dirty="0">
                <a:solidFill>
                  <a:srgbClr val="008A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b="1" dirty="0" err="1">
                <a:solidFill>
                  <a:srgbClr val="008A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3800" b="1" dirty="0">
                <a:solidFill>
                  <a:srgbClr val="008A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b="1" dirty="0" err="1">
                <a:solidFill>
                  <a:srgbClr val="008A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chống</a:t>
            </a:r>
            <a:r>
              <a:rPr lang="en-US" sz="3800" b="1" dirty="0">
                <a:solidFill>
                  <a:srgbClr val="008A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b="1" dirty="0" err="1">
                <a:solidFill>
                  <a:srgbClr val="008A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trộm</a:t>
            </a:r>
            <a:r>
              <a:rPr lang="en-US" sz="3800" b="1" dirty="0">
                <a:solidFill>
                  <a:srgbClr val="008A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hoạt</a:t>
            </a:r>
            <a:r>
              <a:rPr lang="en-US" sz="3800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3800" b="1" dirty="0">
                <a:solidFill>
                  <a:srgbClr val="008A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!!!</a:t>
            </a:r>
            <a:endParaRPr lang="vi-VN" sz="3800" b="1" dirty="0">
              <a:solidFill>
                <a:srgbClr val="FF900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728614F1-8832-423B-A252-8008F6A2A2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768" y="2515885"/>
            <a:ext cx="3591612" cy="2539070"/>
          </a:xfrm>
          <a:prstGeom prst="rect">
            <a:avLst/>
          </a:prstGeom>
        </p:spPr>
      </p:pic>
      <p:pic>
        <p:nvPicPr>
          <p:cNvPr id="8" name="Hình ảnh 7">
            <a:extLst>
              <a:ext uri="{FF2B5EF4-FFF2-40B4-BE49-F238E27FC236}">
                <a16:creationId xmlns:a16="http://schemas.microsoft.com/office/drawing/2014/main" id="{6F3A9F4F-6F05-4497-BE67-EE81C5099E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0573" y="2568291"/>
            <a:ext cx="3591612" cy="2539070"/>
          </a:xfrm>
          <a:prstGeom prst="rect">
            <a:avLst/>
          </a:prstGeom>
        </p:spPr>
      </p:pic>
      <p:pic>
        <p:nvPicPr>
          <p:cNvPr id="6" name="Hình ảnh 5">
            <a:extLst>
              <a:ext uri="{FF2B5EF4-FFF2-40B4-BE49-F238E27FC236}">
                <a16:creationId xmlns:a16="http://schemas.microsoft.com/office/drawing/2014/main" id="{773B2981-6638-4729-AB6F-BC2E5A0B7B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1380" y="2184286"/>
            <a:ext cx="3307080" cy="3307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7206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/>
        </p:nvSpPr>
        <p:spPr>
          <a:xfrm>
            <a:off x="943623" y="265188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cảm</a:t>
            </a:r>
            <a:r>
              <a:rPr lang="en-US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nhiệt</a:t>
            </a:r>
            <a:r>
              <a:rPr lang="en-US" b="1" dirty="0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b="1" dirty="0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b="1" dirty="0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ẩm</a:t>
            </a:r>
            <a:r>
              <a:rPr lang="en-US" b="1" dirty="0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DHT11</a:t>
            </a:r>
            <a:endParaRPr lang="vi-VN" b="1" dirty="0">
              <a:solidFill>
                <a:srgbClr val="00959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Hình ảnh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9367" y="178206"/>
            <a:ext cx="1193394" cy="1193394"/>
          </a:xfrm>
          <a:prstGeom prst="rect">
            <a:avLst/>
          </a:prstGeom>
        </p:spPr>
      </p:pic>
      <p:sp>
        <p:nvSpPr>
          <p:cNvPr id="7" name="Hộp Văn bản 5"/>
          <p:cNvSpPr txBox="1"/>
          <p:nvPr/>
        </p:nvSpPr>
        <p:spPr>
          <a:xfrm>
            <a:off x="10545395" y="1371600"/>
            <a:ext cx="16466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8A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ARDUINO.VN</a:t>
            </a:r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627880F6-9F62-49F6-BC79-67957E8EE4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968" y="2442886"/>
            <a:ext cx="3952875" cy="3305175"/>
          </a:xfrm>
          <a:prstGeom prst="rect">
            <a:avLst/>
          </a:prstGeom>
        </p:spPr>
      </p:pic>
      <p:pic>
        <p:nvPicPr>
          <p:cNvPr id="8" name="Hình ảnh 7">
            <a:extLst>
              <a:ext uri="{FF2B5EF4-FFF2-40B4-BE49-F238E27FC236}">
                <a16:creationId xmlns:a16="http://schemas.microsoft.com/office/drawing/2014/main" id="{8A4F7BE4-6AAA-4758-BF62-EC90EAE48E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176" y="1710154"/>
            <a:ext cx="4233333" cy="42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5385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Hình ảnh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9367" y="178206"/>
            <a:ext cx="1193394" cy="1193394"/>
          </a:xfrm>
          <a:prstGeom prst="rect">
            <a:avLst/>
          </a:prstGeom>
        </p:spPr>
      </p:pic>
      <p:sp>
        <p:nvSpPr>
          <p:cNvPr id="7" name="Hộp Văn bản 5"/>
          <p:cNvSpPr txBox="1"/>
          <p:nvPr/>
        </p:nvSpPr>
        <p:spPr>
          <a:xfrm>
            <a:off x="10545395" y="1371600"/>
            <a:ext cx="16466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8A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ARDUINO.VN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AABF840-C786-479E-A3A1-4F1D945C2259}"/>
              </a:ext>
            </a:extLst>
          </p:cNvPr>
          <p:cNvSpPr>
            <a:spLocks noGrp="1"/>
          </p:cNvSpPr>
          <p:nvPr/>
        </p:nvSpPr>
        <p:spPr>
          <a:xfrm>
            <a:off x="961613" y="742788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>
                <a:solidFill>
                  <a:srgbClr val="008A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b="1" dirty="0">
                <a:solidFill>
                  <a:srgbClr val="008A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90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b="1" dirty="0">
                <a:solidFill>
                  <a:srgbClr val="FF90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90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vi-VN" b="1" dirty="0">
              <a:solidFill>
                <a:srgbClr val="FF900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CAF15937-2B54-499C-823C-C4B462D4465F}"/>
              </a:ext>
            </a:extLst>
          </p:cNvPr>
          <p:cNvSpPr txBox="1"/>
          <p:nvPr/>
        </p:nvSpPr>
        <p:spPr>
          <a:xfrm>
            <a:off x="2838380" y="4273082"/>
            <a:ext cx="837100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0" dirty="0">
                <a:solidFill>
                  <a:srgbClr val="002060"/>
                </a:solidFill>
              </a:rPr>
              <a:t> </a:t>
            </a:r>
            <a:r>
              <a:rPr lang="en-US" sz="7000" dirty="0">
                <a:solidFill>
                  <a:srgbClr val="FF900A"/>
                </a:solidFill>
              </a:rPr>
              <a:t>float</a:t>
            </a:r>
            <a:r>
              <a:rPr lang="en-US" sz="7000" dirty="0">
                <a:solidFill>
                  <a:srgbClr val="002060"/>
                </a:solidFill>
              </a:rPr>
              <a:t> </a:t>
            </a:r>
            <a:r>
              <a:rPr lang="en-US" sz="7000" dirty="0">
                <a:solidFill>
                  <a:srgbClr val="FF0000"/>
                </a:solidFill>
              </a:rPr>
              <a:t>h</a:t>
            </a:r>
            <a:r>
              <a:rPr lang="en-US" sz="7000" dirty="0">
                <a:solidFill>
                  <a:srgbClr val="002060"/>
                </a:solidFill>
              </a:rPr>
              <a:t> = </a:t>
            </a:r>
            <a:r>
              <a:rPr lang="en-US" sz="7000" dirty="0" err="1">
                <a:solidFill>
                  <a:srgbClr val="002060"/>
                </a:solidFill>
              </a:rPr>
              <a:t>dht.</a:t>
            </a:r>
            <a:r>
              <a:rPr lang="en-US" sz="7000" dirty="0" err="1">
                <a:solidFill>
                  <a:srgbClr val="00959C"/>
                </a:solidFill>
              </a:rPr>
              <a:t>readHumidity</a:t>
            </a:r>
            <a:r>
              <a:rPr lang="en-US" sz="7000" dirty="0">
                <a:solidFill>
                  <a:srgbClr val="002060"/>
                </a:solidFill>
              </a:rPr>
              <a:t>();</a:t>
            </a:r>
            <a:r>
              <a:rPr lang="en-US" sz="7000" dirty="0"/>
              <a:t>			</a:t>
            </a:r>
          </a:p>
        </p:txBody>
      </p:sp>
      <p:pic>
        <p:nvPicPr>
          <p:cNvPr id="9" name="Hình ảnh 8">
            <a:extLst>
              <a:ext uri="{FF2B5EF4-FFF2-40B4-BE49-F238E27FC236}">
                <a16:creationId xmlns:a16="http://schemas.microsoft.com/office/drawing/2014/main" id="{6D01370F-B898-4E62-85CE-D711FAD6DC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114" y="2216014"/>
            <a:ext cx="1535931" cy="614415"/>
          </a:xfrm>
          <a:prstGeom prst="rect">
            <a:avLst/>
          </a:prstGeom>
        </p:spPr>
      </p:pic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E110F908-C831-40BD-BB73-0EAEEF420A24}"/>
              </a:ext>
            </a:extLst>
          </p:cNvPr>
          <p:cNvSpPr txBox="1"/>
          <p:nvPr/>
        </p:nvSpPr>
        <p:spPr>
          <a:xfrm>
            <a:off x="2838380" y="1936182"/>
            <a:ext cx="10209879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0" dirty="0">
                <a:solidFill>
                  <a:srgbClr val="FF900A"/>
                </a:solidFill>
              </a:rPr>
              <a:t>float</a:t>
            </a:r>
            <a:r>
              <a:rPr lang="en-US" sz="7000" dirty="0">
                <a:solidFill>
                  <a:srgbClr val="002060"/>
                </a:solidFill>
              </a:rPr>
              <a:t> </a:t>
            </a:r>
            <a:r>
              <a:rPr lang="en-US" sz="7000" dirty="0">
                <a:solidFill>
                  <a:srgbClr val="FF0000"/>
                </a:solidFill>
              </a:rPr>
              <a:t>t</a:t>
            </a:r>
            <a:r>
              <a:rPr lang="en-US" sz="7000" dirty="0">
                <a:solidFill>
                  <a:srgbClr val="002060"/>
                </a:solidFill>
              </a:rPr>
              <a:t> = </a:t>
            </a:r>
            <a:r>
              <a:rPr lang="en-US" sz="7000" dirty="0" err="1">
                <a:solidFill>
                  <a:srgbClr val="002060"/>
                </a:solidFill>
              </a:rPr>
              <a:t>dht.</a:t>
            </a:r>
            <a:r>
              <a:rPr lang="en-US" sz="7000" dirty="0" err="1">
                <a:solidFill>
                  <a:srgbClr val="00959C"/>
                </a:solidFill>
              </a:rPr>
              <a:t>readTemperature</a:t>
            </a:r>
            <a:r>
              <a:rPr lang="en-US" sz="7000" dirty="0">
                <a:solidFill>
                  <a:srgbClr val="002060"/>
                </a:solidFill>
              </a:rPr>
              <a:t>();</a:t>
            </a:r>
            <a:r>
              <a:rPr lang="en-US" sz="5000" dirty="0"/>
              <a:t>			</a:t>
            </a:r>
            <a:endParaRPr lang="en-US" sz="10000" dirty="0"/>
          </a:p>
        </p:txBody>
      </p:sp>
      <p:pic>
        <p:nvPicPr>
          <p:cNvPr id="14" name="Hình ảnh 13">
            <a:extLst>
              <a:ext uri="{FF2B5EF4-FFF2-40B4-BE49-F238E27FC236}">
                <a16:creationId xmlns:a16="http://schemas.microsoft.com/office/drawing/2014/main" id="{73B20BD2-77A1-45C7-B79E-539257C80CD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16" y="4645184"/>
            <a:ext cx="1535931" cy="614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3328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/>
        </p:nvSpPr>
        <p:spPr>
          <a:xfrm>
            <a:off x="943623" y="265188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Cắm</a:t>
            </a:r>
            <a:r>
              <a:rPr lang="en-US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chân</a:t>
            </a:r>
            <a:r>
              <a:rPr lang="en-US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cảm</a:t>
            </a:r>
            <a:r>
              <a:rPr lang="en-US" b="1" dirty="0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endParaRPr lang="vi-VN" b="1" dirty="0">
              <a:solidFill>
                <a:srgbClr val="00959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Hình ảnh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9367" y="178206"/>
            <a:ext cx="1193394" cy="1193394"/>
          </a:xfrm>
          <a:prstGeom prst="rect">
            <a:avLst/>
          </a:prstGeom>
        </p:spPr>
      </p:pic>
      <p:sp>
        <p:nvSpPr>
          <p:cNvPr id="7" name="Hộp Văn bản 5"/>
          <p:cNvSpPr txBox="1"/>
          <p:nvPr/>
        </p:nvSpPr>
        <p:spPr>
          <a:xfrm>
            <a:off x="10545395" y="1371600"/>
            <a:ext cx="16466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8A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ARDUINO.VN</a:t>
            </a:r>
          </a:p>
        </p:txBody>
      </p:sp>
      <p:pic>
        <p:nvPicPr>
          <p:cNvPr id="2" name="Hình ảnh 1">
            <a:extLst>
              <a:ext uri="{FF2B5EF4-FFF2-40B4-BE49-F238E27FC236}">
                <a16:creationId xmlns:a16="http://schemas.microsoft.com/office/drawing/2014/main" id="{CC937057-E5E7-4531-8382-C953C3A8E8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033" y="2234400"/>
            <a:ext cx="7968752" cy="3729416"/>
          </a:xfrm>
          <a:prstGeom prst="rect">
            <a:avLst/>
          </a:prstGeom>
        </p:spPr>
      </p:pic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87FDC247-6AC7-4D71-85F9-28821935BCC5}"/>
              </a:ext>
            </a:extLst>
          </p:cNvPr>
          <p:cNvSpPr txBox="1"/>
          <p:nvPr/>
        </p:nvSpPr>
        <p:spPr>
          <a:xfrm>
            <a:off x="8230785" y="2318772"/>
            <a:ext cx="966585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0" b="1" dirty="0" err="1">
                <a:solidFill>
                  <a:srgbClr val="FF0000"/>
                </a:solidFill>
              </a:rPr>
              <a:t>Chân</a:t>
            </a:r>
            <a:r>
              <a:rPr lang="en-US" sz="7000" b="1" dirty="0">
                <a:solidFill>
                  <a:srgbClr val="FF0000"/>
                </a:solidFill>
              </a:rPr>
              <a:t> 5V</a:t>
            </a:r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021E2E29-8F83-4305-8DE5-C2C553B90DDC}"/>
              </a:ext>
            </a:extLst>
          </p:cNvPr>
          <p:cNvSpPr txBox="1"/>
          <p:nvPr/>
        </p:nvSpPr>
        <p:spPr>
          <a:xfrm>
            <a:off x="8230785" y="3914105"/>
            <a:ext cx="966585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0" b="1" dirty="0" err="1"/>
              <a:t>Chân</a:t>
            </a:r>
            <a:r>
              <a:rPr lang="en-US" sz="7000" b="1" dirty="0"/>
              <a:t> </a:t>
            </a:r>
            <a:r>
              <a:rPr lang="en-US" sz="7000" b="1" dirty="0" err="1"/>
              <a:t>âm</a:t>
            </a:r>
            <a:endParaRPr lang="en-US" sz="7000" b="1" dirty="0"/>
          </a:p>
        </p:txBody>
      </p:sp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3F59E2E5-B383-44E5-8591-DECA903848D6}"/>
              </a:ext>
            </a:extLst>
          </p:cNvPr>
          <p:cNvSpPr txBox="1"/>
          <p:nvPr/>
        </p:nvSpPr>
        <p:spPr>
          <a:xfrm>
            <a:off x="8230785" y="3132593"/>
            <a:ext cx="966585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0" b="1" dirty="0">
                <a:solidFill>
                  <a:srgbClr val="00959C"/>
                </a:solidFill>
              </a:rPr>
              <a:t>Digital</a:t>
            </a:r>
          </a:p>
        </p:txBody>
      </p:sp>
    </p:spTree>
    <p:extLst>
      <p:ext uri="{BB962C8B-B14F-4D97-AF65-F5344CB8AC3E}">
        <p14:creationId xmlns:p14="http://schemas.microsoft.com/office/powerpoint/2010/main" val="3435476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/>
        </p:nvSpPr>
        <p:spPr>
          <a:xfrm>
            <a:off x="943623" y="265188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Module</a:t>
            </a:r>
            <a:r>
              <a:rPr lang="en-US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endParaRPr lang="vi-VN" b="1" dirty="0">
              <a:solidFill>
                <a:srgbClr val="00959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Hình ảnh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9367" y="178206"/>
            <a:ext cx="1193394" cy="1193394"/>
          </a:xfrm>
          <a:prstGeom prst="rect">
            <a:avLst/>
          </a:prstGeom>
        </p:spPr>
      </p:pic>
      <p:sp>
        <p:nvSpPr>
          <p:cNvPr id="7" name="Hộp Văn bản 5"/>
          <p:cNvSpPr txBox="1"/>
          <p:nvPr/>
        </p:nvSpPr>
        <p:spPr>
          <a:xfrm>
            <a:off x="10545395" y="1371600"/>
            <a:ext cx="16466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8A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ARDUINO.VN</a:t>
            </a: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3409950F-6202-4B47-A6EE-38EFA91C43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00" y="1728743"/>
            <a:ext cx="3818057" cy="3818057"/>
          </a:xfrm>
          <a:prstGeom prst="rect">
            <a:avLst/>
          </a:prstGeom>
        </p:spPr>
      </p:pic>
      <p:pic>
        <p:nvPicPr>
          <p:cNvPr id="10" name="Hình ảnh 9">
            <a:extLst>
              <a:ext uri="{FF2B5EF4-FFF2-40B4-BE49-F238E27FC236}">
                <a16:creationId xmlns:a16="http://schemas.microsoft.com/office/drawing/2014/main" id="{5C26E292-47C1-4FEC-B7F8-4BB9807B370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7241" y="2178084"/>
            <a:ext cx="2408744" cy="2408744"/>
          </a:xfrm>
          <a:prstGeom prst="rect">
            <a:avLst/>
          </a:prstGeom>
        </p:spPr>
      </p:pic>
      <p:pic>
        <p:nvPicPr>
          <p:cNvPr id="13" name="Hình ảnh 12">
            <a:extLst>
              <a:ext uri="{FF2B5EF4-FFF2-40B4-BE49-F238E27FC236}">
                <a16:creationId xmlns:a16="http://schemas.microsoft.com/office/drawing/2014/main" id="{80FE7CFF-4801-4C5D-8BA8-1F16147354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3436" y="2178084"/>
            <a:ext cx="2816403" cy="2816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1501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/>
        </p:nvSpPr>
        <p:spPr>
          <a:xfrm>
            <a:off x="943623" y="265188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Nối</a:t>
            </a:r>
            <a:r>
              <a:rPr lang="en-US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mạch</a:t>
            </a:r>
            <a:r>
              <a:rPr lang="en-US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cảm</a:t>
            </a:r>
            <a:r>
              <a:rPr lang="en-US" b="1" dirty="0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endParaRPr lang="vi-VN" b="1" dirty="0">
              <a:solidFill>
                <a:srgbClr val="00959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Hình ảnh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9367" y="178206"/>
            <a:ext cx="1193394" cy="1193394"/>
          </a:xfrm>
          <a:prstGeom prst="rect">
            <a:avLst/>
          </a:prstGeom>
        </p:spPr>
      </p:pic>
      <p:sp>
        <p:nvSpPr>
          <p:cNvPr id="7" name="Hộp Văn bản 5"/>
          <p:cNvSpPr txBox="1"/>
          <p:nvPr/>
        </p:nvSpPr>
        <p:spPr>
          <a:xfrm>
            <a:off x="10545395" y="1371600"/>
            <a:ext cx="16466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8A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ARDUINO.VN</a:t>
            </a: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1FCD8547-729D-46C3-8508-EAB43455CD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400" y="1710154"/>
            <a:ext cx="9301474" cy="508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7967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/>
        </p:nvSpPr>
        <p:spPr>
          <a:xfrm>
            <a:off x="1004246" y="-374892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vi-VN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viện</a:t>
            </a:r>
            <a:r>
              <a:rPr lang="en-US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cảm</a:t>
            </a:r>
            <a:r>
              <a:rPr lang="en-US" b="1" dirty="0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endParaRPr lang="vi-VN" b="1" dirty="0">
              <a:solidFill>
                <a:srgbClr val="00959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Hình ảnh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9367" y="178206"/>
            <a:ext cx="1193394" cy="1193394"/>
          </a:xfrm>
          <a:prstGeom prst="rect">
            <a:avLst/>
          </a:prstGeom>
        </p:spPr>
      </p:pic>
      <p:sp>
        <p:nvSpPr>
          <p:cNvPr id="7" name="Hộp Văn bản 5"/>
          <p:cNvSpPr txBox="1"/>
          <p:nvPr/>
        </p:nvSpPr>
        <p:spPr>
          <a:xfrm>
            <a:off x="10545395" y="1371600"/>
            <a:ext cx="16466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8A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ARDUINO.VN</a:t>
            </a:r>
          </a:p>
        </p:txBody>
      </p:sp>
      <p:pic>
        <p:nvPicPr>
          <p:cNvPr id="9" name="Hình ảnh 8">
            <a:extLst>
              <a:ext uri="{FF2B5EF4-FFF2-40B4-BE49-F238E27FC236}">
                <a16:creationId xmlns:a16="http://schemas.microsoft.com/office/drawing/2014/main" id="{8570DDA2-BE11-49B4-B7A9-C66CABDC2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3002" y="868044"/>
            <a:ext cx="8222393" cy="5563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6162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/>
        </p:nvSpPr>
        <p:spPr>
          <a:xfrm>
            <a:off x="943623" y="265188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vi-VN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viện</a:t>
            </a:r>
            <a:r>
              <a:rPr lang="en-US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cảm</a:t>
            </a:r>
            <a:r>
              <a:rPr lang="en-US" b="1" dirty="0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endParaRPr lang="vi-VN" b="1" dirty="0">
              <a:solidFill>
                <a:srgbClr val="00959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Hình ảnh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9367" y="178206"/>
            <a:ext cx="1193394" cy="1193394"/>
          </a:xfrm>
          <a:prstGeom prst="rect">
            <a:avLst/>
          </a:prstGeom>
        </p:spPr>
      </p:pic>
      <p:sp>
        <p:nvSpPr>
          <p:cNvPr id="7" name="Hộp Văn bản 5"/>
          <p:cNvSpPr txBox="1"/>
          <p:nvPr/>
        </p:nvSpPr>
        <p:spPr>
          <a:xfrm>
            <a:off x="10545395" y="1371600"/>
            <a:ext cx="16466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8A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ARDUINO.VN</a:t>
            </a:r>
          </a:p>
        </p:txBody>
      </p:sp>
      <p:pic>
        <p:nvPicPr>
          <p:cNvPr id="2" name="Hình ảnh 1">
            <a:extLst>
              <a:ext uri="{FF2B5EF4-FFF2-40B4-BE49-F238E27FC236}">
                <a16:creationId xmlns:a16="http://schemas.microsoft.com/office/drawing/2014/main" id="{CCF9E02E-466E-4C16-857E-6902D905F5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0047" y="1371600"/>
            <a:ext cx="9315348" cy="523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5549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/>
        </p:nvSpPr>
        <p:spPr>
          <a:xfrm>
            <a:off x="943623" y="265188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vi-VN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viện</a:t>
            </a:r>
            <a:r>
              <a:rPr lang="en-US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cảm</a:t>
            </a:r>
            <a:r>
              <a:rPr lang="en-US" b="1" dirty="0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endParaRPr lang="vi-VN" b="1" dirty="0">
              <a:solidFill>
                <a:srgbClr val="00959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Hình ảnh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9367" y="178206"/>
            <a:ext cx="1193394" cy="1193394"/>
          </a:xfrm>
          <a:prstGeom prst="rect">
            <a:avLst/>
          </a:prstGeom>
        </p:spPr>
      </p:pic>
      <p:sp>
        <p:nvSpPr>
          <p:cNvPr id="7" name="Hộp Văn bản 5"/>
          <p:cNvSpPr txBox="1"/>
          <p:nvPr/>
        </p:nvSpPr>
        <p:spPr>
          <a:xfrm>
            <a:off x="10545395" y="1371600"/>
            <a:ext cx="16466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8A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ARDUINO.VN</a:t>
            </a: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BE7EC84A-3AFB-434C-A78C-CAD912278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8978" y="1540877"/>
            <a:ext cx="8986417" cy="5166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1482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/>
        </p:nvSpPr>
        <p:spPr>
          <a:xfrm>
            <a:off x="961613" y="-55300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Chạy</a:t>
            </a:r>
            <a:r>
              <a:rPr lang="en-US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vi-VN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ơng</a:t>
            </a:r>
            <a:r>
              <a:rPr lang="en-US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mẫu</a:t>
            </a:r>
            <a:endParaRPr lang="vi-VN" b="1" dirty="0">
              <a:solidFill>
                <a:srgbClr val="00959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Hình ảnh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9367" y="178206"/>
            <a:ext cx="1193394" cy="1193394"/>
          </a:xfrm>
          <a:prstGeom prst="rect">
            <a:avLst/>
          </a:prstGeom>
        </p:spPr>
      </p:pic>
      <p:sp>
        <p:nvSpPr>
          <p:cNvPr id="7" name="Hộp Văn bản 5"/>
          <p:cNvSpPr txBox="1"/>
          <p:nvPr/>
        </p:nvSpPr>
        <p:spPr>
          <a:xfrm>
            <a:off x="10545395" y="1371600"/>
            <a:ext cx="16466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8A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ARDUINO.VN</a:t>
            </a: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BEFCBE12-4F4F-4F18-BF4B-352BBBF610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4200" y="1152270"/>
            <a:ext cx="5899275" cy="5705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3728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/>
        </p:nvSpPr>
        <p:spPr>
          <a:xfrm>
            <a:off x="961613" y="-55300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Chạy</a:t>
            </a:r>
            <a:r>
              <a:rPr lang="en-US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vi-VN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ơng</a:t>
            </a:r>
            <a:r>
              <a:rPr lang="en-US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mẫu</a:t>
            </a:r>
            <a:endParaRPr lang="vi-VN" b="1" dirty="0">
              <a:solidFill>
                <a:srgbClr val="00959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Hình ảnh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9367" y="178206"/>
            <a:ext cx="1193394" cy="1193394"/>
          </a:xfrm>
          <a:prstGeom prst="rect">
            <a:avLst/>
          </a:prstGeom>
        </p:spPr>
      </p:pic>
      <p:sp>
        <p:nvSpPr>
          <p:cNvPr id="7" name="Hộp Văn bản 5"/>
          <p:cNvSpPr txBox="1"/>
          <p:nvPr/>
        </p:nvSpPr>
        <p:spPr>
          <a:xfrm>
            <a:off x="10545395" y="1371600"/>
            <a:ext cx="16466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8A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ARDUINO.VN</a:t>
            </a:r>
          </a:p>
        </p:txBody>
      </p:sp>
      <p:pic>
        <p:nvPicPr>
          <p:cNvPr id="2" name="Hình ảnh 1">
            <a:extLst>
              <a:ext uri="{FF2B5EF4-FFF2-40B4-BE49-F238E27FC236}">
                <a16:creationId xmlns:a16="http://schemas.microsoft.com/office/drawing/2014/main" id="{FAF1DD37-5247-4F9C-96A0-ED22D05827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6140" y="1038086"/>
            <a:ext cx="5012560" cy="5670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4132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/>
        </p:nvSpPr>
        <p:spPr>
          <a:xfrm>
            <a:off x="943623" y="265188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Khai</a:t>
            </a:r>
            <a:r>
              <a:rPr lang="en-US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cảm</a:t>
            </a:r>
            <a:r>
              <a:rPr lang="en-US" b="1" dirty="0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endParaRPr lang="vi-VN" b="1" dirty="0">
              <a:solidFill>
                <a:srgbClr val="00959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Hình ảnh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9367" y="178206"/>
            <a:ext cx="1193394" cy="1193394"/>
          </a:xfrm>
          <a:prstGeom prst="rect">
            <a:avLst/>
          </a:prstGeom>
        </p:spPr>
      </p:pic>
      <p:sp>
        <p:nvSpPr>
          <p:cNvPr id="7" name="Hộp Văn bản 5"/>
          <p:cNvSpPr txBox="1"/>
          <p:nvPr/>
        </p:nvSpPr>
        <p:spPr>
          <a:xfrm>
            <a:off x="10545395" y="1371600"/>
            <a:ext cx="16466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8A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ARDUINO.VN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BFC8E56-9962-408A-9256-6D0FB3F527A9}"/>
              </a:ext>
            </a:extLst>
          </p:cNvPr>
          <p:cNvSpPr>
            <a:spLocks noGrp="1"/>
          </p:cNvSpPr>
          <p:nvPr/>
        </p:nvSpPr>
        <p:spPr>
          <a:xfrm>
            <a:off x="-1019372" y="1980371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Khai</a:t>
            </a:r>
            <a:r>
              <a:rPr lang="en-US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module </a:t>
            </a:r>
            <a:r>
              <a:rPr lang="en-US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cảm</a:t>
            </a:r>
            <a:r>
              <a:rPr lang="en-US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br>
              <a:rPr lang="en-US" b="1" dirty="0">
                <a:solidFill>
                  <a:srgbClr val="008A90"/>
                </a:solidFill>
              </a:rPr>
            </a:br>
            <a:endParaRPr lang="vi-VN" b="1" dirty="0">
              <a:solidFill>
                <a:srgbClr val="008A90"/>
              </a:solidFill>
            </a:endParaRPr>
          </a:p>
        </p:txBody>
      </p:sp>
      <p:pic>
        <p:nvPicPr>
          <p:cNvPr id="2" name="Hình ảnh 1">
            <a:extLst>
              <a:ext uri="{FF2B5EF4-FFF2-40B4-BE49-F238E27FC236}">
                <a16:creationId xmlns:a16="http://schemas.microsoft.com/office/drawing/2014/main" id="{6940201F-4344-44E7-983E-1D1B1BCFB3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828" y="3178163"/>
            <a:ext cx="10782933" cy="2955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6866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/>
        </p:nvSpPr>
        <p:spPr>
          <a:xfrm>
            <a:off x="943623" y="265188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#include </a:t>
            </a:r>
            <a:r>
              <a:rPr lang="en-US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name.h</a:t>
            </a:r>
            <a:r>
              <a:rPr lang="en-US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vi-VN" b="1" dirty="0">
              <a:solidFill>
                <a:srgbClr val="00959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Hình ảnh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9367" y="178206"/>
            <a:ext cx="1193394" cy="1193394"/>
          </a:xfrm>
          <a:prstGeom prst="rect">
            <a:avLst/>
          </a:prstGeom>
        </p:spPr>
      </p:pic>
      <p:sp>
        <p:nvSpPr>
          <p:cNvPr id="7" name="Hộp Văn bản 5"/>
          <p:cNvSpPr txBox="1"/>
          <p:nvPr/>
        </p:nvSpPr>
        <p:spPr>
          <a:xfrm>
            <a:off x="10545395" y="1371600"/>
            <a:ext cx="16466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8A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ARDUINO.VN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BFC8E56-9962-408A-9256-6D0FB3F527A9}"/>
              </a:ext>
            </a:extLst>
          </p:cNvPr>
          <p:cNvSpPr>
            <a:spLocks noGrp="1"/>
          </p:cNvSpPr>
          <p:nvPr/>
        </p:nvSpPr>
        <p:spPr>
          <a:xfrm>
            <a:off x="1143686" y="1980011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vi-VN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viện</a:t>
            </a:r>
            <a:r>
              <a:rPr lang="en-US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tải</a:t>
            </a:r>
            <a:r>
              <a:rPr lang="en-US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vi-VN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ơng</a:t>
            </a:r>
            <a:r>
              <a:rPr lang="en-US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endParaRPr lang="vi-VN" b="1" dirty="0">
              <a:solidFill>
                <a:srgbClr val="008A90"/>
              </a:solidFill>
            </a:endParaRPr>
          </a:p>
        </p:txBody>
      </p: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14F6CDDA-0FD1-4236-9EAF-DACD00BA4164}"/>
              </a:ext>
            </a:extLst>
          </p:cNvPr>
          <p:cNvSpPr txBox="1"/>
          <p:nvPr/>
        </p:nvSpPr>
        <p:spPr>
          <a:xfrm>
            <a:off x="1657940" y="3424977"/>
            <a:ext cx="1097371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dirty="0">
                <a:solidFill>
                  <a:srgbClr val="FF900A"/>
                </a:solidFill>
              </a:rPr>
              <a:t>#include </a:t>
            </a:r>
            <a:r>
              <a:rPr lang="en-US" sz="10000" dirty="0">
                <a:solidFill>
                  <a:srgbClr val="00959C"/>
                </a:solidFill>
              </a:rPr>
              <a:t>“</a:t>
            </a:r>
            <a:r>
              <a:rPr lang="en-US" sz="10000" dirty="0" err="1">
                <a:solidFill>
                  <a:srgbClr val="00959C"/>
                </a:solidFill>
              </a:rPr>
              <a:t>DHT.h</a:t>
            </a:r>
            <a:r>
              <a:rPr lang="en-US" sz="10000" dirty="0">
                <a:solidFill>
                  <a:srgbClr val="00959C"/>
                </a:solidFill>
              </a:rPr>
              <a:t>”</a:t>
            </a:r>
            <a:endParaRPr lang="en-US" sz="10000" dirty="0"/>
          </a:p>
        </p:txBody>
      </p:sp>
    </p:spTree>
    <p:extLst>
      <p:ext uri="{BB962C8B-B14F-4D97-AF65-F5344CB8AC3E}">
        <p14:creationId xmlns:p14="http://schemas.microsoft.com/office/powerpoint/2010/main" val="29832962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/>
        </p:nvSpPr>
        <p:spPr>
          <a:xfrm>
            <a:off x="943623" y="265188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cảm</a:t>
            </a:r>
            <a:r>
              <a:rPr lang="en-US" b="1" dirty="0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endParaRPr lang="vi-VN" b="1" dirty="0">
              <a:solidFill>
                <a:srgbClr val="00959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Hình ảnh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9367" y="178206"/>
            <a:ext cx="1193394" cy="1193394"/>
          </a:xfrm>
          <a:prstGeom prst="rect">
            <a:avLst/>
          </a:prstGeom>
        </p:spPr>
      </p:pic>
      <p:sp>
        <p:nvSpPr>
          <p:cNvPr id="7" name="Hộp Văn bản 5"/>
          <p:cNvSpPr txBox="1"/>
          <p:nvPr/>
        </p:nvSpPr>
        <p:spPr>
          <a:xfrm>
            <a:off x="10545395" y="1371600"/>
            <a:ext cx="16466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8A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ARDUINO.VN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BFC8E56-9962-408A-9256-6D0FB3F527A9}"/>
              </a:ext>
            </a:extLst>
          </p:cNvPr>
          <p:cNvSpPr>
            <a:spLocks noGrp="1"/>
          </p:cNvSpPr>
          <p:nvPr/>
        </p:nvSpPr>
        <p:spPr>
          <a:xfrm>
            <a:off x="-2140539" y="1653819"/>
            <a:ext cx="12481089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 setup</a:t>
            </a:r>
            <a:br>
              <a:rPr lang="en-US" b="1" dirty="0">
                <a:solidFill>
                  <a:srgbClr val="008A90"/>
                </a:solidFill>
              </a:rPr>
            </a:br>
            <a:endParaRPr lang="vi-VN" b="1" dirty="0">
              <a:solidFill>
                <a:srgbClr val="008A90"/>
              </a:solidFill>
            </a:endParaRPr>
          </a:p>
        </p:txBody>
      </p:sp>
      <p:pic>
        <p:nvPicPr>
          <p:cNvPr id="2" name="Hình ảnh 1">
            <a:extLst>
              <a:ext uri="{FF2B5EF4-FFF2-40B4-BE49-F238E27FC236}">
                <a16:creationId xmlns:a16="http://schemas.microsoft.com/office/drawing/2014/main" id="{5F1D8347-C76B-46F3-8FD8-03D964D3C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5814" y="2654281"/>
            <a:ext cx="9364249" cy="3987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1262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/>
        </p:nvSpPr>
        <p:spPr>
          <a:xfrm>
            <a:off x="943623" y="265188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Đọc</a:t>
            </a:r>
            <a:r>
              <a:rPr lang="en-US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cảm</a:t>
            </a:r>
            <a:r>
              <a:rPr lang="en-US" b="1" dirty="0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endParaRPr lang="vi-VN" b="1" dirty="0">
              <a:solidFill>
                <a:srgbClr val="00959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Hình ảnh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9367" y="178206"/>
            <a:ext cx="1193394" cy="1193394"/>
          </a:xfrm>
          <a:prstGeom prst="rect">
            <a:avLst/>
          </a:prstGeom>
        </p:spPr>
      </p:pic>
      <p:sp>
        <p:nvSpPr>
          <p:cNvPr id="7" name="Hộp Văn bản 5"/>
          <p:cNvSpPr txBox="1"/>
          <p:nvPr/>
        </p:nvSpPr>
        <p:spPr>
          <a:xfrm>
            <a:off x="10545395" y="1371600"/>
            <a:ext cx="16466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8A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ARDUINO.VN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BFC8E56-9962-408A-9256-6D0FB3F527A9}"/>
              </a:ext>
            </a:extLst>
          </p:cNvPr>
          <p:cNvSpPr>
            <a:spLocks noGrp="1"/>
          </p:cNvSpPr>
          <p:nvPr/>
        </p:nvSpPr>
        <p:spPr>
          <a:xfrm>
            <a:off x="180944" y="194834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Đọc</a:t>
            </a:r>
            <a:r>
              <a:rPr lang="en-US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cảm</a:t>
            </a:r>
            <a:r>
              <a:rPr lang="en-US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 loop</a:t>
            </a:r>
            <a:br>
              <a:rPr lang="en-US" b="1" dirty="0">
                <a:solidFill>
                  <a:srgbClr val="008A90"/>
                </a:solidFill>
              </a:rPr>
            </a:br>
            <a:endParaRPr lang="vi-VN" b="1" dirty="0">
              <a:solidFill>
                <a:srgbClr val="008A90"/>
              </a:solidFill>
            </a:endParaRPr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23E86F84-5829-4C24-90BC-940311AEB2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203" y="3631506"/>
            <a:ext cx="11610986" cy="1511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36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/>
        </p:nvSpPr>
        <p:spPr>
          <a:xfrm>
            <a:off x="943623" y="265188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Module</a:t>
            </a:r>
            <a:r>
              <a:rPr lang="en-US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endParaRPr lang="vi-VN" b="1" dirty="0">
              <a:solidFill>
                <a:srgbClr val="00959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Hình ảnh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9367" y="178206"/>
            <a:ext cx="1193394" cy="1193394"/>
          </a:xfrm>
          <a:prstGeom prst="rect">
            <a:avLst/>
          </a:prstGeom>
        </p:spPr>
      </p:pic>
      <p:sp>
        <p:nvSpPr>
          <p:cNvPr id="7" name="Hộp Văn bản 5"/>
          <p:cNvSpPr txBox="1"/>
          <p:nvPr/>
        </p:nvSpPr>
        <p:spPr>
          <a:xfrm>
            <a:off x="10545395" y="1371600"/>
            <a:ext cx="16466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8A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ARDUINO.VN</a:t>
            </a:r>
          </a:p>
        </p:txBody>
      </p:sp>
      <p:pic>
        <p:nvPicPr>
          <p:cNvPr id="9" name="Hình ảnh 8">
            <a:extLst>
              <a:ext uri="{FF2B5EF4-FFF2-40B4-BE49-F238E27FC236}">
                <a16:creationId xmlns:a16="http://schemas.microsoft.com/office/drawing/2014/main" id="{89407660-4207-4107-AC34-F442A628E5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291" y="1371600"/>
            <a:ext cx="8193017" cy="476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3402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/>
        </p:nvSpPr>
        <p:spPr>
          <a:xfrm>
            <a:off x="943623" y="265188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Xuất</a:t>
            </a:r>
            <a:r>
              <a:rPr lang="en-US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cảm</a:t>
            </a:r>
            <a:r>
              <a:rPr lang="en-US" b="1" dirty="0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endParaRPr lang="vi-VN" b="1" dirty="0">
              <a:solidFill>
                <a:srgbClr val="00959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Hình ảnh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9367" y="178206"/>
            <a:ext cx="1193394" cy="1193394"/>
          </a:xfrm>
          <a:prstGeom prst="rect">
            <a:avLst/>
          </a:prstGeom>
        </p:spPr>
      </p:pic>
      <p:sp>
        <p:nvSpPr>
          <p:cNvPr id="7" name="Hộp Văn bản 5"/>
          <p:cNvSpPr txBox="1"/>
          <p:nvPr/>
        </p:nvSpPr>
        <p:spPr>
          <a:xfrm>
            <a:off x="10545395" y="1371600"/>
            <a:ext cx="16466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8A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ARDUINO.VN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BFC8E56-9962-408A-9256-6D0FB3F527A9}"/>
              </a:ext>
            </a:extLst>
          </p:cNvPr>
          <p:cNvSpPr>
            <a:spLocks noGrp="1"/>
          </p:cNvSpPr>
          <p:nvPr/>
        </p:nvSpPr>
        <p:spPr>
          <a:xfrm>
            <a:off x="-758856" y="1861365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cảm</a:t>
            </a:r>
            <a:r>
              <a:rPr lang="en-US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Serial</a:t>
            </a:r>
            <a:br>
              <a:rPr lang="en-US" b="1" dirty="0">
                <a:solidFill>
                  <a:srgbClr val="008A90"/>
                </a:solidFill>
              </a:rPr>
            </a:br>
            <a:endParaRPr lang="vi-VN" b="1" dirty="0">
              <a:solidFill>
                <a:srgbClr val="008A90"/>
              </a:solidFill>
            </a:endParaRPr>
          </a:p>
        </p:txBody>
      </p:sp>
      <p:pic>
        <p:nvPicPr>
          <p:cNvPr id="2" name="Hình ảnh 1">
            <a:extLst>
              <a:ext uri="{FF2B5EF4-FFF2-40B4-BE49-F238E27FC236}">
                <a16:creationId xmlns:a16="http://schemas.microsoft.com/office/drawing/2014/main" id="{E005A2A7-82BC-449E-8373-08F71E2DBE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4814" y="2816566"/>
            <a:ext cx="8725037" cy="3898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7823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/>
        </p:nvSpPr>
        <p:spPr>
          <a:xfrm>
            <a:off x="1004246" y="11397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Toàn</a:t>
            </a:r>
            <a:r>
              <a:rPr lang="en-US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vi-VN" b="1" dirty="0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b="1" dirty="0" err="1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ơng</a:t>
            </a:r>
            <a:r>
              <a:rPr lang="en-US" b="1" dirty="0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endParaRPr lang="vi-VN" b="1" dirty="0">
              <a:solidFill>
                <a:srgbClr val="00959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Hình ảnh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9367" y="178206"/>
            <a:ext cx="1193394" cy="1193394"/>
          </a:xfrm>
          <a:prstGeom prst="rect">
            <a:avLst/>
          </a:prstGeom>
        </p:spPr>
      </p:pic>
      <p:sp>
        <p:nvSpPr>
          <p:cNvPr id="7" name="Hộp Văn bản 5"/>
          <p:cNvSpPr txBox="1"/>
          <p:nvPr/>
        </p:nvSpPr>
        <p:spPr>
          <a:xfrm>
            <a:off x="10545395" y="1371600"/>
            <a:ext cx="16466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8A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ARDUINO.VN</a:t>
            </a:r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0F04168A-07EE-4EB8-B7FB-684C76002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0969" y="1266732"/>
            <a:ext cx="4379097" cy="546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8862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/>
        </p:nvSpPr>
        <p:spPr>
          <a:xfrm>
            <a:off x="952187" y="393996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sz="3800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khiển</a:t>
            </a:r>
            <a:r>
              <a:rPr lang="en-US" sz="3800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 led </a:t>
            </a:r>
            <a:r>
              <a:rPr lang="en-US" sz="3800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3800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b="1" dirty="0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lm35</a:t>
            </a:r>
            <a:r>
              <a:rPr lang="en-US" sz="3800" b="1" dirty="0">
                <a:solidFill>
                  <a:srgbClr val="008A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!!!</a:t>
            </a:r>
            <a:endParaRPr lang="vi-VN" sz="3800" b="1" dirty="0">
              <a:solidFill>
                <a:srgbClr val="008A9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Hình ảnh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164" y="1990173"/>
            <a:ext cx="3055875" cy="3857794"/>
          </a:xfrm>
          <a:prstGeom prst="rect">
            <a:avLst/>
          </a:prstGeom>
        </p:spPr>
      </p:pic>
      <p:sp>
        <p:nvSpPr>
          <p:cNvPr id="6" name="Hình chữ nhật 5"/>
          <p:cNvSpPr/>
          <p:nvPr/>
        </p:nvSpPr>
        <p:spPr>
          <a:xfrm>
            <a:off x="3601039" y="2896321"/>
            <a:ext cx="8864338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7000" b="1" dirty="0" err="1">
                <a:solidFill>
                  <a:srgbClr val="FF900A"/>
                </a:solidFill>
                <a:sym typeface="Wingdings" panose="05000000000000000000" pitchFamily="2" charset="2"/>
              </a:rPr>
              <a:t>Bật</a:t>
            </a:r>
            <a:r>
              <a:rPr lang="en-US" sz="7000" b="1" dirty="0">
                <a:solidFill>
                  <a:srgbClr val="00959C"/>
                </a:solidFill>
                <a:sym typeface="Wingdings" panose="05000000000000000000" pitchFamily="2" charset="2"/>
              </a:rPr>
              <a:t> </a:t>
            </a:r>
            <a:r>
              <a:rPr lang="en-US" sz="7000" b="1" dirty="0" err="1">
                <a:solidFill>
                  <a:srgbClr val="00959C"/>
                </a:solidFill>
                <a:sym typeface="Wingdings" panose="05000000000000000000" pitchFamily="2" charset="2"/>
              </a:rPr>
              <a:t>đèn</a:t>
            </a:r>
            <a:r>
              <a:rPr lang="en-US" sz="7000" b="1" dirty="0">
                <a:solidFill>
                  <a:srgbClr val="00959C"/>
                </a:solidFill>
                <a:sym typeface="Wingdings" panose="05000000000000000000" pitchFamily="2" charset="2"/>
              </a:rPr>
              <a:t> </a:t>
            </a:r>
            <a:r>
              <a:rPr lang="en-US" sz="7000" b="1" dirty="0" err="1">
                <a:solidFill>
                  <a:srgbClr val="00959C"/>
                </a:solidFill>
                <a:sym typeface="Wingdings" panose="05000000000000000000" pitchFamily="2" charset="2"/>
              </a:rPr>
              <a:t>khi</a:t>
            </a:r>
            <a:r>
              <a:rPr lang="en-US" sz="7000" b="1" dirty="0">
                <a:solidFill>
                  <a:srgbClr val="00959C"/>
                </a:solidFill>
                <a:sym typeface="Wingdings" panose="05000000000000000000" pitchFamily="2" charset="2"/>
              </a:rPr>
              <a:t> </a:t>
            </a:r>
            <a:r>
              <a:rPr lang="en-US" sz="7000" b="1" dirty="0" err="1">
                <a:solidFill>
                  <a:srgbClr val="00959C"/>
                </a:solidFill>
                <a:sym typeface="Wingdings" panose="05000000000000000000" pitchFamily="2" charset="2"/>
              </a:rPr>
              <a:t>nhiệt</a:t>
            </a:r>
            <a:r>
              <a:rPr lang="en-US" sz="7000" b="1" dirty="0">
                <a:solidFill>
                  <a:srgbClr val="00959C"/>
                </a:solidFill>
                <a:sym typeface="Wingdings" panose="05000000000000000000" pitchFamily="2" charset="2"/>
              </a:rPr>
              <a:t> </a:t>
            </a:r>
            <a:r>
              <a:rPr lang="en-US" sz="7000" b="1" dirty="0" err="1">
                <a:solidFill>
                  <a:srgbClr val="00959C"/>
                </a:solidFill>
                <a:sym typeface="Wingdings" panose="05000000000000000000" pitchFamily="2" charset="2"/>
              </a:rPr>
              <a:t>độ</a:t>
            </a:r>
            <a:r>
              <a:rPr lang="en-US" sz="7000" b="1" dirty="0">
                <a:solidFill>
                  <a:srgbClr val="00959C"/>
                </a:solidFill>
                <a:sym typeface="Wingdings" panose="05000000000000000000" pitchFamily="2" charset="2"/>
              </a:rPr>
              <a:t> </a:t>
            </a:r>
            <a:r>
              <a:rPr lang="en-US" sz="7000" b="1" dirty="0">
                <a:solidFill>
                  <a:srgbClr val="FF900A"/>
                </a:solidFill>
                <a:sym typeface="Wingdings" panose="05000000000000000000" pitchFamily="2" charset="2"/>
              </a:rPr>
              <a:t>&gt; 27 *C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7000" b="1" dirty="0">
                <a:solidFill>
                  <a:srgbClr val="00959C"/>
                </a:solidFill>
                <a:sym typeface="Wingdings" panose="05000000000000000000" pitchFamily="2" charset="2"/>
              </a:rPr>
              <a:t>Ng</a:t>
            </a:r>
            <a:r>
              <a:rPr lang="vi-VN" sz="7000" b="1" dirty="0">
                <a:solidFill>
                  <a:srgbClr val="00959C"/>
                </a:solidFill>
                <a:sym typeface="Wingdings" panose="05000000000000000000" pitchFamily="2" charset="2"/>
              </a:rPr>
              <a:t>ư</a:t>
            </a:r>
            <a:r>
              <a:rPr lang="en-US" sz="7000" b="1" dirty="0" err="1">
                <a:solidFill>
                  <a:srgbClr val="00959C"/>
                </a:solidFill>
                <a:sym typeface="Wingdings" panose="05000000000000000000" pitchFamily="2" charset="2"/>
              </a:rPr>
              <a:t>ợc</a:t>
            </a:r>
            <a:r>
              <a:rPr lang="en-US" sz="7000" b="1" dirty="0">
                <a:solidFill>
                  <a:srgbClr val="00959C"/>
                </a:solidFill>
                <a:sym typeface="Wingdings" panose="05000000000000000000" pitchFamily="2" charset="2"/>
              </a:rPr>
              <a:t> </a:t>
            </a:r>
            <a:r>
              <a:rPr lang="en-US" sz="7000" b="1" dirty="0" err="1">
                <a:solidFill>
                  <a:srgbClr val="00959C"/>
                </a:solidFill>
                <a:sym typeface="Wingdings" panose="05000000000000000000" pitchFamily="2" charset="2"/>
              </a:rPr>
              <a:t>lại</a:t>
            </a:r>
            <a:r>
              <a:rPr lang="en-US" sz="7000" b="1" dirty="0">
                <a:solidFill>
                  <a:srgbClr val="00959C"/>
                </a:solidFill>
                <a:sym typeface="Wingdings" panose="05000000000000000000" pitchFamily="2" charset="2"/>
              </a:rPr>
              <a:t> </a:t>
            </a:r>
            <a:r>
              <a:rPr lang="en-US" sz="7000" b="1" dirty="0" err="1">
                <a:solidFill>
                  <a:srgbClr val="FF900A"/>
                </a:solidFill>
                <a:sym typeface="Wingdings" panose="05000000000000000000" pitchFamily="2" charset="2"/>
              </a:rPr>
              <a:t>tắt</a:t>
            </a:r>
            <a:r>
              <a:rPr lang="en-US" sz="7000" b="1" dirty="0">
                <a:solidFill>
                  <a:srgbClr val="00959C"/>
                </a:solidFill>
                <a:sym typeface="Wingdings" panose="05000000000000000000" pitchFamily="2" charset="2"/>
              </a:rPr>
              <a:t> </a:t>
            </a:r>
            <a:r>
              <a:rPr lang="en-US" sz="7000" b="1" dirty="0" err="1">
                <a:solidFill>
                  <a:srgbClr val="00959C"/>
                </a:solidFill>
                <a:sym typeface="Wingdings" panose="05000000000000000000" pitchFamily="2" charset="2"/>
              </a:rPr>
              <a:t>đèn</a:t>
            </a:r>
            <a:endParaRPr lang="en-US" sz="7000" b="1" dirty="0">
              <a:solidFill>
                <a:srgbClr val="7030A0"/>
              </a:solidFill>
              <a:sym typeface="Wingdings" panose="05000000000000000000" pitchFamily="2" charset="2"/>
            </a:endParaRPr>
          </a:p>
          <a:p>
            <a:endParaRPr lang="en-US" sz="4000" b="1" dirty="0">
              <a:solidFill>
                <a:srgbClr val="7030A0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134312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/>
        </p:nvSpPr>
        <p:spPr>
          <a:xfrm>
            <a:off x="952187" y="393996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sz="3800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khiển</a:t>
            </a:r>
            <a:r>
              <a:rPr lang="en-US" sz="3800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 led </a:t>
            </a:r>
            <a:r>
              <a:rPr lang="en-US" sz="3800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3800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 buzzer </a:t>
            </a:r>
            <a:r>
              <a:rPr lang="en-US" sz="3800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3800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b="1" dirty="0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LM35</a:t>
            </a:r>
            <a:r>
              <a:rPr lang="en-US" sz="3800" b="1" dirty="0">
                <a:solidFill>
                  <a:srgbClr val="008A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!!!</a:t>
            </a:r>
            <a:endParaRPr lang="vi-VN" sz="3800" b="1" dirty="0">
              <a:solidFill>
                <a:srgbClr val="008A9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Hình ảnh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164" y="1990173"/>
            <a:ext cx="3055875" cy="3857794"/>
          </a:xfrm>
          <a:prstGeom prst="rect">
            <a:avLst/>
          </a:prstGeom>
        </p:spPr>
      </p:pic>
      <p:sp>
        <p:nvSpPr>
          <p:cNvPr id="6" name="Hình chữ nhật 5"/>
          <p:cNvSpPr/>
          <p:nvPr/>
        </p:nvSpPr>
        <p:spPr>
          <a:xfrm>
            <a:off x="3601039" y="2896321"/>
            <a:ext cx="8864338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7000" b="1" dirty="0" err="1">
                <a:solidFill>
                  <a:srgbClr val="FF900A"/>
                </a:solidFill>
                <a:sym typeface="Wingdings" panose="05000000000000000000" pitchFamily="2" charset="2"/>
              </a:rPr>
              <a:t>Bật</a:t>
            </a:r>
            <a:r>
              <a:rPr lang="en-US" sz="7000" b="1" dirty="0">
                <a:solidFill>
                  <a:srgbClr val="92D050"/>
                </a:solidFill>
                <a:sym typeface="Wingdings" panose="05000000000000000000" pitchFamily="2" charset="2"/>
              </a:rPr>
              <a:t> </a:t>
            </a:r>
            <a:r>
              <a:rPr lang="en-US" sz="7000" b="1" dirty="0" err="1">
                <a:solidFill>
                  <a:srgbClr val="FF0000"/>
                </a:solidFill>
                <a:sym typeface="Wingdings" panose="05000000000000000000" pitchFamily="2" charset="2"/>
              </a:rPr>
              <a:t>đèn</a:t>
            </a:r>
            <a:r>
              <a:rPr lang="en-US" sz="7000" b="1" dirty="0">
                <a:solidFill>
                  <a:srgbClr val="92D050"/>
                </a:solidFill>
                <a:sym typeface="Wingdings" panose="05000000000000000000" pitchFamily="2" charset="2"/>
              </a:rPr>
              <a:t> </a:t>
            </a:r>
            <a:r>
              <a:rPr lang="en-US" sz="7000" b="1" dirty="0" err="1">
                <a:solidFill>
                  <a:srgbClr val="92D050"/>
                </a:solidFill>
                <a:sym typeface="Wingdings" panose="05000000000000000000" pitchFamily="2" charset="2"/>
              </a:rPr>
              <a:t>và</a:t>
            </a:r>
            <a:r>
              <a:rPr lang="en-US" sz="7000" b="1" dirty="0">
                <a:solidFill>
                  <a:srgbClr val="92D050"/>
                </a:solidFill>
                <a:sym typeface="Wingdings" panose="05000000000000000000" pitchFamily="2" charset="2"/>
              </a:rPr>
              <a:t> </a:t>
            </a:r>
            <a:r>
              <a:rPr lang="en-US" sz="7000" b="1" dirty="0">
                <a:solidFill>
                  <a:srgbClr val="FF0000"/>
                </a:solidFill>
                <a:sym typeface="Wingdings" panose="05000000000000000000" pitchFamily="2" charset="2"/>
              </a:rPr>
              <a:t>buzzer </a:t>
            </a:r>
            <a:r>
              <a:rPr lang="en-US" sz="7000" b="1" dirty="0" err="1">
                <a:solidFill>
                  <a:srgbClr val="92D050"/>
                </a:solidFill>
                <a:sym typeface="Wingdings" panose="05000000000000000000" pitchFamily="2" charset="2"/>
              </a:rPr>
              <a:t>khi</a:t>
            </a:r>
            <a:r>
              <a:rPr lang="en-US" sz="7000" b="1" dirty="0">
                <a:solidFill>
                  <a:srgbClr val="92D050"/>
                </a:solidFill>
                <a:sym typeface="Wingdings" panose="05000000000000000000" pitchFamily="2" charset="2"/>
              </a:rPr>
              <a:t> </a:t>
            </a:r>
            <a:r>
              <a:rPr lang="en-US" sz="7000" b="1" dirty="0" err="1">
                <a:solidFill>
                  <a:srgbClr val="92D050"/>
                </a:solidFill>
                <a:sym typeface="Wingdings" panose="05000000000000000000" pitchFamily="2" charset="2"/>
              </a:rPr>
              <a:t>độ</a:t>
            </a:r>
            <a:r>
              <a:rPr lang="en-US" sz="7000" b="1" dirty="0">
                <a:solidFill>
                  <a:srgbClr val="92D050"/>
                </a:solidFill>
                <a:sym typeface="Wingdings" panose="05000000000000000000" pitchFamily="2" charset="2"/>
              </a:rPr>
              <a:t> </a:t>
            </a:r>
            <a:r>
              <a:rPr lang="en-US" sz="7000" b="1" dirty="0" err="1">
                <a:solidFill>
                  <a:srgbClr val="92D050"/>
                </a:solidFill>
                <a:sym typeface="Wingdings" panose="05000000000000000000" pitchFamily="2" charset="2"/>
              </a:rPr>
              <a:t>ẩm</a:t>
            </a:r>
            <a:r>
              <a:rPr lang="en-US" sz="7000" b="1" dirty="0">
                <a:solidFill>
                  <a:srgbClr val="92D050"/>
                </a:solidFill>
                <a:sym typeface="Wingdings" panose="05000000000000000000" pitchFamily="2" charset="2"/>
              </a:rPr>
              <a:t> </a:t>
            </a:r>
            <a:r>
              <a:rPr lang="en-US" sz="7000" b="1" dirty="0">
                <a:solidFill>
                  <a:srgbClr val="FF900A"/>
                </a:solidFill>
                <a:sym typeface="Wingdings" panose="05000000000000000000" pitchFamily="2" charset="2"/>
              </a:rPr>
              <a:t>&gt; 50*C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7000" b="1" dirty="0">
                <a:solidFill>
                  <a:srgbClr val="92D050"/>
                </a:solidFill>
                <a:sym typeface="Wingdings" panose="05000000000000000000" pitchFamily="2" charset="2"/>
              </a:rPr>
              <a:t>Ng</a:t>
            </a:r>
            <a:r>
              <a:rPr lang="vi-VN" sz="7000" b="1" dirty="0">
                <a:solidFill>
                  <a:srgbClr val="92D050"/>
                </a:solidFill>
                <a:sym typeface="Wingdings" panose="05000000000000000000" pitchFamily="2" charset="2"/>
              </a:rPr>
              <a:t>ư</a:t>
            </a:r>
            <a:r>
              <a:rPr lang="en-US" sz="7000" b="1" dirty="0" err="1">
                <a:solidFill>
                  <a:srgbClr val="92D050"/>
                </a:solidFill>
                <a:sym typeface="Wingdings" panose="05000000000000000000" pitchFamily="2" charset="2"/>
              </a:rPr>
              <a:t>ợc</a:t>
            </a:r>
            <a:r>
              <a:rPr lang="en-US" sz="7000" b="1" dirty="0">
                <a:solidFill>
                  <a:srgbClr val="92D050"/>
                </a:solidFill>
                <a:sym typeface="Wingdings" panose="05000000000000000000" pitchFamily="2" charset="2"/>
              </a:rPr>
              <a:t> </a:t>
            </a:r>
            <a:r>
              <a:rPr lang="en-US" sz="7000" b="1" dirty="0" err="1">
                <a:solidFill>
                  <a:srgbClr val="92D050"/>
                </a:solidFill>
                <a:sym typeface="Wingdings" panose="05000000000000000000" pitchFamily="2" charset="2"/>
              </a:rPr>
              <a:t>lại</a:t>
            </a:r>
            <a:r>
              <a:rPr lang="en-US" sz="7000" b="1" dirty="0">
                <a:solidFill>
                  <a:srgbClr val="92D050"/>
                </a:solidFill>
                <a:sym typeface="Wingdings" panose="05000000000000000000" pitchFamily="2" charset="2"/>
              </a:rPr>
              <a:t> </a:t>
            </a:r>
            <a:r>
              <a:rPr lang="en-US" sz="7000" b="1" dirty="0" err="1">
                <a:solidFill>
                  <a:srgbClr val="FF900A"/>
                </a:solidFill>
                <a:sym typeface="Wingdings" panose="05000000000000000000" pitchFamily="2" charset="2"/>
              </a:rPr>
              <a:t>tắt</a:t>
            </a:r>
            <a:r>
              <a:rPr lang="en-US" sz="7000" b="1" dirty="0">
                <a:solidFill>
                  <a:srgbClr val="92D050"/>
                </a:solidFill>
                <a:sym typeface="Wingdings" panose="05000000000000000000" pitchFamily="2" charset="2"/>
              </a:rPr>
              <a:t> </a:t>
            </a:r>
            <a:r>
              <a:rPr lang="en-US" sz="7000" b="1" dirty="0" err="1">
                <a:solidFill>
                  <a:srgbClr val="92D050"/>
                </a:solidFill>
                <a:sym typeface="Wingdings" panose="05000000000000000000" pitchFamily="2" charset="2"/>
              </a:rPr>
              <a:t>hết</a:t>
            </a:r>
            <a:endParaRPr lang="en-US" sz="7000" b="1" dirty="0">
              <a:solidFill>
                <a:srgbClr val="7030A0"/>
              </a:solidFill>
              <a:sym typeface="Wingdings" panose="05000000000000000000" pitchFamily="2" charset="2"/>
            </a:endParaRPr>
          </a:p>
          <a:p>
            <a:endParaRPr lang="en-US" sz="4000" b="1" dirty="0">
              <a:solidFill>
                <a:srgbClr val="7030A0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521314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/>
        </p:nvSpPr>
        <p:spPr>
          <a:xfrm>
            <a:off x="943623" y="265188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nào</a:t>
            </a:r>
            <a:r>
              <a:rPr lang="en-US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!!!</a:t>
            </a:r>
            <a:endParaRPr lang="vi-VN" b="1" dirty="0">
              <a:solidFill>
                <a:srgbClr val="00AB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501" y="1666874"/>
            <a:ext cx="5636693" cy="38195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0237" y="2505073"/>
            <a:ext cx="2143125" cy="2143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19" y="2200273"/>
            <a:ext cx="2603039" cy="3286126"/>
          </a:xfrm>
          <a:prstGeom prst="rect">
            <a:avLst/>
          </a:prstGeom>
        </p:spPr>
      </p:pic>
      <p:pic>
        <p:nvPicPr>
          <p:cNvPr id="7" name="Hình ảnh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9367" y="178206"/>
            <a:ext cx="1193394" cy="1193394"/>
          </a:xfrm>
          <a:prstGeom prst="rect">
            <a:avLst/>
          </a:prstGeom>
        </p:spPr>
      </p:pic>
      <p:sp>
        <p:nvSpPr>
          <p:cNvPr id="8" name="Hộp Văn bản 5"/>
          <p:cNvSpPr txBox="1"/>
          <p:nvPr/>
        </p:nvSpPr>
        <p:spPr>
          <a:xfrm>
            <a:off x="10545395" y="1371600"/>
            <a:ext cx="16466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8A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ARDUINO.VN</a:t>
            </a:r>
          </a:p>
        </p:txBody>
      </p:sp>
    </p:spTree>
    <p:extLst>
      <p:ext uri="{BB962C8B-B14F-4D97-AF65-F5344CB8AC3E}">
        <p14:creationId xmlns:p14="http://schemas.microsoft.com/office/powerpoint/2010/main" val="36521741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/>
        </p:nvSpPr>
        <p:spPr>
          <a:xfrm>
            <a:off x="952187" y="393996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3800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3800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en-US" sz="3800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sz="3800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cảm</a:t>
            </a:r>
            <a:r>
              <a:rPr lang="en-US" sz="3800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endParaRPr lang="vi-VN" sz="3800" b="1" dirty="0">
              <a:solidFill>
                <a:srgbClr val="00959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Hình ảnh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164" y="1990173"/>
            <a:ext cx="3055875" cy="3857794"/>
          </a:xfrm>
          <a:prstGeom prst="rect">
            <a:avLst/>
          </a:prstGeom>
        </p:spPr>
      </p:pic>
      <p:sp>
        <p:nvSpPr>
          <p:cNvPr id="6" name="Hình chữ nhật 5"/>
          <p:cNvSpPr/>
          <p:nvPr/>
        </p:nvSpPr>
        <p:spPr>
          <a:xfrm>
            <a:off x="3016578" y="1589268"/>
            <a:ext cx="9175422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7000" b="1" dirty="0" err="1">
                <a:solidFill>
                  <a:srgbClr val="92D050"/>
                </a:solidFill>
                <a:sym typeface="Wingdings" panose="05000000000000000000" pitchFamily="2" charset="2"/>
              </a:rPr>
              <a:t>Nhấp</a:t>
            </a:r>
            <a:r>
              <a:rPr lang="en-US" sz="7000" b="1" dirty="0">
                <a:solidFill>
                  <a:srgbClr val="92D050"/>
                </a:solidFill>
                <a:sym typeface="Wingdings" panose="05000000000000000000" pitchFamily="2" charset="2"/>
              </a:rPr>
              <a:t> </a:t>
            </a:r>
            <a:r>
              <a:rPr lang="en-US" sz="7000" b="1" dirty="0" err="1">
                <a:solidFill>
                  <a:srgbClr val="92D050"/>
                </a:solidFill>
                <a:sym typeface="Wingdings" panose="05000000000000000000" pitchFamily="2" charset="2"/>
              </a:rPr>
              <a:t>nháy</a:t>
            </a:r>
            <a:r>
              <a:rPr lang="en-US" sz="7000" b="1" dirty="0">
                <a:solidFill>
                  <a:srgbClr val="92D050"/>
                </a:solidFill>
                <a:sym typeface="Wingdings" panose="05000000000000000000" pitchFamily="2" charset="2"/>
              </a:rPr>
              <a:t> </a:t>
            </a:r>
            <a:r>
              <a:rPr lang="en-US" sz="7000" b="1" dirty="0" err="1">
                <a:solidFill>
                  <a:srgbClr val="FF0000"/>
                </a:solidFill>
                <a:sym typeface="Wingdings" panose="05000000000000000000" pitchFamily="2" charset="2"/>
              </a:rPr>
              <a:t>đèn</a:t>
            </a:r>
            <a:r>
              <a:rPr lang="en-US" sz="7000" b="1" dirty="0">
                <a:solidFill>
                  <a:srgbClr val="FF0000"/>
                </a:solidFill>
                <a:sym typeface="Wingdings" panose="05000000000000000000" pitchFamily="2" charset="2"/>
              </a:rPr>
              <a:t> 1 </a:t>
            </a:r>
            <a:r>
              <a:rPr lang="en-US" sz="7000" b="1" dirty="0" err="1">
                <a:solidFill>
                  <a:srgbClr val="92D050"/>
                </a:solidFill>
                <a:sym typeface="Wingdings" panose="05000000000000000000" pitchFamily="2" charset="2"/>
              </a:rPr>
              <a:t>và</a:t>
            </a:r>
            <a:r>
              <a:rPr lang="en-US" sz="7000" b="1" dirty="0">
                <a:solidFill>
                  <a:srgbClr val="92D050"/>
                </a:solidFill>
                <a:sym typeface="Wingdings" panose="05000000000000000000" pitchFamily="2" charset="2"/>
              </a:rPr>
              <a:t> </a:t>
            </a:r>
            <a:r>
              <a:rPr lang="en-US" sz="7000" b="1" dirty="0" err="1">
                <a:solidFill>
                  <a:srgbClr val="92D050"/>
                </a:solidFill>
                <a:sym typeface="Wingdings" panose="05000000000000000000" pitchFamily="2" charset="2"/>
              </a:rPr>
              <a:t>đồng</a:t>
            </a:r>
            <a:r>
              <a:rPr lang="en-US" sz="7000" b="1" dirty="0">
                <a:solidFill>
                  <a:srgbClr val="92D050"/>
                </a:solidFill>
                <a:sym typeface="Wingdings" panose="05000000000000000000" pitchFamily="2" charset="2"/>
              </a:rPr>
              <a:t> </a:t>
            </a:r>
            <a:r>
              <a:rPr lang="en-US" sz="7000" b="1" dirty="0" err="1">
                <a:solidFill>
                  <a:srgbClr val="92D050"/>
                </a:solidFill>
                <a:sym typeface="Wingdings" panose="05000000000000000000" pitchFamily="2" charset="2"/>
              </a:rPr>
              <a:t>thời</a:t>
            </a:r>
            <a:r>
              <a:rPr lang="en-US" sz="7000" b="1" dirty="0">
                <a:solidFill>
                  <a:srgbClr val="92D050"/>
                </a:solidFill>
                <a:sym typeface="Wingdings" panose="05000000000000000000" pitchFamily="2" charset="2"/>
              </a:rPr>
              <a:t> </a:t>
            </a:r>
            <a:r>
              <a:rPr lang="en-US" sz="7000" b="1" dirty="0">
                <a:solidFill>
                  <a:srgbClr val="FF0000"/>
                </a:solidFill>
                <a:sym typeface="Wingdings" panose="05000000000000000000" pitchFamily="2" charset="2"/>
              </a:rPr>
              <a:t>buzzer </a:t>
            </a:r>
            <a:r>
              <a:rPr lang="en-US" sz="7000" b="1" dirty="0" err="1">
                <a:solidFill>
                  <a:srgbClr val="92D050"/>
                </a:solidFill>
                <a:sym typeface="Wingdings" panose="05000000000000000000" pitchFamily="2" charset="2"/>
              </a:rPr>
              <a:t>bíp</a:t>
            </a:r>
            <a:r>
              <a:rPr lang="en-US" sz="7000" b="1" dirty="0">
                <a:solidFill>
                  <a:srgbClr val="92D050"/>
                </a:solidFill>
                <a:sym typeface="Wingdings" panose="05000000000000000000" pitchFamily="2" charset="2"/>
              </a:rPr>
              <a:t> </a:t>
            </a:r>
            <a:r>
              <a:rPr lang="en-US" sz="7000" b="1" dirty="0" err="1">
                <a:solidFill>
                  <a:srgbClr val="92D050"/>
                </a:solidFill>
                <a:sym typeface="Wingdings" panose="05000000000000000000" pitchFamily="2" charset="2"/>
              </a:rPr>
              <a:t>bíp</a:t>
            </a:r>
            <a:r>
              <a:rPr lang="en-US" sz="7000" b="1" dirty="0">
                <a:solidFill>
                  <a:srgbClr val="92D050"/>
                </a:solidFill>
                <a:sym typeface="Wingdings" panose="05000000000000000000" pitchFamily="2" charset="2"/>
              </a:rPr>
              <a:t> </a:t>
            </a:r>
            <a:r>
              <a:rPr lang="en-US" sz="7000" b="1" dirty="0" err="1">
                <a:solidFill>
                  <a:srgbClr val="92D050"/>
                </a:solidFill>
                <a:sym typeface="Wingdings" panose="05000000000000000000" pitchFamily="2" charset="2"/>
              </a:rPr>
              <a:t>khi</a:t>
            </a:r>
            <a:r>
              <a:rPr lang="en-US" sz="7000" b="1" dirty="0">
                <a:solidFill>
                  <a:srgbClr val="92D050"/>
                </a:solidFill>
                <a:sym typeface="Wingdings" panose="05000000000000000000" pitchFamily="2" charset="2"/>
              </a:rPr>
              <a:t> </a:t>
            </a:r>
            <a:r>
              <a:rPr lang="en-US" sz="7000" b="1" dirty="0" err="1">
                <a:solidFill>
                  <a:srgbClr val="92D050"/>
                </a:solidFill>
                <a:sym typeface="Wingdings" panose="05000000000000000000" pitchFamily="2" charset="2"/>
              </a:rPr>
              <a:t>phát</a:t>
            </a:r>
            <a:r>
              <a:rPr lang="en-US" sz="7000" b="1" dirty="0">
                <a:solidFill>
                  <a:srgbClr val="92D050"/>
                </a:solidFill>
                <a:sym typeface="Wingdings" panose="05000000000000000000" pitchFamily="2" charset="2"/>
              </a:rPr>
              <a:t> </a:t>
            </a:r>
            <a:r>
              <a:rPr lang="en-US" sz="7000" b="1" dirty="0" err="1">
                <a:solidFill>
                  <a:srgbClr val="92D050"/>
                </a:solidFill>
                <a:sym typeface="Wingdings" panose="05000000000000000000" pitchFamily="2" charset="2"/>
              </a:rPr>
              <a:t>hiện</a:t>
            </a:r>
            <a:r>
              <a:rPr lang="en-US" sz="7000" b="1" dirty="0">
                <a:solidFill>
                  <a:srgbClr val="92D050"/>
                </a:solidFill>
                <a:sym typeface="Wingdings" panose="05000000000000000000" pitchFamily="2" charset="2"/>
              </a:rPr>
              <a:t> </a:t>
            </a:r>
            <a:r>
              <a:rPr lang="en-US" sz="7000" b="1" dirty="0" err="1">
                <a:solidFill>
                  <a:srgbClr val="92D050"/>
                </a:solidFill>
                <a:sym typeface="Wingdings" panose="05000000000000000000" pitchFamily="2" charset="2"/>
              </a:rPr>
              <a:t>trộm</a:t>
            </a:r>
            <a:endParaRPr lang="en-US" sz="4000" b="1" dirty="0">
              <a:solidFill>
                <a:srgbClr val="7030A0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774731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Hình ảnh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164" y="1990173"/>
            <a:ext cx="3055875" cy="3857794"/>
          </a:xfrm>
          <a:prstGeom prst="rect">
            <a:avLst/>
          </a:prstGeom>
        </p:spPr>
      </p:pic>
      <p:sp>
        <p:nvSpPr>
          <p:cNvPr id="6" name="Hình chữ nhật 5"/>
          <p:cNvSpPr/>
          <p:nvPr/>
        </p:nvSpPr>
        <p:spPr>
          <a:xfrm>
            <a:off x="3016578" y="1379577"/>
            <a:ext cx="9175422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7000" b="1" dirty="0" err="1">
                <a:solidFill>
                  <a:srgbClr val="92D050"/>
                </a:solidFill>
                <a:sym typeface="Wingdings" panose="05000000000000000000" pitchFamily="2" charset="2"/>
              </a:rPr>
              <a:t>Nếu</a:t>
            </a:r>
            <a:r>
              <a:rPr lang="en-US" sz="7000" b="1" dirty="0">
                <a:solidFill>
                  <a:srgbClr val="92D050"/>
                </a:solidFill>
                <a:sym typeface="Wingdings" panose="05000000000000000000" pitchFamily="2" charset="2"/>
              </a:rPr>
              <a:t> </a:t>
            </a:r>
            <a:r>
              <a:rPr lang="en-US" sz="7000" b="1" dirty="0" err="1">
                <a:solidFill>
                  <a:srgbClr val="92D050"/>
                </a:solidFill>
                <a:sym typeface="Wingdings" panose="05000000000000000000" pitchFamily="2" charset="2"/>
              </a:rPr>
              <a:t>nhiệt</a:t>
            </a:r>
            <a:r>
              <a:rPr lang="en-US" sz="7000" b="1" dirty="0">
                <a:solidFill>
                  <a:srgbClr val="92D050"/>
                </a:solidFill>
                <a:sym typeface="Wingdings" panose="05000000000000000000" pitchFamily="2" charset="2"/>
              </a:rPr>
              <a:t> </a:t>
            </a:r>
            <a:r>
              <a:rPr lang="en-US" sz="7000" b="1" dirty="0" err="1">
                <a:solidFill>
                  <a:srgbClr val="92D050"/>
                </a:solidFill>
                <a:sym typeface="Wingdings" panose="05000000000000000000" pitchFamily="2" charset="2"/>
              </a:rPr>
              <a:t>độ</a:t>
            </a:r>
            <a:r>
              <a:rPr lang="en-US" sz="7000" b="1" dirty="0">
                <a:solidFill>
                  <a:srgbClr val="92D050"/>
                </a:solidFill>
                <a:sym typeface="Wingdings" panose="05000000000000000000" pitchFamily="2" charset="2"/>
              </a:rPr>
              <a:t> </a:t>
            </a:r>
            <a:r>
              <a:rPr lang="en-US" sz="7000" b="1" dirty="0">
                <a:solidFill>
                  <a:srgbClr val="FF0000"/>
                </a:solidFill>
                <a:sym typeface="Wingdings" panose="05000000000000000000" pitchFamily="2" charset="2"/>
              </a:rPr>
              <a:t>&gt;= 45*C </a:t>
            </a:r>
            <a:r>
              <a:rPr lang="en-US" sz="7000" b="1" dirty="0" err="1">
                <a:solidFill>
                  <a:srgbClr val="92D050"/>
                </a:solidFill>
                <a:sym typeface="Wingdings" panose="05000000000000000000" pitchFamily="2" charset="2"/>
              </a:rPr>
              <a:t>hoặc</a:t>
            </a:r>
            <a:r>
              <a:rPr lang="en-US" sz="7000" b="1" dirty="0">
                <a:solidFill>
                  <a:srgbClr val="92D050"/>
                </a:solidFill>
                <a:sym typeface="Wingdings" panose="05000000000000000000" pitchFamily="2" charset="2"/>
              </a:rPr>
              <a:t> </a:t>
            </a:r>
            <a:r>
              <a:rPr lang="en-US" sz="7000" b="1" dirty="0" err="1">
                <a:solidFill>
                  <a:srgbClr val="92D050"/>
                </a:solidFill>
                <a:sym typeface="Wingdings" panose="05000000000000000000" pitchFamily="2" charset="2"/>
              </a:rPr>
              <a:t>độ</a:t>
            </a:r>
            <a:r>
              <a:rPr lang="en-US" sz="7000" b="1" dirty="0">
                <a:solidFill>
                  <a:srgbClr val="92D050"/>
                </a:solidFill>
                <a:sym typeface="Wingdings" panose="05000000000000000000" pitchFamily="2" charset="2"/>
              </a:rPr>
              <a:t> </a:t>
            </a:r>
            <a:r>
              <a:rPr lang="en-US" sz="7000" b="1" dirty="0" err="1">
                <a:solidFill>
                  <a:srgbClr val="92D050"/>
                </a:solidFill>
                <a:sym typeface="Wingdings" panose="05000000000000000000" pitchFamily="2" charset="2"/>
              </a:rPr>
              <a:t>ẩm</a:t>
            </a:r>
            <a:r>
              <a:rPr lang="en-US" sz="7000" b="1" dirty="0">
                <a:solidFill>
                  <a:srgbClr val="92D050"/>
                </a:solidFill>
                <a:sym typeface="Wingdings" panose="05000000000000000000" pitchFamily="2" charset="2"/>
              </a:rPr>
              <a:t> </a:t>
            </a:r>
            <a:r>
              <a:rPr lang="en-US" sz="7000" b="1" dirty="0">
                <a:solidFill>
                  <a:srgbClr val="FF0000"/>
                </a:solidFill>
                <a:sym typeface="Wingdings" panose="05000000000000000000" pitchFamily="2" charset="2"/>
              </a:rPr>
              <a:t>&gt;= 50% </a:t>
            </a:r>
            <a:r>
              <a:rPr lang="en-US" sz="7000" b="1" dirty="0" err="1">
                <a:solidFill>
                  <a:srgbClr val="92D050"/>
                </a:solidFill>
                <a:sym typeface="Wingdings" panose="05000000000000000000" pitchFamily="2" charset="2"/>
              </a:rPr>
              <a:t>nháy</a:t>
            </a:r>
            <a:r>
              <a:rPr lang="en-US" sz="7000" b="1" dirty="0">
                <a:solidFill>
                  <a:srgbClr val="92D050"/>
                </a:solidFill>
                <a:sym typeface="Wingdings" panose="05000000000000000000" pitchFamily="2" charset="2"/>
              </a:rPr>
              <a:t> </a:t>
            </a:r>
            <a:r>
              <a:rPr lang="en-US" sz="7000" b="1" dirty="0" err="1">
                <a:solidFill>
                  <a:srgbClr val="FF0000"/>
                </a:solidFill>
                <a:sym typeface="Wingdings" panose="05000000000000000000" pitchFamily="2" charset="2"/>
              </a:rPr>
              <a:t>cả</a:t>
            </a:r>
            <a:r>
              <a:rPr lang="en-US" sz="7000" b="1" dirty="0">
                <a:solidFill>
                  <a:srgbClr val="FF0000"/>
                </a:solidFill>
                <a:sym typeface="Wingdings" panose="05000000000000000000" pitchFamily="2" charset="2"/>
              </a:rPr>
              <a:t> 2 </a:t>
            </a:r>
            <a:r>
              <a:rPr lang="en-US" sz="7000" b="1" dirty="0" err="1">
                <a:solidFill>
                  <a:srgbClr val="92D050"/>
                </a:solidFill>
                <a:sym typeface="Wingdings" panose="05000000000000000000" pitchFamily="2" charset="2"/>
              </a:rPr>
              <a:t>đèn</a:t>
            </a:r>
            <a:r>
              <a:rPr lang="en-US" sz="7000" b="1" dirty="0">
                <a:solidFill>
                  <a:srgbClr val="92D050"/>
                </a:solidFill>
                <a:sym typeface="Wingdings" panose="05000000000000000000" pitchFamily="2" charset="2"/>
              </a:rPr>
              <a:t> </a:t>
            </a:r>
            <a:r>
              <a:rPr lang="en-US" sz="7000" b="1" dirty="0" err="1">
                <a:solidFill>
                  <a:srgbClr val="92D050"/>
                </a:solidFill>
                <a:sym typeface="Wingdings" panose="05000000000000000000" pitchFamily="2" charset="2"/>
              </a:rPr>
              <a:t>sáng</a:t>
            </a:r>
            <a:r>
              <a:rPr lang="en-US" sz="7000" b="1" dirty="0">
                <a:solidFill>
                  <a:srgbClr val="92D050"/>
                </a:solidFill>
                <a:sym typeface="Wingdings" panose="05000000000000000000" pitchFamily="2" charset="2"/>
              </a:rPr>
              <a:t> </a:t>
            </a:r>
            <a:r>
              <a:rPr lang="en-US" sz="7000" b="1" dirty="0" err="1">
                <a:solidFill>
                  <a:srgbClr val="92D050"/>
                </a:solidFill>
                <a:sym typeface="Wingdings" panose="05000000000000000000" pitchFamily="2" charset="2"/>
              </a:rPr>
              <a:t>đồng</a:t>
            </a:r>
            <a:r>
              <a:rPr lang="en-US" sz="7000" b="1" dirty="0">
                <a:solidFill>
                  <a:srgbClr val="92D050"/>
                </a:solidFill>
                <a:sym typeface="Wingdings" panose="05000000000000000000" pitchFamily="2" charset="2"/>
              </a:rPr>
              <a:t> </a:t>
            </a:r>
            <a:r>
              <a:rPr lang="en-US" sz="7000" b="1" dirty="0" err="1">
                <a:solidFill>
                  <a:srgbClr val="92D050"/>
                </a:solidFill>
                <a:sym typeface="Wingdings" panose="05000000000000000000" pitchFamily="2" charset="2"/>
              </a:rPr>
              <a:t>thời</a:t>
            </a:r>
            <a:r>
              <a:rPr lang="en-US" sz="7000" b="1" dirty="0">
                <a:solidFill>
                  <a:srgbClr val="92D050"/>
                </a:solidFill>
                <a:sym typeface="Wingdings" panose="05000000000000000000" pitchFamily="2" charset="2"/>
              </a:rPr>
              <a:t> </a:t>
            </a:r>
            <a:r>
              <a:rPr lang="en-US" sz="7000" b="1" dirty="0">
                <a:solidFill>
                  <a:srgbClr val="FF0000"/>
                </a:solidFill>
                <a:sym typeface="Wingdings" panose="05000000000000000000" pitchFamily="2" charset="2"/>
              </a:rPr>
              <a:t>buzzer</a:t>
            </a:r>
            <a:r>
              <a:rPr lang="en-US" sz="7000" b="1" dirty="0">
                <a:solidFill>
                  <a:srgbClr val="92D050"/>
                </a:solidFill>
                <a:sym typeface="Wingdings" panose="05000000000000000000" pitchFamily="2" charset="2"/>
              </a:rPr>
              <a:t> </a:t>
            </a:r>
            <a:r>
              <a:rPr lang="en-US" sz="7000" b="1" dirty="0" err="1">
                <a:solidFill>
                  <a:srgbClr val="92D050"/>
                </a:solidFill>
                <a:sym typeface="Wingdings" panose="05000000000000000000" pitchFamily="2" charset="2"/>
              </a:rPr>
              <a:t>kêu</a:t>
            </a:r>
            <a:r>
              <a:rPr lang="en-US" sz="7000" b="1" dirty="0">
                <a:solidFill>
                  <a:srgbClr val="92D050"/>
                </a:solidFill>
                <a:sym typeface="Wingdings" panose="05000000000000000000" pitchFamily="2" charset="2"/>
              </a:rPr>
              <a:t> </a:t>
            </a:r>
            <a:r>
              <a:rPr lang="en-US" sz="7000" b="1" dirty="0" err="1">
                <a:solidFill>
                  <a:srgbClr val="92D050"/>
                </a:solidFill>
                <a:sym typeface="Wingdings" panose="05000000000000000000" pitchFamily="2" charset="2"/>
              </a:rPr>
              <a:t>một</a:t>
            </a:r>
            <a:r>
              <a:rPr lang="en-US" sz="7000" b="1" dirty="0">
                <a:solidFill>
                  <a:srgbClr val="92D050"/>
                </a:solidFill>
                <a:sym typeface="Wingdings" panose="05000000000000000000" pitchFamily="2" charset="2"/>
              </a:rPr>
              <a:t> </a:t>
            </a:r>
            <a:r>
              <a:rPr lang="en-US" sz="7000" b="1" dirty="0" err="1">
                <a:solidFill>
                  <a:srgbClr val="92D050"/>
                </a:solidFill>
                <a:sym typeface="Wingdings" panose="05000000000000000000" pitchFamily="2" charset="2"/>
              </a:rPr>
              <a:t>hồi</a:t>
            </a:r>
            <a:r>
              <a:rPr lang="en-US" sz="7000" b="1" dirty="0">
                <a:solidFill>
                  <a:srgbClr val="92D050"/>
                </a:solidFill>
                <a:sym typeface="Wingdings" panose="05000000000000000000" pitchFamily="2" charset="2"/>
              </a:rPr>
              <a:t> </a:t>
            </a:r>
            <a:r>
              <a:rPr lang="en-US" sz="7000" b="1" dirty="0" err="1">
                <a:solidFill>
                  <a:srgbClr val="92D050"/>
                </a:solidFill>
                <a:sym typeface="Wingdings" panose="05000000000000000000" pitchFamily="2" charset="2"/>
              </a:rPr>
              <a:t>dài</a:t>
            </a:r>
            <a:endParaRPr lang="en-US" sz="4000" b="1" dirty="0">
              <a:solidFill>
                <a:srgbClr val="7030A0"/>
              </a:solidFill>
              <a:sym typeface="Wingdings" panose="05000000000000000000" pitchFamily="2" charset="2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A126347-13C6-44F1-ABB1-897287AF85AB}"/>
              </a:ext>
            </a:extLst>
          </p:cNvPr>
          <p:cNvSpPr>
            <a:spLocks noGrp="1"/>
          </p:cNvSpPr>
          <p:nvPr/>
        </p:nvSpPr>
        <p:spPr>
          <a:xfrm>
            <a:off x="952187" y="393996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3800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3800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en-US" sz="3800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sz="3800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cảm</a:t>
            </a:r>
            <a:r>
              <a:rPr lang="en-US" sz="3800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endParaRPr lang="vi-VN" sz="3800" b="1" dirty="0">
              <a:solidFill>
                <a:srgbClr val="00959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5338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/>
        </p:nvSpPr>
        <p:spPr>
          <a:xfrm>
            <a:off x="943623" y="265188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Lắp</a:t>
            </a:r>
            <a:r>
              <a:rPr lang="en-US" b="1" dirty="0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mạch</a:t>
            </a:r>
            <a:endParaRPr lang="vi-VN" b="1" dirty="0">
              <a:solidFill>
                <a:srgbClr val="FF900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Hình ảnh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9367" y="178206"/>
            <a:ext cx="1193394" cy="1193394"/>
          </a:xfrm>
          <a:prstGeom prst="rect">
            <a:avLst/>
          </a:prstGeom>
        </p:spPr>
      </p:pic>
      <p:sp>
        <p:nvSpPr>
          <p:cNvPr id="7" name="Hộp Văn bản 5"/>
          <p:cNvSpPr txBox="1"/>
          <p:nvPr/>
        </p:nvSpPr>
        <p:spPr>
          <a:xfrm>
            <a:off x="10545395" y="1371600"/>
            <a:ext cx="16466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8A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ARDUINO.VN</a:t>
            </a: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AD4898B1-A260-4781-B892-E7466F8939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65" y="1371600"/>
            <a:ext cx="9181576" cy="500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298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Hình ảnh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9367" y="178206"/>
            <a:ext cx="1193394" cy="1193394"/>
          </a:xfrm>
          <a:prstGeom prst="rect">
            <a:avLst/>
          </a:prstGeom>
        </p:spPr>
      </p:pic>
      <p:sp>
        <p:nvSpPr>
          <p:cNvPr id="7" name="Hộp Văn bản 5"/>
          <p:cNvSpPr txBox="1"/>
          <p:nvPr/>
        </p:nvSpPr>
        <p:spPr>
          <a:xfrm>
            <a:off x="10545395" y="1371600"/>
            <a:ext cx="16466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8A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ARDUINO.VN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AABF840-C786-479E-A3A1-4F1D945C2259}"/>
              </a:ext>
            </a:extLst>
          </p:cNvPr>
          <p:cNvSpPr>
            <a:spLocks noGrp="1"/>
          </p:cNvSpPr>
          <p:nvPr/>
        </p:nvSpPr>
        <p:spPr>
          <a:xfrm>
            <a:off x="961613" y="742788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>
                <a:solidFill>
                  <a:srgbClr val="008A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b="1" dirty="0">
                <a:solidFill>
                  <a:srgbClr val="008A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90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b="1" dirty="0">
                <a:solidFill>
                  <a:srgbClr val="FF90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90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vi-VN" b="1" dirty="0">
              <a:solidFill>
                <a:srgbClr val="FF900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CAF15937-2B54-499C-823C-C4B462D4465F}"/>
              </a:ext>
            </a:extLst>
          </p:cNvPr>
          <p:cNvSpPr txBox="1"/>
          <p:nvPr/>
        </p:nvSpPr>
        <p:spPr>
          <a:xfrm>
            <a:off x="3325517" y="2843409"/>
            <a:ext cx="837100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 err="1">
                <a:solidFill>
                  <a:srgbClr val="002060"/>
                </a:solidFill>
              </a:rPr>
              <a:t>digital</a:t>
            </a:r>
            <a:r>
              <a:rPr lang="en-US" sz="9000" dirty="0" err="1">
                <a:solidFill>
                  <a:srgbClr val="00B0F0"/>
                </a:solidFill>
              </a:rPr>
              <a:t>Read</a:t>
            </a:r>
            <a:r>
              <a:rPr lang="en-US" sz="9000" dirty="0"/>
              <a:t> </a:t>
            </a:r>
            <a:r>
              <a:rPr lang="en-US" sz="9000" dirty="0">
                <a:solidFill>
                  <a:srgbClr val="FF0000"/>
                </a:solidFill>
              </a:rPr>
              <a:t>();</a:t>
            </a:r>
            <a:endParaRPr lang="en-US" sz="9000" dirty="0"/>
          </a:p>
          <a:p>
            <a:r>
              <a:rPr lang="en-US" sz="7000" dirty="0"/>
              <a:t>			</a:t>
            </a:r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8993615E-1FAA-4896-851E-12ADBEF4E42D}"/>
              </a:ext>
            </a:extLst>
          </p:cNvPr>
          <p:cNvSpPr txBox="1"/>
          <p:nvPr/>
        </p:nvSpPr>
        <p:spPr>
          <a:xfrm>
            <a:off x="1649691" y="4813180"/>
            <a:ext cx="1004682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			</a:t>
            </a:r>
            <a:endParaRPr lang="en-US" sz="10000" dirty="0"/>
          </a:p>
        </p:txBody>
      </p:sp>
      <p:pic>
        <p:nvPicPr>
          <p:cNvPr id="14" name="Hình ảnh 13">
            <a:extLst>
              <a:ext uri="{FF2B5EF4-FFF2-40B4-BE49-F238E27FC236}">
                <a16:creationId xmlns:a16="http://schemas.microsoft.com/office/drawing/2014/main" id="{73B20BD2-77A1-45C7-B79E-539257C80CD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075" y="3186398"/>
            <a:ext cx="2335548" cy="934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802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/>
        </p:nvSpPr>
        <p:spPr>
          <a:xfrm>
            <a:off x="943623" y="265188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Khai</a:t>
            </a:r>
            <a:r>
              <a:rPr lang="en-US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buzzer</a:t>
            </a:r>
            <a:endParaRPr lang="vi-VN" b="1" dirty="0">
              <a:solidFill>
                <a:srgbClr val="00959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Hình ảnh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9367" y="178206"/>
            <a:ext cx="1193394" cy="1193394"/>
          </a:xfrm>
          <a:prstGeom prst="rect">
            <a:avLst/>
          </a:prstGeom>
        </p:spPr>
      </p:pic>
      <p:sp>
        <p:nvSpPr>
          <p:cNvPr id="7" name="Hộp Văn bản 5"/>
          <p:cNvSpPr txBox="1"/>
          <p:nvPr/>
        </p:nvSpPr>
        <p:spPr>
          <a:xfrm>
            <a:off x="10545395" y="1371600"/>
            <a:ext cx="16466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8A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ARDUINO.VN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BFC8E56-9962-408A-9256-6D0FB3F527A9}"/>
              </a:ext>
            </a:extLst>
          </p:cNvPr>
          <p:cNvSpPr>
            <a:spLocks noGrp="1"/>
          </p:cNvSpPr>
          <p:nvPr/>
        </p:nvSpPr>
        <p:spPr>
          <a:xfrm>
            <a:off x="-1019372" y="1980371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Khai</a:t>
            </a:r>
            <a:r>
              <a:rPr lang="en-US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buzzer </a:t>
            </a:r>
            <a:r>
              <a:rPr lang="en-US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còi</a:t>
            </a:r>
            <a:br>
              <a:rPr lang="en-US" b="1" dirty="0">
                <a:solidFill>
                  <a:srgbClr val="008A90"/>
                </a:solidFill>
              </a:rPr>
            </a:br>
            <a:endParaRPr lang="vi-VN" b="1" dirty="0">
              <a:solidFill>
                <a:srgbClr val="008A90"/>
              </a:solidFill>
            </a:endParaRPr>
          </a:p>
        </p:txBody>
      </p: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14F6CDDA-0FD1-4236-9EAF-DACD00BA4164}"/>
              </a:ext>
            </a:extLst>
          </p:cNvPr>
          <p:cNvSpPr txBox="1"/>
          <p:nvPr/>
        </p:nvSpPr>
        <p:spPr>
          <a:xfrm>
            <a:off x="1662546" y="3054759"/>
            <a:ext cx="1013287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dirty="0" err="1">
                <a:solidFill>
                  <a:srgbClr val="002060"/>
                </a:solidFill>
              </a:rPr>
              <a:t>int</a:t>
            </a:r>
            <a:r>
              <a:rPr lang="en-US" sz="10000" dirty="0"/>
              <a:t> </a:t>
            </a:r>
            <a:r>
              <a:rPr lang="en-US" sz="10000" dirty="0" err="1">
                <a:solidFill>
                  <a:srgbClr val="FF0000"/>
                </a:solidFill>
              </a:rPr>
              <a:t>cambien</a:t>
            </a:r>
            <a:r>
              <a:rPr lang="en-US" sz="10000" dirty="0"/>
              <a:t> = </a:t>
            </a:r>
            <a:r>
              <a:rPr lang="en-US" sz="10000" dirty="0">
                <a:solidFill>
                  <a:srgbClr val="FF0000"/>
                </a:solidFill>
              </a:rPr>
              <a:t>2</a:t>
            </a:r>
            <a:r>
              <a:rPr lang="en-US" sz="100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83741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/>
        </p:nvSpPr>
        <p:spPr>
          <a:xfrm>
            <a:off x="943623" y="265188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cảm</a:t>
            </a:r>
            <a:r>
              <a:rPr lang="en-US" b="1" dirty="0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endParaRPr lang="vi-VN" b="1" dirty="0">
              <a:solidFill>
                <a:srgbClr val="00959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Hình ảnh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9367" y="178206"/>
            <a:ext cx="1193394" cy="1193394"/>
          </a:xfrm>
          <a:prstGeom prst="rect">
            <a:avLst/>
          </a:prstGeom>
        </p:spPr>
      </p:pic>
      <p:sp>
        <p:nvSpPr>
          <p:cNvPr id="7" name="Hộp Văn bản 5"/>
          <p:cNvSpPr txBox="1"/>
          <p:nvPr/>
        </p:nvSpPr>
        <p:spPr>
          <a:xfrm>
            <a:off x="10545395" y="1371600"/>
            <a:ext cx="16466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8A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ARDUINO.VN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BFC8E56-9962-408A-9256-6D0FB3F527A9}"/>
              </a:ext>
            </a:extLst>
          </p:cNvPr>
          <p:cNvSpPr>
            <a:spLocks noGrp="1"/>
          </p:cNvSpPr>
          <p:nvPr/>
        </p:nvSpPr>
        <p:spPr>
          <a:xfrm>
            <a:off x="-857839" y="1948347"/>
            <a:ext cx="12481089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Cổng</a:t>
            </a:r>
            <a:r>
              <a:rPr lang="en-US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serial monitor </a:t>
            </a:r>
            <a:r>
              <a:rPr lang="en-US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 setup</a:t>
            </a:r>
            <a:br>
              <a:rPr lang="en-US" b="1" dirty="0">
                <a:solidFill>
                  <a:srgbClr val="008A90"/>
                </a:solidFill>
              </a:rPr>
            </a:br>
            <a:endParaRPr lang="vi-VN" b="1" dirty="0">
              <a:solidFill>
                <a:srgbClr val="008A90"/>
              </a:solidFill>
            </a:endParaRPr>
          </a:p>
        </p:txBody>
      </p: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14F6CDDA-0FD1-4236-9EAF-DACD00BA4164}"/>
              </a:ext>
            </a:extLst>
          </p:cNvPr>
          <p:cNvSpPr txBox="1"/>
          <p:nvPr/>
        </p:nvSpPr>
        <p:spPr>
          <a:xfrm>
            <a:off x="1235826" y="2967777"/>
            <a:ext cx="1013287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dirty="0" err="1">
                <a:solidFill>
                  <a:srgbClr val="002060"/>
                </a:solidFill>
              </a:rPr>
              <a:t>Serial.</a:t>
            </a:r>
            <a:r>
              <a:rPr lang="en-US" sz="10000" dirty="0" err="1">
                <a:solidFill>
                  <a:srgbClr val="FF0000"/>
                </a:solidFill>
              </a:rPr>
              <a:t>begin</a:t>
            </a:r>
            <a:r>
              <a:rPr lang="en-US" sz="10000" dirty="0">
                <a:solidFill>
                  <a:srgbClr val="002060"/>
                </a:solidFill>
              </a:rPr>
              <a:t>(9600);</a:t>
            </a:r>
            <a:endParaRPr lang="en-US" sz="10000" dirty="0"/>
          </a:p>
        </p:txBody>
      </p:sp>
    </p:spTree>
    <p:extLst>
      <p:ext uri="{BB962C8B-B14F-4D97-AF65-F5344CB8AC3E}">
        <p14:creationId xmlns:p14="http://schemas.microsoft.com/office/powerpoint/2010/main" val="202016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/>
        </p:nvSpPr>
        <p:spPr>
          <a:xfrm>
            <a:off x="943623" y="265188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cảm</a:t>
            </a:r>
            <a:r>
              <a:rPr lang="en-US" b="1" dirty="0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endParaRPr lang="vi-VN" b="1" dirty="0">
              <a:solidFill>
                <a:srgbClr val="00959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Hình ảnh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9367" y="178206"/>
            <a:ext cx="1193394" cy="1193394"/>
          </a:xfrm>
          <a:prstGeom prst="rect">
            <a:avLst/>
          </a:prstGeom>
        </p:spPr>
      </p:pic>
      <p:sp>
        <p:nvSpPr>
          <p:cNvPr id="7" name="Hộp Văn bản 5"/>
          <p:cNvSpPr txBox="1"/>
          <p:nvPr/>
        </p:nvSpPr>
        <p:spPr>
          <a:xfrm>
            <a:off x="10545395" y="1371600"/>
            <a:ext cx="16466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8A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ARDUINO.VN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BFC8E56-9962-408A-9256-6D0FB3F527A9}"/>
              </a:ext>
            </a:extLst>
          </p:cNvPr>
          <p:cNvSpPr>
            <a:spLocks noGrp="1"/>
          </p:cNvSpPr>
          <p:nvPr/>
        </p:nvSpPr>
        <p:spPr>
          <a:xfrm>
            <a:off x="-1019372" y="1980371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module </a:t>
            </a:r>
            <a:r>
              <a:rPr lang="en-US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cảm</a:t>
            </a:r>
            <a:r>
              <a:rPr lang="en-US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br>
              <a:rPr lang="en-US" b="1" dirty="0">
                <a:solidFill>
                  <a:srgbClr val="008A90"/>
                </a:solidFill>
              </a:rPr>
            </a:br>
            <a:endParaRPr lang="vi-VN" b="1" dirty="0">
              <a:solidFill>
                <a:srgbClr val="008A90"/>
              </a:solidFill>
            </a:endParaRPr>
          </a:p>
        </p:txBody>
      </p: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14F6CDDA-0FD1-4236-9EAF-DACD00BA4164}"/>
              </a:ext>
            </a:extLst>
          </p:cNvPr>
          <p:cNvSpPr txBox="1"/>
          <p:nvPr/>
        </p:nvSpPr>
        <p:spPr>
          <a:xfrm>
            <a:off x="1217000" y="2967777"/>
            <a:ext cx="1061455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dirty="0" err="1">
                <a:solidFill>
                  <a:srgbClr val="FF900A"/>
                </a:solidFill>
              </a:rPr>
              <a:t>pinMode</a:t>
            </a:r>
            <a:r>
              <a:rPr lang="en-US" sz="10000" dirty="0">
                <a:solidFill>
                  <a:srgbClr val="002060"/>
                </a:solidFill>
              </a:rPr>
              <a:t> (</a:t>
            </a:r>
            <a:r>
              <a:rPr lang="en-US" sz="10000" dirty="0" err="1">
                <a:solidFill>
                  <a:srgbClr val="002060"/>
                </a:solidFill>
              </a:rPr>
              <a:t>cambien,</a:t>
            </a:r>
            <a:r>
              <a:rPr lang="en-US" sz="10000" dirty="0" err="1">
                <a:solidFill>
                  <a:srgbClr val="FF900A"/>
                </a:solidFill>
              </a:rPr>
              <a:t>INPUT</a:t>
            </a:r>
            <a:r>
              <a:rPr lang="en-US" sz="10000" dirty="0">
                <a:solidFill>
                  <a:srgbClr val="002060"/>
                </a:solidFill>
              </a:rPr>
              <a:t>);</a:t>
            </a:r>
            <a:endParaRPr lang="en-US" sz="10000" dirty="0"/>
          </a:p>
        </p:txBody>
      </p:sp>
    </p:spTree>
    <p:extLst>
      <p:ext uri="{BB962C8B-B14F-4D97-AF65-F5344CB8AC3E}">
        <p14:creationId xmlns:p14="http://schemas.microsoft.com/office/powerpoint/2010/main" val="2866510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/>
        </p:nvSpPr>
        <p:spPr>
          <a:xfrm>
            <a:off x="943623" y="265188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Đọc</a:t>
            </a:r>
            <a:r>
              <a:rPr lang="en-US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b="1" dirty="0">
                <a:solidFill>
                  <a:srgbClr val="FF9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cảm</a:t>
            </a:r>
            <a:r>
              <a:rPr lang="en-US" b="1" dirty="0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9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endParaRPr lang="vi-VN" b="1" dirty="0">
              <a:solidFill>
                <a:srgbClr val="00959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Hình ảnh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9367" y="178206"/>
            <a:ext cx="1193394" cy="1193394"/>
          </a:xfrm>
          <a:prstGeom prst="rect">
            <a:avLst/>
          </a:prstGeom>
        </p:spPr>
      </p:pic>
      <p:sp>
        <p:nvSpPr>
          <p:cNvPr id="7" name="Hộp Văn bản 5"/>
          <p:cNvSpPr txBox="1"/>
          <p:nvPr/>
        </p:nvSpPr>
        <p:spPr>
          <a:xfrm>
            <a:off x="10545395" y="1371600"/>
            <a:ext cx="16466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8A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ARDUINO.VN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BFC8E56-9962-408A-9256-6D0FB3F527A9}"/>
              </a:ext>
            </a:extLst>
          </p:cNvPr>
          <p:cNvSpPr>
            <a:spLocks noGrp="1"/>
          </p:cNvSpPr>
          <p:nvPr/>
        </p:nvSpPr>
        <p:spPr>
          <a:xfrm>
            <a:off x="180944" y="194834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Đọc</a:t>
            </a:r>
            <a:r>
              <a:rPr lang="en-US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cảm</a:t>
            </a:r>
            <a:r>
              <a:rPr lang="en-US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 loop</a:t>
            </a:r>
            <a:br>
              <a:rPr lang="en-US" b="1" dirty="0">
                <a:solidFill>
                  <a:srgbClr val="008A90"/>
                </a:solidFill>
              </a:rPr>
            </a:br>
            <a:endParaRPr lang="vi-VN" b="1" dirty="0">
              <a:solidFill>
                <a:srgbClr val="008A90"/>
              </a:solidFill>
            </a:endParaRPr>
          </a:p>
        </p:txBody>
      </p: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14F6CDDA-0FD1-4236-9EAF-DACD00BA4164}"/>
              </a:ext>
            </a:extLst>
          </p:cNvPr>
          <p:cNvSpPr txBox="1"/>
          <p:nvPr/>
        </p:nvSpPr>
        <p:spPr>
          <a:xfrm>
            <a:off x="180944" y="2967777"/>
            <a:ext cx="1240567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dirty="0" err="1">
                <a:solidFill>
                  <a:srgbClr val="002060"/>
                </a:solidFill>
              </a:rPr>
              <a:t>int</a:t>
            </a:r>
            <a:r>
              <a:rPr lang="en-US" sz="10000" dirty="0">
                <a:solidFill>
                  <a:srgbClr val="002060"/>
                </a:solidFill>
              </a:rPr>
              <a:t> </a:t>
            </a:r>
            <a:r>
              <a:rPr lang="en-US" sz="10000" dirty="0">
                <a:solidFill>
                  <a:srgbClr val="FF0000"/>
                </a:solidFill>
              </a:rPr>
              <a:t>value</a:t>
            </a:r>
            <a:r>
              <a:rPr lang="en-US" sz="10000" dirty="0">
                <a:solidFill>
                  <a:srgbClr val="002060"/>
                </a:solidFill>
              </a:rPr>
              <a:t> = </a:t>
            </a:r>
            <a:r>
              <a:rPr lang="en-US" sz="10000" dirty="0" err="1">
                <a:solidFill>
                  <a:srgbClr val="002060"/>
                </a:solidFill>
              </a:rPr>
              <a:t>analog</a:t>
            </a:r>
            <a:r>
              <a:rPr lang="en-US" sz="10000" dirty="0" err="1">
                <a:solidFill>
                  <a:srgbClr val="FF0000"/>
                </a:solidFill>
              </a:rPr>
              <a:t>Read</a:t>
            </a:r>
            <a:r>
              <a:rPr lang="en-US" sz="10000" dirty="0">
                <a:solidFill>
                  <a:srgbClr val="002060"/>
                </a:solidFill>
              </a:rPr>
              <a:t>(</a:t>
            </a:r>
            <a:r>
              <a:rPr lang="en-US" sz="10000" dirty="0" err="1">
                <a:solidFill>
                  <a:srgbClr val="002060"/>
                </a:solidFill>
              </a:rPr>
              <a:t>cambien</a:t>
            </a:r>
            <a:r>
              <a:rPr lang="en-US" sz="10000" dirty="0">
                <a:solidFill>
                  <a:srgbClr val="002060"/>
                </a:solidFill>
              </a:rPr>
              <a:t>);</a:t>
            </a:r>
            <a:endParaRPr lang="en-US" sz="10000" dirty="0"/>
          </a:p>
        </p:txBody>
      </p:sp>
    </p:spTree>
    <p:extLst>
      <p:ext uri="{BB962C8B-B14F-4D97-AF65-F5344CB8AC3E}">
        <p14:creationId xmlns:p14="http://schemas.microsoft.com/office/powerpoint/2010/main" val="732438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712</TotalTime>
  <Words>496</Words>
  <Application>Microsoft Office PowerPoint</Application>
  <PresentationFormat>Màn hình rộng</PresentationFormat>
  <Paragraphs>99</Paragraphs>
  <Slides>36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6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36</vt:i4>
      </vt:variant>
    </vt:vector>
  </HeadingPairs>
  <TitlesOfParts>
    <vt:vector size="43" baseType="lpstr">
      <vt:lpstr>Arial</vt:lpstr>
      <vt:lpstr>Calibri</vt:lpstr>
      <vt:lpstr>Calibri Light</vt:lpstr>
      <vt:lpstr>Tahoma</vt:lpstr>
      <vt:lpstr>Times New Roman</vt:lpstr>
      <vt:lpstr>Wingdings</vt:lpstr>
      <vt:lpstr>Office Theme</vt:lpstr>
      <vt:lpstr>KHÓA HỌC LẬP TRÌNH VỚI ARDUINO 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KHÓA HỌC LẬP TRÌNH VỚI ARDUINO</dc:title>
  <dc:creator>NGUYEN DUY TAM</dc:creator>
  <cp:lastModifiedBy>NGUYEN DUY TAM</cp:lastModifiedBy>
  <cp:revision>80</cp:revision>
  <dcterms:created xsi:type="dcterms:W3CDTF">2017-06-12T01:02:00Z</dcterms:created>
  <dcterms:modified xsi:type="dcterms:W3CDTF">2017-07-17T08:00:02Z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1033-10.2.0.5871</vt:lpwstr>
  </property>
</Properties>
</file>