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1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80" r:id="rId25"/>
    <p:sldId id="279" r:id="rId26"/>
    <p:sldId id="282" r:id="rId27"/>
    <p:sldId id="281" r:id="rId28"/>
    <p:sldId id="283" r:id="rId29"/>
    <p:sldId id="285" r:id="rId30"/>
    <p:sldId id="284" r:id="rId31"/>
    <p:sldId id="287" r:id="rId32"/>
    <p:sldId id="286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00A"/>
    <a:srgbClr val="009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3E74B4-1D2F-4247-B244-40DAB55FE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EEA49E8-92F3-42A0-BEAD-C4D3D908F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phụ đề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B80C3C8-8521-4E38-AC04-27EE82D3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2F4E66C-4D00-4009-97FA-E7D7D25E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755909B-162F-4D56-8427-6C6AE219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0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AAC480-9F1B-4037-A1FE-6C8159A8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D13491F-509C-48CD-8D82-080F3C2A3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80F05EB-4475-4EFA-981D-A6FD64D8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672ADF4-55B6-491C-B691-FA0AD755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16F3BEE-2BC2-41E0-A046-D37B7763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3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7286F77D-40EA-4BD4-8487-5DCCF050E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C717BD6-D56B-4644-9EDD-6973F693A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DB02D32-8310-4A1F-B7C2-1B25376D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C3130F6-2996-4286-A1A1-D684930D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9A2A4D8-F749-406A-8B00-146B3B36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3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B15BC6-D5CE-4CCC-BC95-BFB52285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5497792-B0F5-43D7-B95A-470EF4141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5FF69C8-DA03-4CBE-9AC9-174AD24E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35AB864-7EBC-4DBC-98DA-365B5AC5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CD175DC-AAD6-4D2A-9A8D-092074A6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9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BDF6003-AB87-4B09-8C80-95177349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CCA0275-1B30-424D-B521-DC0CA08BF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5024D02-3C7D-4259-B794-1D41A099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1ADE048-FF26-4153-B803-7D3FF17A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112B34F-D6B4-4C50-AB10-D0C8EE9C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E8F0B75-2D05-4ED7-81E6-5361E07D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D8F3030-BE0E-48F8-87BD-BE4A27E4E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EFE2842-CAA0-427A-A4B0-6727E8697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1CBBB2F-24C5-4ECE-AF2C-6C670628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F90EC26-CA3C-4108-B093-9FF5BE0A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51C493C-29B2-48E3-85EC-336D74E8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9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459CD8B-D0AB-442E-AB7E-BBAD7263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B0991ED-FCA5-4A17-832F-D34B906E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104B35C-0EA8-4128-83A4-4DFA67C9C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A853C39-7602-4CA1-8F1E-D5501787C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031779B-A85A-4C4B-BB39-EC4EE315F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1D0B732F-7297-4F82-BC2D-05DC8E65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677C522-6C00-4626-AC26-C92227E2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A9B6EDEC-1956-4B03-8C72-58BBFAB5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0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629F34B-A69A-4E34-9ADD-6BB85765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E00187D-EEAD-4179-9CD6-B7333221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EF06FCF-EA6D-4544-802C-AB361D08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DD545E0-68F9-46D5-9A3D-535AFBD1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4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E48FA57-AE83-4369-BAAC-DCB63791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64207954-329E-4EF5-AD9D-298CB70D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1DCDD62-FE1D-47D4-B0DE-150757CE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DE05328-7C79-4099-A2C4-A9EE946F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5F43919-30EA-474E-AD70-3B207B89B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81A5E19-83A9-465A-8499-91901680A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A8AAF64-45B3-46E7-AA93-B5AFE21C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A59D3DE-3E0F-4721-BDCA-74431FD8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81DC17A-BF16-4638-ABAB-58058AF9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8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C42715-E4F5-446A-A45D-FD68C8F7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7ECC17E1-0510-4961-B510-2212E1BB3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5CE8AA8-B268-468F-9CC7-1A3113B09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3CA9887-338A-4A81-AEC2-0F46B966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713A2CB-93D9-4870-831D-E374EB91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09A2B5A-0A68-476B-91C3-E730B9E0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0A194FE3-0151-4492-BC5E-FF4909698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E4472B4-4B79-467E-93E7-5041D6854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38C61A1-5BA0-4C62-84E5-87F98C55E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3302-BF3F-4528-AE64-235B0FEC775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B8A31AA-EF07-40EB-857E-98536122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A76688B-785C-4F34-9B89-44D87B10B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4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jpg"/><Relationship Id="rId7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1.jpe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1134" y="1141760"/>
            <a:ext cx="8689976" cy="1652014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KHÓA HỌC </a:t>
            </a:r>
            <a:r>
              <a:rPr lang="en-US" sz="4800" b="1" dirty="0">
                <a:solidFill>
                  <a:srgbClr val="FF900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LẬP TRÌNH</a:t>
            </a:r>
            <a:br>
              <a:rPr lang="vi-VN" sz="4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vi-VN" sz="4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VỚI </a:t>
            </a:r>
            <a:r>
              <a:rPr lang="vi-VN" sz="4800" b="1" dirty="0">
                <a:solidFill>
                  <a:srgbClr val="00ABA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ARDUINO</a:t>
            </a:r>
            <a:r>
              <a:rPr lang="en-US" sz="4800" b="1" dirty="0">
                <a:solidFill>
                  <a:srgbClr val="00ABA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endParaRPr lang="vi-VN" sz="4800" b="1" dirty="0">
              <a:solidFill>
                <a:srgbClr val="00ABA9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6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8" name="Hình ảnh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97" y="2263086"/>
            <a:ext cx="3177125" cy="2422035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/>
        </p:nvSpPr>
        <p:spPr>
          <a:xfrm>
            <a:off x="4547148" y="3621998"/>
            <a:ext cx="3017947" cy="757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CLB Robotics &amp;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ường</a:t>
            </a:r>
            <a:r>
              <a:rPr lang="vi-VN" sz="1400" b="1" dirty="0">
                <a:latin typeface="Arial" panose="020B0604020202020204" pitchFamily="34" charset="0"/>
                <a:cs typeface="Arial" panose="020B0604020202020204" pitchFamily="34" charset="0"/>
              </a:rPr>
              <a:t> ĐH Khoa </a:t>
            </a:r>
            <a:r>
              <a:rPr lang="vi-V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vi-VN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vi-VN" sz="1400" b="1" dirty="0">
                <a:latin typeface="Arial" panose="020B0604020202020204" pitchFamily="34" charset="0"/>
                <a:cs typeface="Arial" panose="020B0604020202020204" pitchFamily="34" charset="0"/>
              </a:rPr>
              <a:t> nhiên</a:t>
            </a:r>
          </a:p>
        </p:txBody>
      </p:sp>
      <p:pic>
        <p:nvPicPr>
          <p:cNvPr id="13" name="Hình ảnh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7" y="2238036"/>
            <a:ext cx="2792558" cy="352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33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BB0868F-BC52-4E89-878E-FE202CC5D9ED}"/>
              </a:ext>
            </a:extLst>
          </p:cNvPr>
          <p:cNvSpPr>
            <a:spLocks noGrp="1"/>
          </p:cNvSpPr>
          <p:nvPr/>
        </p:nvSpPr>
        <p:spPr>
          <a:xfrm>
            <a:off x="809426" y="462305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br>
              <a:rPr lang="en-US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1A7FD951-B1FB-48D8-AF5B-3CD4E13C0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44" y="2855335"/>
            <a:ext cx="2143125" cy="2143125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B828898E-02A9-472C-981A-4C6A4F7E4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329" y="2855335"/>
            <a:ext cx="2143125" cy="2143125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77AC0AF8-123C-49BC-89BB-861F990A3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646" y="1260392"/>
            <a:ext cx="6371034" cy="547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2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ABF840-C786-479E-A3A1-4F1D945C2259}"/>
              </a:ext>
            </a:extLst>
          </p:cNvPr>
          <p:cNvSpPr>
            <a:spLocks noGrp="1"/>
          </p:cNvSpPr>
          <p:nvPr/>
        </p:nvSpPr>
        <p:spPr>
          <a:xfrm>
            <a:off x="961613" y="7427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err="1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  <a:r>
              <a:rPr lang="en-US" sz="50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vi-VN" sz="5000" b="1" dirty="0">
              <a:solidFill>
                <a:srgbClr val="FF900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6D01370F-B898-4E62-85CE-D711FAD6DC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13" y="5229406"/>
            <a:ext cx="1535931" cy="614415"/>
          </a:xfrm>
          <a:prstGeom prst="rect">
            <a:avLst/>
          </a:prstGeom>
        </p:spPr>
      </p:pic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C82147D-4D4A-453B-87A6-84EFAE0629A7}"/>
              </a:ext>
            </a:extLst>
          </p:cNvPr>
          <p:cNvSpPr txBox="1"/>
          <p:nvPr/>
        </p:nvSpPr>
        <p:spPr>
          <a:xfrm>
            <a:off x="2836157" y="4967194"/>
            <a:ext cx="82767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err="1">
                <a:solidFill>
                  <a:srgbClr val="002060"/>
                </a:solidFill>
              </a:rPr>
              <a:t>digital</a:t>
            </a:r>
            <a:r>
              <a:rPr lang="en-US" sz="7000" dirty="0" err="1">
                <a:solidFill>
                  <a:srgbClr val="00B050"/>
                </a:solidFill>
              </a:rPr>
              <a:t>Read</a:t>
            </a:r>
            <a:r>
              <a:rPr lang="en-US" sz="7000" dirty="0"/>
              <a:t> </a:t>
            </a:r>
            <a:r>
              <a:rPr lang="en-US" sz="7000" dirty="0">
                <a:solidFill>
                  <a:srgbClr val="FF0000"/>
                </a:solidFill>
              </a:rPr>
              <a:t>(button);</a:t>
            </a:r>
            <a:endParaRPr lang="en-US" sz="7000" dirty="0"/>
          </a:p>
          <a:p>
            <a:r>
              <a:rPr lang="en-US" sz="7000" dirty="0"/>
              <a:t>			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D2789716-B4AB-4CC9-8504-ECC489C9FA3B}"/>
              </a:ext>
            </a:extLst>
          </p:cNvPr>
          <p:cNvSpPr txBox="1"/>
          <p:nvPr/>
        </p:nvSpPr>
        <p:spPr>
          <a:xfrm>
            <a:off x="1124380" y="1894520"/>
            <a:ext cx="1032712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rgbClr val="002060"/>
                </a:solidFill>
              </a:rPr>
              <a:t>Giúp</a:t>
            </a:r>
            <a:r>
              <a:rPr lang="en-US" sz="8000" dirty="0">
                <a:solidFill>
                  <a:srgbClr val="002060"/>
                </a:solidFill>
              </a:rPr>
              <a:t> </a:t>
            </a:r>
            <a:r>
              <a:rPr lang="en-US" sz="8000" dirty="0" err="1">
                <a:solidFill>
                  <a:srgbClr val="00B050"/>
                </a:solidFill>
              </a:rPr>
              <a:t>đọc</a:t>
            </a:r>
            <a:r>
              <a:rPr lang="en-US" sz="8000" dirty="0">
                <a:solidFill>
                  <a:srgbClr val="00B050"/>
                </a:solidFill>
              </a:rPr>
              <a:t> </a:t>
            </a:r>
            <a:r>
              <a:rPr lang="en-US" sz="8000" dirty="0" err="1">
                <a:solidFill>
                  <a:srgbClr val="00B050"/>
                </a:solidFill>
              </a:rPr>
              <a:t>tín</a:t>
            </a:r>
            <a:r>
              <a:rPr lang="en-US" sz="8000" dirty="0">
                <a:solidFill>
                  <a:srgbClr val="00B050"/>
                </a:solidFill>
              </a:rPr>
              <a:t> </a:t>
            </a:r>
            <a:r>
              <a:rPr lang="en-US" sz="8000" dirty="0" err="1">
                <a:solidFill>
                  <a:srgbClr val="00B050"/>
                </a:solidFill>
              </a:rPr>
              <a:t>hiệu</a:t>
            </a:r>
            <a:r>
              <a:rPr lang="en-US" sz="8000" dirty="0">
                <a:solidFill>
                  <a:srgbClr val="002060"/>
                </a:solidFill>
              </a:rPr>
              <a:t> INPUT </a:t>
            </a:r>
            <a:r>
              <a:rPr lang="en-US" sz="8000" dirty="0" err="1">
                <a:solidFill>
                  <a:srgbClr val="002060"/>
                </a:solidFill>
              </a:rPr>
              <a:t>kiểu</a:t>
            </a:r>
            <a:r>
              <a:rPr lang="en-US" sz="8000" dirty="0">
                <a:solidFill>
                  <a:srgbClr val="002060"/>
                </a:solidFill>
              </a:rPr>
              <a:t> </a:t>
            </a:r>
            <a:r>
              <a:rPr lang="en-US" sz="8000" dirty="0">
                <a:solidFill>
                  <a:srgbClr val="FF0000"/>
                </a:solidFill>
              </a:rPr>
              <a:t>0</a:t>
            </a:r>
            <a:r>
              <a:rPr lang="en-US" sz="8000" dirty="0">
                <a:solidFill>
                  <a:srgbClr val="002060"/>
                </a:solidFill>
              </a:rPr>
              <a:t> </a:t>
            </a:r>
            <a:r>
              <a:rPr lang="en-US" sz="8000" dirty="0" err="1">
                <a:solidFill>
                  <a:srgbClr val="002060"/>
                </a:solidFill>
              </a:rPr>
              <a:t>hoặc</a:t>
            </a:r>
            <a:r>
              <a:rPr lang="en-US" sz="8000" dirty="0">
                <a:solidFill>
                  <a:srgbClr val="FF0000"/>
                </a:solidFill>
              </a:rPr>
              <a:t> 1</a:t>
            </a:r>
          </a:p>
          <a:p>
            <a:r>
              <a:rPr lang="en-US" sz="7000" dirty="0"/>
              <a:t>		</a:t>
            </a:r>
            <a:r>
              <a:rPr lang="en-US" sz="70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00424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ABF840-C786-479E-A3A1-4F1D945C2259}"/>
              </a:ext>
            </a:extLst>
          </p:cNvPr>
          <p:cNvSpPr>
            <a:spLocks noGrp="1"/>
          </p:cNvSpPr>
          <p:nvPr/>
        </p:nvSpPr>
        <p:spPr>
          <a:xfrm>
            <a:off x="961613" y="7427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sz="50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50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5000" b="1" dirty="0" err="1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50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50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endParaRPr lang="vi-VN" sz="5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6D01370F-B898-4E62-85CE-D711FAD6DC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14" y="5171577"/>
            <a:ext cx="1535931" cy="614415"/>
          </a:xfrm>
          <a:prstGeom prst="rect">
            <a:avLst/>
          </a:prstGeom>
        </p:spPr>
      </p:pic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C82147D-4D4A-453B-87A6-84EFAE0629A7}"/>
              </a:ext>
            </a:extLst>
          </p:cNvPr>
          <p:cNvSpPr txBox="1"/>
          <p:nvPr/>
        </p:nvSpPr>
        <p:spPr>
          <a:xfrm>
            <a:off x="2224725" y="4875011"/>
            <a:ext cx="120568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002060"/>
                </a:solidFill>
              </a:rPr>
              <a:t>int</a:t>
            </a:r>
            <a:r>
              <a:rPr lang="en-US" sz="6000" dirty="0">
                <a:solidFill>
                  <a:srgbClr val="002060"/>
                </a:solidFill>
              </a:rPr>
              <a:t> </a:t>
            </a:r>
            <a:r>
              <a:rPr lang="en-US" sz="6000" dirty="0">
                <a:solidFill>
                  <a:srgbClr val="FF0000"/>
                </a:solidFill>
              </a:rPr>
              <a:t>value</a:t>
            </a:r>
            <a:r>
              <a:rPr lang="en-US" sz="6000" dirty="0">
                <a:solidFill>
                  <a:srgbClr val="002060"/>
                </a:solidFill>
              </a:rPr>
              <a:t> = </a:t>
            </a:r>
            <a:r>
              <a:rPr lang="en-US" sz="6000" dirty="0" err="1">
                <a:solidFill>
                  <a:srgbClr val="002060"/>
                </a:solidFill>
              </a:rPr>
              <a:t>digital</a:t>
            </a:r>
            <a:r>
              <a:rPr lang="en-US" sz="6000" dirty="0" err="1">
                <a:solidFill>
                  <a:srgbClr val="00B050"/>
                </a:solidFill>
              </a:rPr>
              <a:t>Read</a:t>
            </a:r>
            <a:r>
              <a:rPr lang="en-US" sz="6000" dirty="0"/>
              <a:t> </a:t>
            </a:r>
            <a:r>
              <a:rPr lang="en-US" sz="6000" dirty="0">
                <a:solidFill>
                  <a:srgbClr val="FF0000"/>
                </a:solidFill>
              </a:rPr>
              <a:t>(button);</a:t>
            </a:r>
            <a:endParaRPr lang="en-US" sz="6000" dirty="0"/>
          </a:p>
          <a:p>
            <a:r>
              <a:rPr lang="en-US" sz="7000" dirty="0"/>
              <a:t>			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D2789716-B4AB-4CC9-8504-ECC489C9FA3B}"/>
              </a:ext>
            </a:extLst>
          </p:cNvPr>
          <p:cNvSpPr txBox="1"/>
          <p:nvPr/>
        </p:nvSpPr>
        <p:spPr>
          <a:xfrm>
            <a:off x="1124380" y="1894520"/>
            <a:ext cx="1032712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7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7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7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7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7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7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7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7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7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7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7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7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button</a:t>
            </a:r>
            <a:endParaRPr lang="en-US" sz="7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000" dirty="0"/>
              <a:t>		</a:t>
            </a:r>
            <a:r>
              <a:rPr lang="en-US" sz="70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75437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BB0868F-BC52-4E89-878E-FE202CC5D9ED}"/>
              </a:ext>
            </a:extLst>
          </p:cNvPr>
          <p:cNvSpPr>
            <a:spLocks noGrp="1"/>
          </p:cNvSpPr>
          <p:nvPr/>
        </p:nvSpPr>
        <p:spPr>
          <a:xfrm>
            <a:off x="809426" y="462305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br>
              <a:rPr lang="en-US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EEEC4-F998-4346-BA18-53DCB2243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0" y="2751640"/>
            <a:ext cx="2143125" cy="2143125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C7628C29-760A-4FAA-8683-6F3AE2ED9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055" y="2751639"/>
            <a:ext cx="2143125" cy="2143125"/>
          </a:xfrm>
          <a:prstGeom prst="rect">
            <a:avLst/>
          </a:prstGeom>
        </p:spPr>
      </p:pic>
      <p:pic>
        <p:nvPicPr>
          <p:cNvPr id="2" name="Hình ảnh 1">
            <a:extLst>
              <a:ext uri="{FF2B5EF4-FFF2-40B4-BE49-F238E27FC236}">
                <a16:creationId xmlns:a16="http://schemas.microsoft.com/office/drawing/2014/main" id="{F4DBF000-46CF-4B4A-85C6-2E7CE7C5D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541" y="1371600"/>
            <a:ext cx="6545554" cy="52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46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BB0868F-BC52-4E89-878E-FE202CC5D9ED}"/>
              </a:ext>
            </a:extLst>
          </p:cNvPr>
          <p:cNvSpPr>
            <a:spLocks noGrp="1"/>
          </p:cNvSpPr>
          <p:nvPr/>
        </p:nvSpPr>
        <p:spPr>
          <a:xfrm>
            <a:off x="809426" y="462305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br>
              <a:rPr lang="en-US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DF7DEE93-78CE-4C7C-9097-6FD12149F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597" y="3484703"/>
            <a:ext cx="4216621" cy="3373297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CD8AF2FF-DD31-4DC8-A656-A583A39B46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5124" flipH="1">
            <a:off x="333688" y="1761506"/>
            <a:ext cx="3674905" cy="2118667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C4FBE7A1-F445-4EF2-90C0-B505F007B0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4192">
            <a:off x="6857126" y="3953833"/>
            <a:ext cx="1535931" cy="614415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D5BB5F7F-49AF-4B7D-BADF-E7A351E724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79">
            <a:off x="6846964" y="4940820"/>
            <a:ext cx="1535931" cy="614415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329F56BC-FE77-4FF8-AC02-39C9BC63A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155" y="1325219"/>
            <a:ext cx="2991240" cy="299124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A80C237E-E3A7-48CD-94EA-E613387395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271" y="4362840"/>
            <a:ext cx="2461083" cy="2461083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86A6A6B6-73C2-4F20-90F0-99CA4F95D5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909" y="4682093"/>
            <a:ext cx="723806" cy="1011923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A23ABE17-9C64-4EBD-A473-B79C86688B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562" y="1686453"/>
            <a:ext cx="901873" cy="131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37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BB0868F-BC52-4E89-878E-FE202CC5D9ED}"/>
              </a:ext>
            </a:extLst>
          </p:cNvPr>
          <p:cNvSpPr>
            <a:spLocks noGrp="1"/>
          </p:cNvSpPr>
          <p:nvPr/>
        </p:nvSpPr>
        <p:spPr>
          <a:xfrm>
            <a:off x="-1283325" y="1955851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bật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đèn</a:t>
            </a:r>
            <a:br>
              <a:rPr lang="en-US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81D39E-2041-4BF5-BD70-331448123E2F}"/>
              </a:ext>
            </a:extLst>
          </p:cNvPr>
          <p:cNvSpPr>
            <a:spLocks noGrp="1"/>
          </p:cNvSpPr>
          <p:nvPr/>
        </p:nvSpPr>
        <p:spPr>
          <a:xfrm>
            <a:off x="961826" y="614705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br>
              <a:rPr lang="en-US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E6AA6369-FBC4-4CDA-9F32-DE8D2CCB70B1}"/>
              </a:ext>
            </a:extLst>
          </p:cNvPr>
          <p:cNvSpPr txBox="1"/>
          <p:nvPr/>
        </p:nvSpPr>
        <p:spPr>
          <a:xfrm>
            <a:off x="2205871" y="2967777"/>
            <a:ext cx="1007519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(value </a:t>
            </a:r>
            <a:r>
              <a:rPr lang="en-US" sz="8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 </a:t>
            </a:r>
            <a:r>
              <a:rPr lang="en-US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{</a:t>
            </a:r>
          </a:p>
          <a:p>
            <a:r>
              <a:rPr lang="en-US" sz="8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8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(led,</a:t>
            </a:r>
            <a:r>
              <a:rPr lang="en-US" sz="8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en-US" sz="7000" dirty="0"/>
              <a:t>		</a:t>
            </a:r>
            <a:r>
              <a:rPr lang="en-US" sz="70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78600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BB0868F-BC52-4E89-878E-FE202CC5D9ED}"/>
              </a:ext>
            </a:extLst>
          </p:cNvPr>
          <p:cNvSpPr>
            <a:spLocks noGrp="1"/>
          </p:cNvSpPr>
          <p:nvPr/>
        </p:nvSpPr>
        <p:spPr>
          <a:xfrm>
            <a:off x="-1283325" y="1955851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đèn</a:t>
            </a:r>
            <a:br>
              <a:rPr lang="en-US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81D39E-2041-4BF5-BD70-331448123E2F}"/>
              </a:ext>
            </a:extLst>
          </p:cNvPr>
          <p:cNvSpPr>
            <a:spLocks noGrp="1"/>
          </p:cNvSpPr>
          <p:nvPr/>
        </p:nvSpPr>
        <p:spPr>
          <a:xfrm>
            <a:off x="961826" y="614705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br>
              <a:rPr lang="en-US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E6AA6369-FBC4-4CDA-9F32-DE8D2CCB70B1}"/>
              </a:ext>
            </a:extLst>
          </p:cNvPr>
          <p:cNvSpPr txBox="1"/>
          <p:nvPr/>
        </p:nvSpPr>
        <p:spPr>
          <a:xfrm>
            <a:off x="2205871" y="2967777"/>
            <a:ext cx="1007519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(value </a:t>
            </a:r>
            <a:r>
              <a:rPr lang="en-US" sz="8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 </a:t>
            </a:r>
            <a:r>
              <a:rPr lang="en-US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0) {</a:t>
            </a:r>
          </a:p>
          <a:p>
            <a:r>
              <a:rPr lang="en-US" sz="8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8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(led,</a:t>
            </a:r>
            <a:r>
              <a:rPr lang="en-US" sz="8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en-US" sz="7000" dirty="0"/>
              <a:t>		</a:t>
            </a:r>
            <a:r>
              <a:rPr lang="en-US" sz="70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19751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BB0868F-BC52-4E89-878E-FE202CC5D9ED}"/>
              </a:ext>
            </a:extLst>
          </p:cNvPr>
          <p:cNvSpPr>
            <a:spLocks noGrp="1"/>
          </p:cNvSpPr>
          <p:nvPr/>
        </p:nvSpPr>
        <p:spPr>
          <a:xfrm>
            <a:off x="809426" y="462305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br>
              <a:rPr lang="en-US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EEEC4-F998-4346-BA18-53DCB2243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0" y="2751640"/>
            <a:ext cx="2143125" cy="2143125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C7628C29-760A-4FAA-8683-6F3AE2ED9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055" y="2751639"/>
            <a:ext cx="2143125" cy="2143125"/>
          </a:xfrm>
          <a:prstGeom prst="rect">
            <a:avLst/>
          </a:prstGeom>
        </p:spPr>
      </p:pic>
      <p:pic>
        <p:nvPicPr>
          <p:cNvPr id="2" name="Hình ảnh 1">
            <a:extLst>
              <a:ext uri="{FF2B5EF4-FFF2-40B4-BE49-F238E27FC236}">
                <a16:creationId xmlns:a16="http://schemas.microsoft.com/office/drawing/2014/main" id="{CCA540A8-E0EA-4EFB-A9E4-12CDC8D84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635" y="1469205"/>
            <a:ext cx="6709420" cy="525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48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BB0868F-BC52-4E89-878E-FE202CC5D9ED}"/>
              </a:ext>
            </a:extLst>
          </p:cNvPr>
          <p:cNvSpPr>
            <a:spLocks noGrp="1"/>
          </p:cNvSpPr>
          <p:nvPr/>
        </p:nvSpPr>
        <p:spPr>
          <a:xfrm>
            <a:off x="-1283325" y="1955851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đèn</a:t>
            </a:r>
            <a:br>
              <a:rPr lang="en-US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81D39E-2041-4BF5-BD70-331448123E2F}"/>
              </a:ext>
            </a:extLst>
          </p:cNvPr>
          <p:cNvSpPr>
            <a:spLocks noGrp="1"/>
          </p:cNvSpPr>
          <p:nvPr/>
        </p:nvSpPr>
        <p:spPr>
          <a:xfrm>
            <a:off x="961826" y="614705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else</a:t>
            </a:r>
            <a:br>
              <a:rPr lang="en-US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E6AA6369-FBC4-4CDA-9F32-DE8D2CCB70B1}"/>
              </a:ext>
            </a:extLst>
          </p:cNvPr>
          <p:cNvSpPr txBox="1"/>
          <p:nvPr/>
        </p:nvSpPr>
        <p:spPr>
          <a:xfrm>
            <a:off x="2205871" y="2967777"/>
            <a:ext cx="1007519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(value </a:t>
            </a:r>
            <a:r>
              <a:rPr lang="en-US" sz="8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 </a:t>
            </a:r>
            <a:r>
              <a:rPr lang="en-US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0) {</a:t>
            </a:r>
          </a:p>
          <a:p>
            <a:r>
              <a:rPr lang="en-US" sz="8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8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(led,</a:t>
            </a:r>
            <a:r>
              <a:rPr lang="en-US" sz="8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en-US" sz="7000" dirty="0"/>
              <a:t>		</a:t>
            </a:r>
            <a:r>
              <a:rPr lang="en-US" sz="70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65852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BB0868F-BC52-4E89-878E-FE202CC5D9ED}"/>
              </a:ext>
            </a:extLst>
          </p:cNvPr>
          <p:cNvSpPr>
            <a:spLocks noGrp="1"/>
          </p:cNvSpPr>
          <p:nvPr/>
        </p:nvSpPr>
        <p:spPr>
          <a:xfrm>
            <a:off x="-519754" y="187232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vi-V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đèn</a:t>
            </a:r>
            <a:br>
              <a:rPr lang="en-US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E6AA6369-FBC4-4CDA-9F32-DE8D2CCB70B1}"/>
              </a:ext>
            </a:extLst>
          </p:cNvPr>
          <p:cNvSpPr txBox="1"/>
          <p:nvPr/>
        </p:nvSpPr>
        <p:spPr>
          <a:xfrm>
            <a:off x="1847571" y="2816948"/>
            <a:ext cx="1007519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8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8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(led,</a:t>
            </a:r>
            <a:r>
              <a:rPr lang="en-US" sz="8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en-US" sz="7000" dirty="0"/>
              <a:t>		</a:t>
            </a:r>
            <a:r>
              <a:rPr lang="en-US" sz="7000" b="1" dirty="0"/>
              <a:t>	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0916B1C-6114-4DA3-9819-BB33E23DFEEE}"/>
              </a:ext>
            </a:extLst>
          </p:cNvPr>
          <p:cNvSpPr>
            <a:spLocks noGrp="1"/>
          </p:cNvSpPr>
          <p:nvPr/>
        </p:nvSpPr>
        <p:spPr>
          <a:xfrm>
            <a:off x="961826" y="614705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else</a:t>
            </a:r>
            <a:br>
              <a:rPr lang="en-US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7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5B14A5F-E1B5-497D-B4B5-59A453387E71}"/>
              </a:ext>
            </a:extLst>
          </p:cNvPr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Ôn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led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ADFF570-04D4-4270-9EDF-05BD5C11B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6ED95EEB-EAF6-4CEF-B6E5-B9D10F86E42B}"/>
              </a:ext>
            </a:extLst>
          </p:cNvPr>
          <p:cNvSpPr/>
          <p:nvPr/>
        </p:nvSpPr>
        <p:spPr>
          <a:xfrm>
            <a:off x="3601039" y="2770742"/>
            <a:ext cx="980387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Nối</a:t>
            </a:r>
            <a:r>
              <a:rPr lang="en-US" sz="5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5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mạch</a:t>
            </a:r>
            <a:r>
              <a:rPr lang="en-US" sz="5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5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và</a:t>
            </a:r>
            <a:r>
              <a:rPr lang="en-US" sz="5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5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làm</a:t>
            </a:r>
            <a:r>
              <a:rPr lang="en-US" sz="5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5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sáng</a:t>
            </a:r>
            <a:r>
              <a:rPr lang="en-US" sz="5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5000" b="1" dirty="0">
                <a:solidFill>
                  <a:srgbClr val="00B050"/>
                </a:solidFill>
                <a:sym typeface="Wingdings" panose="05000000000000000000" pitchFamily="2" charset="2"/>
              </a:rPr>
              <a:t>1 led</a:t>
            </a:r>
          </a:p>
          <a:p>
            <a:r>
              <a:rPr lang="en-US" sz="5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Không</a:t>
            </a:r>
            <a:r>
              <a:rPr lang="en-US" sz="5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5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cần</a:t>
            </a:r>
            <a:r>
              <a:rPr lang="en-US" sz="5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5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nhấp</a:t>
            </a:r>
            <a:r>
              <a:rPr lang="en-US" sz="5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5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nháy</a:t>
            </a:r>
            <a:endParaRPr lang="en-US" sz="50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48839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BB0868F-BC52-4E89-878E-FE202CC5D9ED}"/>
              </a:ext>
            </a:extLst>
          </p:cNvPr>
          <p:cNvSpPr>
            <a:spLocks noGrp="1"/>
          </p:cNvSpPr>
          <p:nvPr/>
        </p:nvSpPr>
        <p:spPr>
          <a:xfrm>
            <a:off x="809426" y="462305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br>
              <a:rPr lang="en-US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EEEC4-F998-4346-BA18-53DCB2243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0" y="2751640"/>
            <a:ext cx="2143125" cy="2143125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C7628C29-760A-4FAA-8683-6F3AE2ED9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055" y="2751639"/>
            <a:ext cx="2143125" cy="2143125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611C500A-9596-4770-899D-3FCA35979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202" y="1710154"/>
            <a:ext cx="6162675" cy="488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79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CD921616-FD87-43E2-B8C8-5AA0DDF32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961" y="1666414"/>
            <a:ext cx="3914254" cy="391425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5B14A5F-E1B5-497D-B4B5-59A453387E71}"/>
              </a:ext>
            </a:extLst>
          </p:cNvPr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Đèn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800" b="1" dirty="0" err="1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sz="3800" b="1" dirty="0">
              <a:solidFill>
                <a:srgbClr val="FF900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28614F1-8832-423B-A252-8008F6A2A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68" y="2515885"/>
            <a:ext cx="3591612" cy="253907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6F3A9F4F-6F05-4497-BE67-EE81C5099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573" y="2568291"/>
            <a:ext cx="3591612" cy="253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20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BB0868F-BC52-4E89-878E-FE202CC5D9ED}"/>
              </a:ext>
            </a:extLst>
          </p:cNvPr>
          <p:cNvSpPr>
            <a:spLocks noGrp="1"/>
          </p:cNvSpPr>
          <p:nvPr/>
        </p:nvSpPr>
        <p:spPr>
          <a:xfrm>
            <a:off x="809426" y="462305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else</a:t>
            </a:r>
            <a:br>
              <a:rPr lang="en-US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3EB1FB6B-8175-4733-AC68-ACF3FEEC2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70" y="2058482"/>
            <a:ext cx="10841649" cy="42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12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5B14A5F-E1B5-497D-B4B5-59A453387E71}"/>
              </a:ext>
            </a:extLst>
          </p:cNvPr>
          <p:cNvSpPr>
            <a:spLocks noGrp="1"/>
          </p:cNvSpPr>
          <p:nvPr/>
        </p:nvSpPr>
        <p:spPr>
          <a:xfrm>
            <a:off x="952187" y="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3800" b="1" dirty="0" err="1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nhé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ADFF570-04D4-4270-9EDF-05BD5C11B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61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6ED95EEB-EAF6-4CEF-B6E5-B9D10F86E42B}"/>
              </a:ext>
            </a:extLst>
          </p:cNvPr>
          <p:cNvSpPr/>
          <p:nvPr/>
        </p:nvSpPr>
        <p:spPr>
          <a:xfrm>
            <a:off x="4475256" y="1225689"/>
            <a:ext cx="737176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rgbClr val="92D050"/>
                </a:solidFill>
              </a:rPr>
              <a:t>Khai</a:t>
            </a:r>
            <a:r>
              <a:rPr lang="en-US" sz="3000" b="1" dirty="0">
                <a:solidFill>
                  <a:srgbClr val="FF900A"/>
                </a:solidFill>
              </a:rPr>
              <a:t> </a:t>
            </a:r>
            <a:r>
              <a:rPr lang="en-US" sz="3000" b="1" dirty="0" err="1">
                <a:solidFill>
                  <a:srgbClr val="00B0F0"/>
                </a:solidFill>
              </a:rPr>
              <a:t>báo</a:t>
            </a:r>
            <a:r>
              <a:rPr lang="en-US" sz="3000" b="1" dirty="0">
                <a:solidFill>
                  <a:srgbClr val="00B0F0"/>
                </a:solidFill>
              </a:rPr>
              <a:t> </a:t>
            </a:r>
            <a:r>
              <a:rPr lang="en-US" sz="3000" b="1" dirty="0">
                <a:solidFill>
                  <a:srgbClr val="00B0F0"/>
                </a:solidFill>
                <a:sym typeface="Wingdings" panose="05000000000000000000" pitchFamily="2" charset="2"/>
              </a:rPr>
              <a:t> </a:t>
            </a:r>
            <a:r>
              <a:rPr lang="en-US" sz="3000" b="1" dirty="0" err="1">
                <a:solidFill>
                  <a:srgbClr val="008A90"/>
                </a:solidFill>
                <a:sym typeface="Wingdings" panose="05000000000000000000" pitchFamily="2" charset="2"/>
              </a:rPr>
              <a:t>int</a:t>
            </a:r>
            <a:r>
              <a:rPr lang="en-US" sz="3000" b="1" dirty="0">
                <a:solidFill>
                  <a:srgbClr val="008A90"/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rgbClr val="FF0000"/>
                </a:solidFill>
                <a:sym typeface="Wingdings" panose="05000000000000000000" pitchFamily="2" charset="2"/>
              </a:rPr>
              <a:t>button</a:t>
            </a:r>
            <a:r>
              <a:rPr lang="en-US" sz="3000" b="1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rgbClr val="008A90"/>
                </a:solidFill>
                <a:sym typeface="Wingdings" panose="05000000000000000000" pitchFamily="2" charset="2"/>
              </a:rPr>
              <a:t>= </a:t>
            </a:r>
            <a:r>
              <a:rPr lang="en-US" sz="3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số</a:t>
            </a:r>
            <a:r>
              <a:rPr lang="en-US" sz="3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chân</a:t>
            </a:r>
            <a:r>
              <a:rPr lang="en-US" sz="3000" b="1" dirty="0">
                <a:solidFill>
                  <a:srgbClr val="008A90"/>
                </a:solidFill>
                <a:sym typeface="Wingdings" panose="05000000000000000000" pitchFamily="2" charset="2"/>
              </a:rPr>
              <a:t>;</a:t>
            </a:r>
            <a:endParaRPr lang="en-US" sz="3000" b="1" dirty="0">
              <a:solidFill>
                <a:srgbClr val="008A9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b="1" dirty="0">
              <a:solidFill>
                <a:srgbClr val="008A9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rgbClr val="7030A0"/>
                </a:solidFill>
              </a:rPr>
              <a:t>Phần</a:t>
            </a:r>
            <a:r>
              <a:rPr lang="en-US" sz="3000" b="1" dirty="0">
                <a:solidFill>
                  <a:srgbClr val="008A90"/>
                </a:solidFill>
              </a:rPr>
              <a:t> </a:t>
            </a:r>
            <a:r>
              <a:rPr lang="en-US" sz="3000" b="1" dirty="0" err="1">
                <a:solidFill>
                  <a:srgbClr val="FFC000"/>
                </a:solidFill>
              </a:rPr>
              <a:t>cài</a:t>
            </a:r>
            <a:r>
              <a:rPr lang="en-US" sz="3000" b="1" dirty="0">
                <a:solidFill>
                  <a:srgbClr val="FFC000"/>
                </a:solidFill>
              </a:rPr>
              <a:t> </a:t>
            </a:r>
            <a:r>
              <a:rPr lang="en-US" sz="3000" b="1" dirty="0" err="1">
                <a:solidFill>
                  <a:srgbClr val="FFC000"/>
                </a:solidFill>
              </a:rPr>
              <a:t>đặt</a:t>
            </a:r>
            <a:r>
              <a:rPr lang="en-US" sz="3000" b="1" dirty="0">
                <a:solidFill>
                  <a:srgbClr val="FFC000"/>
                </a:solidFill>
              </a:rPr>
              <a:t> </a:t>
            </a:r>
            <a:r>
              <a:rPr lang="en-US" sz="3000" b="1" dirty="0">
                <a:solidFill>
                  <a:srgbClr val="FFC000"/>
                </a:solidFill>
                <a:sym typeface="Wingdings" panose="05000000000000000000" pitchFamily="2" charset="2"/>
              </a:rPr>
              <a:t> </a:t>
            </a:r>
            <a:r>
              <a:rPr lang="en-US" sz="3000" b="1" dirty="0">
                <a:solidFill>
                  <a:srgbClr val="008A90"/>
                </a:solidFill>
                <a:sym typeface="Wingdings" panose="05000000000000000000" pitchFamily="2" charset="2"/>
              </a:rPr>
              <a:t>void</a:t>
            </a:r>
            <a:r>
              <a:rPr lang="en-US" sz="3000" b="1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rgbClr val="FF0000"/>
                </a:solidFill>
                <a:sym typeface="Wingdings" panose="05000000000000000000" pitchFamily="2" charset="2"/>
              </a:rPr>
              <a:t>setup()</a:t>
            </a:r>
            <a:r>
              <a:rPr lang="en-US" sz="3000" b="1" dirty="0">
                <a:solidFill>
                  <a:srgbClr val="008A90"/>
                </a:solidFill>
                <a:sym typeface="Wingdings" panose="05000000000000000000" pitchFamily="2" charset="2"/>
              </a:rPr>
              <a:t>{</a:t>
            </a:r>
          </a:p>
          <a:p>
            <a:pPr lvl="7"/>
            <a:r>
              <a:rPr lang="en-US" sz="3000" b="1" dirty="0" err="1">
                <a:solidFill>
                  <a:srgbClr val="008A90"/>
                </a:solidFill>
                <a:sym typeface="Wingdings" panose="05000000000000000000" pitchFamily="2" charset="2"/>
              </a:rPr>
              <a:t>pinMode</a:t>
            </a:r>
            <a:r>
              <a:rPr lang="en-US" sz="3000" b="1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n-US" sz="3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button,</a:t>
            </a:r>
            <a:r>
              <a:rPr lang="en-US" sz="3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IN</a:t>
            </a:r>
            <a:r>
              <a:rPr lang="en-US" sz="3000" b="1" dirty="0" err="1">
                <a:solidFill>
                  <a:srgbClr val="008A90"/>
                </a:solidFill>
                <a:sym typeface="Wingdings" panose="05000000000000000000" pitchFamily="2" charset="2"/>
              </a:rPr>
              <a:t>PUT</a:t>
            </a:r>
            <a:r>
              <a:rPr lang="en-US" sz="3000" b="1" dirty="0">
                <a:solidFill>
                  <a:srgbClr val="FF0000"/>
                </a:solidFill>
                <a:sym typeface="Wingdings" panose="05000000000000000000" pitchFamily="2" charset="2"/>
              </a:rPr>
              <a:t>);</a:t>
            </a:r>
          </a:p>
          <a:p>
            <a:r>
              <a:rPr lang="en-US" sz="3000" b="1" dirty="0">
                <a:solidFill>
                  <a:srgbClr val="FFC000"/>
                </a:solidFill>
                <a:sym typeface="Wingdings" panose="05000000000000000000" pitchFamily="2" charset="2"/>
              </a:rPr>
              <a:t>							</a:t>
            </a:r>
            <a:r>
              <a:rPr lang="en-US" sz="3000" b="1" dirty="0">
                <a:solidFill>
                  <a:srgbClr val="008A90"/>
                </a:solidFill>
                <a:sym typeface="Wingdings" panose="05000000000000000000" pitchFamily="2" charset="2"/>
              </a:rPr>
              <a:t>}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</a:rPr>
              <a:t>Phần</a:t>
            </a:r>
            <a:r>
              <a:rPr lang="en-US" sz="3000" b="1" dirty="0">
                <a:solidFill>
                  <a:srgbClr val="008A90"/>
                </a:solidFill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</a:rPr>
              <a:t>hoạt</a:t>
            </a:r>
            <a:r>
              <a:rPr lang="en-US" sz="3000" b="1" dirty="0">
                <a:solidFill>
                  <a:schemeClr val="accent1"/>
                </a:solidFill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</a:rPr>
              <a:t>động</a:t>
            </a:r>
            <a:r>
              <a:rPr lang="en-US" sz="3000" b="1" dirty="0">
                <a:solidFill>
                  <a:schemeClr val="accent1"/>
                </a:solidFill>
              </a:rPr>
              <a:t> </a:t>
            </a:r>
            <a:r>
              <a:rPr lang="en-US" sz="3000" b="1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sz="3000" b="1" dirty="0">
                <a:solidFill>
                  <a:srgbClr val="008A90"/>
                </a:solidFill>
                <a:sym typeface="Wingdings" panose="05000000000000000000" pitchFamily="2" charset="2"/>
              </a:rPr>
              <a:t>void</a:t>
            </a:r>
            <a:r>
              <a:rPr lang="en-US" sz="3000" b="1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rgbClr val="FF0000"/>
                </a:solidFill>
                <a:sym typeface="Wingdings" panose="05000000000000000000" pitchFamily="2" charset="2"/>
              </a:rPr>
              <a:t>loop()</a:t>
            </a:r>
            <a:r>
              <a:rPr lang="en-US" sz="3000" b="1" dirty="0">
                <a:solidFill>
                  <a:srgbClr val="008A90"/>
                </a:solidFill>
                <a:sym typeface="Wingdings" panose="05000000000000000000" pitchFamily="2" charset="2"/>
              </a:rPr>
              <a:t>{</a:t>
            </a:r>
          </a:p>
          <a:p>
            <a:r>
              <a:rPr lang="en-US" sz="3000" b="1" dirty="0">
                <a:solidFill>
                  <a:srgbClr val="008A90"/>
                </a:solidFill>
                <a:sym typeface="Wingdings" panose="05000000000000000000" pitchFamily="2" charset="2"/>
              </a:rPr>
              <a:t>	</a:t>
            </a:r>
            <a:r>
              <a:rPr lang="en-US" sz="3000" b="1" dirty="0" err="1">
                <a:solidFill>
                  <a:srgbClr val="008A90"/>
                </a:solidFill>
                <a:sym typeface="Wingdings" panose="05000000000000000000" pitchFamily="2" charset="2"/>
              </a:rPr>
              <a:t>int</a:t>
            </a:r>
            <a:r>
              <a:rPr lang="en-US" sz="3000" b="1" dirty="0">
                <a:solidFill>
                  <a:srgbClr val="008A90"/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rgbClr val="FF0000"/>
                </a:solidFill>
                <a:sym typeface="Wingdings" panose="05000000000000000000" pitchFamily="2" charset="2"/>
              </a:rPr>
              <a:t>value</a:t>
            </a:r>
            <a:r>
              <a:rPr lang="en-US" sz="3000" b="1" dirty="0">
                <a:solidFill>
                  <a:srgbClr val="008A90"/>
                </a:solidFill>
                <a:sym typeface="Wingdings" panose="05000000000000000000" pitchFamily="2" charset="2"/>
              </a:rPr>
              <a:t> = </a:t>
            </a:r>
            <a:r>
              <a:rPr lang="en-US" sz="3000" b="1" dirty="0" err="1">
                <a:solidFill>
                  <a:srgbClr val="008A90"/>
                </a:solidFill>
                <a:sym typeface="Wingdings" panose="05000000000000000000" pitchFamily="2" charset="2"/>
              </a:rPr>
              <a:t>digital</a:t>
            </a:r>
            <a:r>
              <a:rPr lang="en-US" sz="3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Read</a:t>
            </a:r>
            <a:r>
              <a:rPr lang="en-US" sz="3000" b="1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n-US" sz="3000" b="1" dirty="0">
                <a:solidFill>
                  <a:srgbClr val="008A90"/>
                </a:solidFill>
                <a:sym typeface="Wingdings" panose="05000000000000000000" pitchFamily="2" charset="2"/>
              </a:rPr>
              <a:t>button</a:t>
            </a:r>
            <a:r>
              <a:rPr lang="en-US" sz="3000" b="1" dirty="0">
                <a:solidFill>
                  <a:srgbClr val="FF0000"/>
                </a:solidFill>
                <a:sym typeface="Wingdings" panose="05000000000000000000" pitchFamily="2" charset="2"/>
              </a:rPr>
              <a:t>);</a:t>
            </a:r>
          </a:p>
          <a:p>
            <a:r>
              <a:rPr lang="en-US" sz="3000" b="1" dirty="0">
                <a:solidFill>
                  <a:srgbClr val="008A90"/>
                </a:solidFill>
                <a:sym typeface="Wingdings" panose="05000000000000000000" pitchFamily="2" charset="2"/>
              </a:rPr>
              <a:t> 	if (</a:t>
            </a:r>
            <a:r>
              <a:rPr lang="en-US" sz="3000" b="1" dirty="0">
                <a:solidFill>
                  <a:srgbClr val="FF0000"/>
                </a:solidFill>
                <a:sym typeface="Wingdings" panose="05000000000000000000" pitchFamily="2" charset="2"/>
              </a:rPr>
              <a:t>value</a:t>
            </a:r>
            <a:r>
              <a:rPr lang="en-US" sz="3000" b="1" dirty="0">
                <a:solidFill>
                  <a:srgbClr val="008A90"/>
                </a:solidFill>
                <a:sym typeface="Wingdings" panose="05000000000000000000" pitchFamily="2" charset="2"/>
              </a:rPr>
              <a:t> == </a:t>
            </a:r>
            <a:r>
              <a:rPr lang="en-US" sz="3000" b="1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sz="3000" b="1" dirty="0">
                <a:solidFill>
                  <a:srgbClr val="008A90"/>
                </a:solidFill>
                <a:sym typeface="Wingdings" panose="05000000000000000000" pitchFamily="2" charset="2"/>
              </a:rPr>
              <a:t>) {</a:t>
            </a:r>
          </a:p>
          <a:p>
            <a:r>
              <a:rPr lang="en-US" sz="3000" b="1" dirty="0">
                <a:solidFill>
                  <a:srgbClr val="008A90"/>
                </a:solidFill>
                <a:sym typeface="Wingdings" panose="05000000000000000000" pitchFamily="2" charset="2"/>
              </a:rPr>
              <a:t>		</a:t>
            </a:r>
            <a:r>
              <a:rPr lang="en-US" sz="3000" b="1" dirty="0" err="1">
                <a:solidFill>
                  <a:srgbClr val="008A90"/>
                </a:solidFill>
                <a:sym typeface="Wingdings" panose="05000000000000000000" pitchFamily="2" charset="2"/>
              </a:rPr>
              <a:t>digital</a:t>
            </a:r>
            <a:r>
              <a:rPr lang="en-US" sz="3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Write</a:t>
            </a:r>
            <a:r>
              <a:rPr lang="en-US" sz="3000" b="1" dirty="0">
                <a:solidFill>
                  <a:srgbClr val="FF0000"/>
                </a:solidFill>
                <a:sym typeface="Wingdings" panose="05000000000000000000" pitchFamily="2" charset="2"/>
              </a:rPr>
              <a:t>(led,</a:t>
            </a:r>
            <a:r>
              <a:rPr lang="en-US" sz="3000" b="1" dirty="0">
                <a:solidFill>
                  <a:srgbClr val="008A90"/>
                </a:solidFill>
                <a:sym typeface="Wingdings" panose="05000000000000000000" pitchFamily="2" charset="2"/>
              </a:rPr>
              <a:t>1</a:t>
            </a:r>
            <a:r>
              <a:rPr lang="en-US" sz="3000" b="1" dirty="0">
                <a:solidFill>
                  <a:srgbClr val="FF0000"/>
                </a:solidFill>
                <a:sym typeface="Wingdings" panose="05000000000000000000" pitchFamily="2" charset="2"/>
              </a:rPr>
              <a:t>);</a:t>
            </a:r>
          </a:p>
          <a:p>
            <a:r>
              <a:rPr lang="en-US" sz="3000" b="1" dirty="0">
                <a:solidFill>
                  <a:srgbClr val="008A90"/>
                </a:solidFill>
                <a:sym typeface="Wingdings" panose="05000000000000000000" pitchFamily="2" charset="2"/>
              </a:rPr>
              <a:t>	}</a:t>
            </a:r>
            <a:r>
              <a:rPr lang="en-US" sz="3000" b="1" dirty="0">
                <a:solidFill>
                  <a:srgbClr val="FF0000"/>
                </a:solidFill>
                <a:sym typeface="Wingdings" panose="05000000000000000000" pitchFamily="2" charset="2"/>
              </a:rPr>
              <a:t>else</a:t>
            </a:r>
            <a:r>
              <a:rPr lang="en-US" sz="3000" b="1" dirty="0">
                <a:solidFill>
                  <a:srgbClr val="008A90"/>
                </a:solidFill>
                <a:sym typeface="Wingdings" panose="05000000000000000000" pitchFamily="2" charset="2"/>
              </a:rPr>
              <a:t>{	</a:t>
            </a:r>
          </a:p>
          <a:p>
            <a:r>
              <a:rPr lang="en-US" sz="3000" b="1" dirty="0">
                <a:solidFill>
                  <a:srgbClr val="008A90"/>
                </a:solidFill>
                <a:sym typeface="Wingdings" panose="05000000000000000000" pitchFamily="2" charset="2"/>
              </a:rPr>
              <a:t>		</a:t>
            </a:r>
            <a:r>
              <a:rPr lang="en-US" sz="3000" b="1" dirty="0" err="1">
                <a:solidFill>
                  <a:srgbClr val="008A90"/>
                </a:solidFill>
                <a:sym typeface="Wingdings" panose="05000000000000000000" pitchFamily="2" charset="2"/>
              </a:rPr>
              <a:t>digital</a:t>
            </a:r>
            <a:r>
              <a:rPr lang="en-US" sz="3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Write</a:t>
            </a:r>
            <a:r>
              <a:rPr lang="en-US" sz="3000" b="1" dirty="0">
                <a:solidFill>
                  <a:srgbClr val="FF0000"/>
                </a:solidFill>
                <a:sym typeface="Wingdings" panose="05000000000000000000" pitchFamily="2" charset="2"/>
              </a:rPr>
              <a:t>(led,</a:t>
            </a:r>
            <a:r>
              <a:rPr lang="en-US" sz="3000" b="1" dirty="0">
                <a:solidFill>
                  <a:srgbClr val="008A90"/>
                </a:solidFill>
                <a:sym typeface="Wingdings" panose="05000000000000000000" pitchFamily="2" charset="2"/>
              </a:rPr>
              <a:t>1</a:t>
            </a:r>
            <a:r>
              <a:rPr lang="en-US" sz="3000" b="1" dirty="0">
                <a:solidFill>
                  <a:srgbClr val="FF0000"/>
                </a:solidFill>
                <a:sym typeface="Wingdings" panose="05000000000000000000" pitchFamily="2" charset="2"/>
              </a:rPr>
              <a:t>);</a:t>
            </a:r>
          </a:p>
          <a:p>
            <a:r>
              <a:rPr lang="en-US" sz="3000" b="1" dirty="0">
                <a:solidFill>
                  <a:srgbClr val="008A90"/>
                </a:solidFill>
                <a:sym typeface="Wingdings" panose="05000000000000000000" pitchFamily="2" charset="2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87486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b="1" dirty="0">
              <a:solidFill>
                <a:srgbClr val="00AB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01" y="1666874"/>
            <a:ext cx="5636693" cy="3819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237" y="2505073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9" y="2200273"/>
            <a:ext cx="2603039" cy="3286126"/>
          </a:xfrm>
          <a:prstGeom prst="rect">
            <a:avLst/>
          </a:prstGeom>
        </p:spPr>
      </p:pic>
      <p:pic>
        <p:nvPicPr>
          <p:cNvPr id="7" name="Hình ảnh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8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</p:spTree>
    <p:extLst>
      <p:ext uri="{BB962C8B-B14F-4D97-AF65-F5344CB8AC3E}">
        <p14:creationId xmlns:p14="http://schemas.microsoft.com/office/powerpoint/2010/main" val="3744214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5B14A5F-E1B5-497D-B4B5-59A453387E71}"/>
              </a:ext>
            </a:extLst>
          </p:cNvPr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thách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button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ADFF570-04D4-4270-9EDF-05BD5C11B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6ED95EEB-EAF6-4CEF-B6E5-B9D10F86E42B}"/>
              </a:ext>
            </a:extLst>
          </p:cNvPr>
          <p:cNvSpPr/>
          <p:nvPr/>
        </p:nvSpPr>
        <p:spPr>
          <a:xfrm>
            <a:off x="3601039" y="2641797"/>
            <a:ext cx="886433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Nút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nhấn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tại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chân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số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2 </a:t>
            </a:r>
            <a:r>
              <a:rPr lang="en-US" sz="4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điều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khiển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bật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/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tắt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led </a:t>
            </a:r>
            <a:r>
              <a:rPr lang="en-US" sz="4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chân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số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12</a:t>
            </a:r>
          </a:p>
          <a:p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Nút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nhấn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tại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chân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số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3 </a:t>
            </a:r>
            <a:r>
              <a:rPr lang="en-US" sz="4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điều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khiển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bật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/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tắt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led </a:t>
            </a:r>
            <a:r>
              <a:rPr lang="en-US" sz="4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chân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số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13</a:t>
            </a:r>
          </a:p>
        </p:txBody>
      </p:sp>
    </p:spTree>
    <p:extLst>
      <p:ext uri="{BB962C8B-B14F-4D97-AF65-F5344CB8AC3E}">
        <p14:creationId xmlns:p14="http://schemas.microsoft.com/office/powerpoint/2010/main" val="124518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BB0868F-BC52-4E89-878E-FE202CC5D9ED}"/>
              </a:ext>
            </a:extLst>
          </p:cNvPr>
          <p:cNvSpPr>
            <a:spLocks noGrp="1"/>
          </p:cNvSpPr>
          <p:nvPr/>
        </p:nvSpPr>
        <p:spPr>
          <a:xfrm>
            <a:off x="809426" y="462305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br>
              <a:rPr lang="en-US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EEEC4-F998-4346-BA18-53DCB2243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4" y="2785266"/>
            <a:ext cx="2143125" cy="2143125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C7628C29-760A-4FAA-8683-6F3AE2ED9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635" y="2751639"/>
            <a:ext cx="2143125" cy="2143125"/>
          </a:xfrm>
          <a:prstGeom prst="rect">
            <a:avLst/>
          </a:prstGeom>
        </p:spPr>
      </p:pic>
      <p:pic>
        <p:nvPicPr>
          <p:cNvPr id="2" name="Hình ảnh 1">
            <a:extLst>
              <a:ext uri="{FF2B5EF4-FFF2-40B4-BE49-F238E27FC236}">
                <a16:creationId xmlns:a16="http://schemas.microsoft.com/office/drawing/2014/main" id="{AF0D088F-688E-4309-A2F4-584C1F9DB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589" y="1540877"/>
            <a:ext cx="8032554" cy="506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66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5B14A5F-E1B5-497D-B4B5-59A453387E71}"/>
              </a:ext>
            </a:extLst>
          </p:cNvPr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led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button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ADFF570-04D4-4270-9EDF-05BD5C11B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6ED95EEB-EAF6-4CEF-B6E5-B9D10F86E42B}"/>
              </a:ext>
            </a:extLst>
          </p:cNvPr>
          <p:cNvSpPr/>
          <p:nvPr/>
        </p:nvSpPr>
        <p:spPr>
          <a:xfrm>
            <a:off x="3601039" y="2641797"/>
            <a:ext cx="88643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Nút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bên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trái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điều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khiển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2 led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bên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trái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</a:p>
          <a:p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Nút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bên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phải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điều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khiển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2 led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bên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phải</a:t>
            </a:r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92D05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Nhấn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  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2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nút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cả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3 led </a:t>
            </a:r>
            <a:r>
              <a:rPr lang="en-US" sz="4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cùng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sáng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35150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5B14A5F-E1B5-497D-B4B5-59A453387E71}"/>
              </a:ext>
            </a:extLst>
          </p:cNvPr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ADFF570-04D4-4270-9EDF-05BD5C11B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6ED95EEB-EAF6-4CEF-B6E5-B9D10F86E42B}"/>
              </a:ext>
            </a:extLst>
          </p:cNvPr>
          <p:cNvSpPr/>
          <p:nvPr/>
        </p:nvSpPr>
        <p:spPr>
          <a:xfrm>
            <a:off x="3289955" y="2413262"/>
            <a:ext cx="9090581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Sử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dụng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toán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tử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       </a:t>
            </a:r>
            <a:r>
              <a:rPr lang="en-US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&amp;&amp;      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US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  VÀ </a:t>
            </a:r>
          </a:p>
          <a:p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Cho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phép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kiểm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tra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nhiều</a:t>
            </a:r>
            <a:r>
              <a:rPr lang="en-US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điều</a:t>
            </a:r>
            <a:r>
              <a:rPr lang="en-US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kiện</a:t>
            </a:r>
            <a:r>
              <a:rPr lang="en-US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cùng</a:t>
            </a:r>
            <a:r>
              <a:rPr lang="en-US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xảy</a:t>
            </a:r>
            <a:r>
              <a:rPr lang="en-US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ra</a:t>
            </a:r>
            <a:r>
              <a:rPr lang="en-US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mới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thực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hiện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bật</a:t>
            </a:r>
            <a:r>
              <a:rPr lang="en-US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/</a:t>
            </a:r>
            <a:r>
              <a:rPr lang="en-US" sz="4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tắt</a:t>
            </a:r>
            <a:endParaRPr lang="en-US" sz="40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92D05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500" b="1" dirty="0">
                <a:solidFill>
                  <a:srgbClr val="002060"/>
                </a:solidFill>
                <a:sym typeface="Wingdings" panose="05000000000000000000" pitchFamily="2" charset="2"/>
              </a:rPr>
              <a:t>if </a:t>
            </a:r>
            <a:r>
              <a:rPr lang="en-US" sz="4500" b="1" dirty="0">
                <a:solidFill>
                  <a:srgbClr val="FF0000"/>
                </a:solidFill>
                <a:sym typeface="Wingdings" panose="05000000000000000000" pitchFamily="2" charset="2"/>
              </a:rPr>
              <a:t>(value</a:t>
            </a:r>
            <a:r>
              <a:rPr lang="en-US" sz="45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4500" b="1" dirty="0">
                <a:solidFill>
                  <a:srgbClr val="00B050"/>
                </a:solidFill>
                <a:sym typeface="Wingdings" panose="05000000000000000000" pitchFamily="2" charset="2"/>
              </a:rPr>
              <a:t>== 1 </a:t>
            </a:r>
            <a:r>
              <a:rPr lang="en-US" sz="4500" b="1" dirty="0">
                <a:solidFill>
                  <a:srgbClr val="002060"/>
                </a:solidFill>
                <a:sym typeface="Wingdings" panose="05000000000000000000" pitchFamily="2" charset="2"/>
              </a:rPr>
              <a:t>&amp;&amp; </a:t>
            </a:r>
            <a:r>
              <a:rPr lang="en-US" sz="4500" b="1" dirty="0">
                <a:solidFill>
                  <a:srgbClr val="FF0000"/>
                </a:solidFill>
                <a:sym typeface="Wingdings" panose="05000000000000000000" pitchFamily="2" charset="2"/>
              </a:rPr>
              <a:t>value2</a:t>
            </a:r>
            <a:r>
              <a:rPr lang="en-US" sz="45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4500" b="1" dirty="0">
                <a:solidFill>
                  <a:srgbClr val="00B050"/>
                </a:solidFill>
                <a:sym typeface="Wingdings" panose="05000000000000000000" pitchFamily="2" charset="2"/>
              </a:rPr>
              <a:t>== 1</a:t>
            </a:r>
            <a:r>
              <a:rPr lang="en-US" sz="4500" b="1" dirty="0">
                <a:solidFill>
                  <a:srgbClr val="FF0000"/>
                </a:solidFill>
                <a:sym typeface="Wingdings" panose="05000000000000000000" pitchFamily="2" charset="2"/>
              </a:rPr>
              <a:t>) {}</a:t>
            </a:r>
          </a:p>
        </p:txBody>
      </p:sp>
    </p:spTree>
    <p:extLst>
      <p:ext uri="{BB962C8B-B14F-4D97-AF65-F5344CB8AC3E}">
        <p14:creationId xmlns:p14="http://schemas.microsoft.com/office/powerpoint/2010/main" val="2411743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5B14A5F-E1B5-497D-B4B5-59A453387E71}"/>
              </a:ext>
            </a:extLst>
          </p:cNvPr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ADFF570-04D4-4270-9EDF-05BD5C11B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6ED95EEB-EAF6-4CEF-B6E5-B9D10F86E42B}"/>
              </a:ext>
            </a:extLst>
          </p:cNvPr>
          <p:cNvSpPr/>
          <p:nvPr/>
        </p:nvSpPr>
        <p:spPr>
          <a:xfrm>
            <a:off x="3289955" y="2413262"/>
            <a:ext cx="9090581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Sử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dụng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toán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tử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      </a:t>
            </a:r>
            <a:r>
              <a:rPr lang="en-US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||      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en-US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HOẶC </a:t>
            </a:r>
          </a:p>
          <a:p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Chỉ</a:t>
            </a:r>
            <a:r>
              <a:rPr lang="en-US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cần</a:t>
            </a:r>
            <a:r>
              <a:rPr lang="en-US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một</a:t>
            </a:r>
            <a:r>
              <a:rPr lang="en-US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điều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kiện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trong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những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điều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kiện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đó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sẽ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thực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hiện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bật</a:t>
            </a:r>
            <a:r>
              <a:rPr lang="en-US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/</a:t>
            </a:r>
            <a:r>
              <a:rPr lang="en-US" sz="4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tắt</a:t>
            </a:r>
            <a:r>
              <a:rPr lang="en-US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đèn</a:t>
            </a:r>
            <a:endParaRPr lang="en-US" sz="4000" b="1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92D05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500" b="1" dirty="0">
                <a:solidFill>
                  <a:srgbClr val="002060"/>
                </a:solidFill>
                <a:sym typeface="Wingdings" panose="05000000000000000000" pitchFamily="2" charset="2"/>
              </a:rPr>
              <a:t>if </a:t>
            </a:r>
            <a:r>
              <a:rPr lang="en-US" sz="4500" b="1" dirty="0">
                <a:solidFill>
                  <a:srgbClr val="FF0000"/>
                </a:solidFill>
                <a:sym typeface="Wingdings" panose="05000000000000000000" pitchFamily="2" charset="2"/>
              </a:rPr>
              <a:t>(value</a:t>
            </a:r>
            <a:r>
              <a:rPr lang="en-US" sz="45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4500" b="1" dirty="0">
                <a:solidFill>
                  <a:srgbClr val="00B050"/>
                </a:solidFill>
                <a:sym typeface="Wingdings" panose="05000000000000000000" pitchFamily="2" charset="2"/>
              </a:rPr>
              <a:t>== 1 </a:t>
            </a:r>
            <a:r>
              <a:rPr lang="en-US" sz="4500" b="1" dirty="0">
                <a:solidFill>
                  <a:srgbClr val="002060"/>
                </a:solidFill>
                <a:sym typeface="Wingdings" panose="05000000000000000000" pitchFamily="2" charset="2"/>
              </a:rPr>
              <a:t>|| </a:t>
            </a:r>
            <a:r>
              <a:rPr lang="en-US" sz="4500" b="1" dirty="0">
                <a:solidFill>
                  <a:srgbClr val="FF0000"/>
                </a:solidFill>
                <a:sym typeface="Wingdings" panose="05000000000000000000" pitchFamily="2" charset="2"/>
              </a:rPr>
              <a:t>value2</a:t>
            </a:r>
            <a:r>
              <a:rPr lang="en-US" sz="45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4500" b="1" dirty="0">
                <a:solidFill>
                  <a:srgbClr val="00B050"/>
                </a:solidFill>
                <a:sym typeface="Wingdings" panose="05000000000000000000" pitchFamily="2" charset="2"/>
              </a:rPr>
              <a:t>== 1</a:t>
            </a:r>
            <a:r>
              <a:rPr lang="en-US" sz="4500" b="1" dirty="0">
                <a:solidFill>
                  <a:srgbClr val="FF0000"/>
                </a:solidFill>
                <a:sym typeface="Wingdings" panose="05000000000000000000" pitchFamily="2" charset="2"/>
              </a:rPr>
              <a:t>) {}</a:t>
            </a:r>
          </a:p>
        </p:txBody>
      </p:sp>
    </p:spTree>
    <p:extLst>
      <p:ext uri="{BB962C8B-B14F-4D97-AF65-F5344CB8AC3E}">
        <p14:creationId xmlns:p14="http://schemas.microsoft.com/office/powerpoint/2010/main" val="131003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(Button) 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EFFBFA3-8ACB-4DE3-90D2-B7806800D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90" y="2254182"/>
            <a:ext cx="5118755" cy="3839067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8D43E3C0-973C-4CF0-A72E-F18520745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904" y="2530654"/>
            <a:ext cx="3333750" cy="3286125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7F4D3F7E-0EF6-4A28-BD0E-3CCB878CC3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957" y="2650308"/>
            <a:ext cx="2838941" cy="279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66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BB0868F-BC52-4E89-878E-FE202CC5D9ED}"/>
              </a:ext>
            </a:extLst>
          </p:cNvPr>
          <p:cNvSpPr>
            <a:spLocks noGrp="1"/>
          </p:cNvSpPr>
          <p:nvPr/>
        </p:nvSpPr>
        <p:spPr>
          <a:xfrm>
            <a:off x="809426" y="462305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br>
              <a:rPr lang="en-US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EEEC4-F998-4346-BA18-53DCB2243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4" y="2785266"/>
            <a:ext cx="2143125" cy="2143125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C7628C29-760A-4FAA-8683-6F3AE2ED9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635" y="2751639"/>
            <a:ext cx="2143125" cy="2143125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22C40227-677C-4857-86AA-2DA553A13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589" y="1483910"/>
            <a:ext cx="7901417" cy="516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17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BB0868F-BC52-4E89-878E-FE202CC5D9ED}"/>
              </a:ext>
            </a:extLst>
          </p:cNvPr>
          <p:cNvSpPr>
            <a:spLocks noGrp="1"/>
          </p:cNvSpPr>
          <p:nvPr/>
        </p:nvSpPr>
        <p:spPr>
          <a:xfrm>
            <a:off x="809426" y="462305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E72D485E-56E3-4CEC-9D6B-D95A93564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51" y="1540877"/>
            <a:ext cx="6858000" cy="4848225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CE7E4FD7-E2AB-4944-A45F-EE4B20B08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94444">
            <a:off x="902757" y="1640263"/>
            <a:ext cx="1746327" cy="1540877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05DA9DE3-FED3-46F8-AFE0-CE460BD22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93394">
            <a:off x="1170454" y="4598468"/>
            <a:ext cx="1746327" cy="1540877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105D9BED-2AD0-408C-A214-BA0294AB5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10242">
            <a:off x="9375828" y="1709142"/>
            <a:ext cx="1746327" cy="1540877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ED38C92A-FF15-4192-B39A-A74C4621F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60203">
            <a:off x="9239500" y="4567802"/>
            <a:ext cx="1746327" cy="154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78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5B14A5F-E1B5-497D-B4B5-59A453387E71}"/>
              </a:ext>
            </a:extLst>
          </p:cNvPr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led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button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ADFF570-04D4-4270-9EDF-05BD5C11B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6ED95EEB-EAF6-4CEF-B6E5-B9D10F86E42B}"/>
              </a:ext>
            </a:extLst>
          </p:cNvPr>
          <p:cNvSpPr/>
          <p:nvPr/>
        </p:nvSpPr>
        <p:spPr>
          <a:xfrm>
            <a:off x="3601039" y="2641797"/>
            <a:ext cx="886433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Nút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bên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trái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điều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khiển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2 led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bên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trái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</a:p>
          <a:p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Nút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bên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phải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điều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khiển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2 led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bên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phải</a:t>
            </a:r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92D05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Nhấn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  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2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nút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cả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3 led </a:t>
            </a:r>
            <a:r>
              <a:rPr lang="en-US" sz="4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cùng</a:t>
            </a:r>
            <a:r>
              <a:rPr lang="en-US" sz="4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TẮT</a:t>
            </a:r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23924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5B14A5F-E1B5-497D-B4B5-59A453387E71}"/>
              </a:ext>
            </a:extLst>
          </p:cNvPr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GỢI Ý BÀI 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NÂNG CAO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ADFF570-04D4-4270-9EDF-05BD5C11B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6ED95EEB-EAF6-4CEF-B6E5-B9D10F86E42B}"/>
              </a:ext>
            </a:extLst>
          </p:cNvPr>
          <p:cNvSpPr/>
          <p:nvPr/>
        </p:nvSpPr>
        <p:spPr>
          <a:xfrm>
            <a:off x="3327662" y="1902880"/>
            <a:ext cx="886433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CÂU ĐIỀU KIỆN CÓ THỂ LỒNG NHAU ĐỂ TĂNG </a:t>
            </a:r>
            <a:r>
              <a:rPr lang="en-US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ĐỘ </a:t>
            </a:r>
            <a:r>
              <a:rPr lang="vi-VN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Ư</a:t>
            </a:r>
            <a:r>
              <a:rPr lang="en-US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 TIÊN </a:t>
            </a:r>
            <a:r>
              <a:rPr lang="en-US" sz="35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CỦA NÓ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24CA39C9-AF20-4DA8-95B6-92DC119FF9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931" y="4581315"/>
            <a:ext cx="1281876" cy="512786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86A957D3-215C-4A21-A17B-52DC52F8D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699" y="3325390"/>
            <a:ext cx="6384768" cy="32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23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5B14A5F-E1B5-497D-B4B5-59A453387E71}"/>
              </a:ext>
            </a:extLst>
          </p:cNvPr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ADFF570-04D4-4270-9EDF-05BD5C11B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6ED95EEB-EAF6-4CEF-B6E5-B9D10F86E42B}"/>
              </a:ext>
            </a:extLst>
          </p:cNvPr>
          <p:cNvSpPr/>
          <p:nvPr/>
        </p:nvSpPr>
        <p:spPr>
          <a:xfrm>
            <a:off x="3337089" y="1990173"/>
            <a:ext cx="90905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Tìm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hiểu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về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nút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nhấn</a:t>
            </a:r>
            <a:endParaRPr lang="en-US" sz="40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Cách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sử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dụng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hàm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digitalRead</a:t>
            </a:r>
            <a:r>
              <a:rPr lang="en-US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92D05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Học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về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câu</a:t>
            </a:r>
            <a:r>
              <a:rPr lang="en-US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điều</a:t>
            </a:r>
            <a:r>
              <a:rPr lang="en-US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kiện</a:t>
            </a:r>
            <a:r>
              <a:rPr lang="en-US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để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điều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khiển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led qua </a:t>
            </a:r>
            <a:r>
              <a:rPr lang="en-US" sz="4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nút</a:t>
            </a:r>
            <a:r>
              <a:rPr lang="en-US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nhấn</a:t>
            </a:r>
            <a:endParaRPr lang="en-US" sz="40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64582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AB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b="1" dirty="0">
                <a:solidFill>
                  <a:srgbClr val="00AB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AB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vi-VN" b="1" dirty="0">
              <a:solidFill>
                <a:srgbClr val="00AB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9" name="Hình ảnh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576" y="1540877"/>
            <a:ext cx="7266544" cy="482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3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(Button) 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EFFBFA3-8ACB-4DE3-90D2-B7806800D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77" y="2093927"/>
            <a:ext cx="5118755" cy="3839067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D0B5309-A007-4384-BFEC-4BED5F710982}"/>
              </a:ext>
            </a:extLst>
          </p:cNvPr>
          <p:cNvSpPr txBox="1"/>
          <p:nvPr/>
        </p:nvSpPr>
        <p:spPr>
          <a:xfrm>
            <a:off x="1217000" y="5129667"/>
            <a:ext cx="112241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err="1">
                <a:solidFill>
                  <a:srgbClr val="7030A0"/>
                </a:solidFill>
              </a:rPr>
              <a:t>Tín</a:t>
            </a:r>
            <a:r>
              <a:rPr lang="en-US" sz="7000" dirty="0">
                <a:solidFill>
                  <a:srgbClr val="7030A0"/>
                </a:solidFill>
              </a:rPr>
              <a:t> </a:t>
            </a:r>
            <a:r>
              <a:rPr lang="en-US" sz="7000" dirty="0" err="1">
                <a:solidFill>
                  <a:srgbClr val="7030A0"/>
                </a:solidFill>
              </a:rPr>
              <a:t>hiệu</a:t>
            </a:r>
            <a:r>
              <a:rPr lang="en-US" sz="7000" dirty="0">
                <a:solidFill>
                  <a:srgbClr val="7030A0"/>
                </a:solidFill>
              </a:rPr>
              <a:t> </a:t>
            </a:r>
            <a:r>
              <a:rPr lang="en-US" sz="7000" dirty="0">
                <a:solidFill>
                  <a:srgbClr val="00959C"/>
                </a:solidFill>
              </a:rPr>
              <a:t>INPUT</a:t>
            </a:r>
            <a:r>
              <a:rPr lang="en-US" sz="7000" dirty="0">
                <a:solidFill>
                  <a:srgbClr val="002060"/>
                </a:solidFill>
              </a:rPr>
              <a:t> </a:t>
            </a:r>
            <a:r>
              <a:rPr lang="en-US" sz="7000" dirty="0" err="1">
                <a:solidFill>
                  <a:srgbClr val="7030A0"/>
                </a:solidFill>
              </a:rPr>
              <a:t>vào</a:t>
            </a:r>
            <a:r>
              <a:rPr lang="en-US" sz="7000" dirty="0">
                <a:solidFill>
                  <a:srgbClr val="7030A0"/>
                </a:solidFill>
              </a:rPr>
              <a:t> Arduino	</a:t>
            </a:r>
            <a:r>
              <a:rPr lang="en-US" sz="7000" dirty="0"/>
              <a:t>		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26F5AFC9-38FF-4D3B-96FD-82B28DAB01F6}"/>
              </a:ext>
            </a:extLst>
          </p:cNvPr>
          <p:cNvSpPr txBox="1"/>
          <p:nvPr/>
        </p:nvSpPr>
        <p:spPr>
          <a:xfrm>
            <a:off x="943623" y="3284562"/>
            <a:ext cx="40063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>
                <a:solidFill>
                  <a:srgbClr val="002060"/>
                </a:solidFill>
              </a:rPr>
              <a:t>Chân</a:t>
            </a:r>
            <a:r>
              <a:rPr lang="en-US" sz="5000" dirty="0">
                <a:solidFill>
                  <a:srgbClr val="002060"/>
                </a:solidFill>
              </a:rPr>
              <a:t> </a:t>
            </a:r>
            <a:r>
              <a:rPr lang="en-US" sz="5000" dirty="0" err="1">
                <a:solidFill>
                  <a:srgbClr val="002060"/>
                </a:solidFill>
              </a:rPr>
              <a:t>nguồn</a:t>
            </a:r>
            <a:r>
              <a:rPr lang="en-US" sz="7000" dirty="0"/>
              <a:t>		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829012A6-5D67-4F6E-883F-4455DAFC1381}"/>
              </a:ext>
            </a:extLst>
          </p:cNvPr>
          <p:cNvSpPr txBox="1"/>
          <p:nvPr/>
        </p:nvSpPr>
        <p:spPr>
          <a:xfrm>
            <a:off x="8083485" y="3109625"/>
            <a:ext cx="40063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>
                <a:solidFill>
                  <a:srgbClr val="002060"/>
                </a:solidFill>
              </a:rPr>
              <a:t>Chân</a:t>
            </a:r>
            <a:r>
              <a:rPr lang="en-US" sz="5000" dirty="0">
                <a:solidFill>
                  <a:srgbClr val="002060"/>
                </a:solidFill>
              </a:rPr>
              <a:t> </a:t>
            </a:r>
            <a:r>
              <a:rPr lang="en-US" sz="5000" dirty="0" err="1">
                <a:solidFill>
                  <a:srgbClr val="002060"/>
                </a:solidFill>
              </a:rPr>
              <a:t>tín</a:t>
            </a:r>
            <a:r>
              <a:rPr lang="en-US" sz="5000" dirty="0">
                <a:solidFill>
                  <a:srgbClr val="002060"/>
                </a:solidFill>
              </a:rPr>
              <a:t> </a:t>
            </a:r>
            <a:r>
              <a:rPr lang="en-US" sz="5000" dirty="0" err="1">
                <a:solidFill>
                  <a:srgbClr val="002060"/>
                </a:solidFill>
              </a:rPr>
              <a:t>hiệu</a:t>
            </a:r>
            <a:r>
              <a:rPr lang="en-US" sz="70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34369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867345" y="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6229D5E-FB0E-42A9-8459-1A24B58D1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386" y="1098468"/>
            <a:ext cx="5140714" cy="557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6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FC8E56-9962-408A-9256-6D0FB3F527A9}"/>
              </a:ext>
            </a:extLst>
          </p:cNvPr>
          <p:cNvSpPr>
            <a:spLocks noGrp="1"/>
          </p:cNvSpPr>
          <p:nvPr/>
        </p:nvSpPr>
        <p:spPr>
          <a:xfrm>
            <a:off x="-1019372" y="1980371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b="1" dirty="0">
                <a:solidFill>
                  <a:srgbClr val="008A90"/>
                </a:solidFill>
              </a:rPr>
            </a:br>
            <a:endParaRPr lang="vi-VN" b="1" dirty="0">
              <a:solidFill>
                <a:srgbClr val="008A90"/>
              </a:solidFill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F6CDDA-0FD1-4236-9EAF-DACD00BA4164}"/>
              </a:ext>
            </a:extLst>
          </p:cNvPr>
          <p:cNvSpPr txBox="1"/>
          <p:nvPr/>
        </p:nvSpPr>
        <p:spPr>
          <a:xfrm>
            <a:off x="1936290" y="2995087"/>
            <a:ext cx="85305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err="1">
                <a:solidFill>
                  <a:srgbClr val="002060"/>
                </a:solidFill>
              </a:rPr>
              <a:t>int</a:t>
            </a:r>
            <a:r>
              <a:rPr lang="en-US" sz="10000" dirty="0"/>
              <a:t> </a:t>
            </a:r>
            <a:r>
              <a:rPr lang="en-US" sz="10000" dirty="0">
                <a:solidFill>
                  <a:srgbClr val="FF0000"/>
                </a:solidFill>
              </a:rPr>
              <a:t>button</a:t>
            </a:r>
            <a:r>
              <a:rPr lang="en-US" sz="10000" dirty="0"/>
              <a:t> = </a:t>
            </a:r>
            <a:r>
              <a:rPr lang="en-US" sz="10000" dirty="0">
                <a:solidFill>
                  <a:srgbClr val="FF0000"/>
                </a:solidFill>
              </a:rPr>
              <a:t>2</a:t>
            </a:r>
            <a:r>
              <a:rPr lang="en-US" sz="10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8374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BB0868F-BC52-4E89-878E-FE202CC5D9ED}"/>
              </a:ext>
            </a:extLst>
          </p:cNvPr>
          <p:cNvSpPr>
            <a:spLocks noGrp="1"/>
          </p:cNvSpPr>
          <p:nvPr/>
        </p:nvSpPr>
        <p:spPr>
          <a:xfrm>
            <a:off x="809426" y="462305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br>
              <a:rPr lang="en-US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1D58E184-3520-4345-8DE6-5EDD8CAE3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459" y="1260393"/>
            <a:ext cx="5092383" cy="523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0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FC8E56-9962-408A-9256-6D0FB3F527A9}"/>
              </a:ext>
            </a:extLst>
          </p:cNvPr>
          <p:cNvSpPr>
            <a:spLocks noGrp="1"/>
          </p:cNvSpPr>
          <p:nvPr/>
        </p:nvSpPr>
        <p:spPr>
          <a:xfrm>
            <a:off x="-1019372" y="1980371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b="1" dirty="0">
                <a:solidFill>
                  <a:srgbClr val="008A90"/>
                </a:solidFill>
              </a:rPr>
            </a:br>
            <a:endParaRPr lang="vi-VN" b="1" dirty="0">
              <a:solidFill>
                <a:srgbClr val="008A90"/>
              </a:solidFill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F6CDDA-0FD1-4236-9EAF-DACD00BA4164}"/>
              </a:ext>
            </a:extLst>
          </p:cNvPr>
          <p:cNvSpPr txBox="1"/>
          <p:nvPr/>
        </p:nvSpPr>
        <p:spPr>
          <a:xfrm>
            <a:off x="650450" y="3576548"/>
            <a:ext cx="11809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rgbClr val="002060"/>
                </a:solidFill>
              </a:rPr>
              <a:t>pinMode</a:t>
            </a:r>
            <a:r>
              <a:rPr lang="en-US" sz="8000" dirty="0">
                <a:solidFill>
                  <a:srgbClr val="002060"/>
                </a:solidFill>
              </a:rPr>
              <a:t> </a:t>
            </a:r>
            <a:r>
              <a:rPr lang="en-US" sz="8000" dirty="0">
                <a:solidFill>
                  <a:srgbClr val="FF0000"/>
                </a:solidFill>
              </a:rPr>
              <a:t>(button, </a:t>
            </a:r>
            <a:r>
              <a:rPr lang="en-US" sz="8000" dirty="0">
                <a:solidFill>
                  <a:srgbClr val="002060"/>
                </a:solidFill>
              </a:rPr>
              <a:t>INPUT</a:t>
            </a:r>
            <a:r>
              <a:rPr lang="en-US" sz="80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747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ABF840-C786-479E-A3A1-4F1D945C2259}"/>
              </a:ext>
            </a:extLst>
          </p:cNvPr>
          <p:cNvSpPr>
            <a:spLocks noGrp="1"/>
          </p:cNvSpPr>
          <p:nvPr/>
        </p:nvSpPr>
        <p:spPr>
          <a:xfrm>
            <a:off x="961613" y="7427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OUTPUT</a:t>
            </a:r>
            <a:endParaRPr lang="vi-VN" b="1" dirty="0">
              <a:solidFill>
                <a:srgbClr val="00AB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AF15937-2B54-499C-823C-C4B462D4465F}"/>
              </a:ext>
            </a:extLst>
          </p:cNvPr>
          <p:cNvSpPr txBox="1"/>
          <p:nvPr/>
        </p:nvSpPr>
        <p:spPr>
          <a:xfrm>
            <a:off x="214289" y="2711690"/>
            <a:ext cx="28416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OUTPUT</a:t>
            </a:r>
            <a:r>
              <a:rPr lang="en-US" sz="6000" dirty="0">
                <a:solidFill>
                  <a:srgbClr val="002060"/>
                </a:solidFill>
              </a:rPr>
              <a:t> </a:t>
            </a:r>
            <a:endParaRPr lang="en-US" sz="6000" dirty="0"/>
          </a:p>
          <a:p>
            <a:r>
              <a:rPr lang="en-US" sz="5000" dirty="0"/>
              <a:t>			</a:t>
            </a:r>
            <a:endParaRPr lang="en-US" sz="10000" dirty="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6D01370F-B898-4E62-85CE-D711FAD6DC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074" y="2870189"/>
            <a:ext cx="1535931" cy="614415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993615E-1FAA-4896-851E-12ADBEF4E42D}"/>
              </a:ext>
            </a:extLst>
          </p:cNvPr>
          <p:cNvSpPr txBox="1"/>
          <p:nvPr/>
        </p:nvSpPr>
        <p:spPr>
          <a:xfrm>
            <a:off x="427957" y="5296281"/>
            <a:ext cx="33678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INPUT</a:t>
            </a:r>
            <a:endParaRPr lang="en-US" sz="6000" dirty="0">
              <a:solidFill>
                <a:srgbClr val="002060"/>
              </a:solidFill>
            </a:endParaRPr>
          </a:p>
          <a:p>
            <a:r>
              <a:rPr lang="en-US" sz="6000" dirty="0"/>
              <a:t>			</a:t>
            </a:r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ABF61214-1E5A-4E88-8927-653E133CB7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17307" y="5544345"/>
            <a:ext cx="1628450" cy="614415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28FD2DE1-70B8-4484-BBA2-BA9AC4E0F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005" y="1958196"/>
            <a:ext cx="2438400" cy="2438400"/>
          </a:xfrm>
          <a:prstGeom prst="rect">
            <a:avLst/>
          </a:prstGeom>
        </p:spPr>
      </p:pic>
      <p:pic>
        <p:nvPicPr>
          <p:cNvPr id="13" name="Picture 20" descr="lcd_photo.png">
            <a:extLst>
              <a:ext uri="{FF2B5EF4-FFF2-40B4-BE49-F238E27FC236}">
                <a16:creationId xmlns:a16="http://schemas.microsoft.com/office/drawing/2014/main" id="{17D1934D-7E4C-45ED-B50F-372B4FA89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892" y="2355223"/>
            <a:ext cx="3322684" cy="175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8" descr="CIRC-07b_clone_clone_clone_clone_clone_clone.jpg">
            <a:extLst>
              <a:ext uri="{FF2B5EF4-FFF2-40B4-BE49-F238E27FC236}">
                <a16:creationId xmlns:a16="http://schemas.microsoft.com/office/drawing/2014/main" id="{E80CD3D8-7135-43B4-BAED-A8FEEBC57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005" y="5043988"/>
            <a:ext cx="1326311" cy="132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3AA67DA3-84F8-4A0F-A6CD-E6AFBD1A187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311" y="5043988"/>
            <a:ext cx="1326311" cy="1326311"/>
          </a:xfrm>
          <a:prstGeom prst="rect">
            <a:avLst/>
          </a:prstGeom>
        </p:spPr>
      </p:pic>
      <p:pic>
        <p:nvPicPr>
          <p:cNvPr id="16" name="Picture 6" descr="ss_2.png">
            <a:extLst>
              <a:ext uri="{FF2B5EF4-FFF2-40B4-BE49-F238E27FC236}">
                <a16:creationId xmlns:a16="http://schemas.microsoft.com/office/drawing/2014/main" id="{F8553199-4616-4E67-8D25-E320FD4EF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616" y="5043988"/>
            <a:ext cx="1398003" cy="132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DHT-11-truoc-500x500.jpg">
            <a:extLst>
              <a:ext uri="{FF2B5EF4-FFF2-40B4-BE49-F238E27FC236}">
                <a16:creationId xmlns:a16="http://schemas.microsoft.com/office/drawing/2014/main" id="{C9EC316A-646D-4229-A77D-AA6BAE3DF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543" y="5043988"/>
            <a:ext cx="1326311" cy="132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43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617</Words>
  <Application>Microsoft Office PowerPoint</Application>
  <PresentationFormat>Màn hình rộng</PresentationFormat>
  <Paragraphs>145</Paragraphs>
  <Slides>35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KHÓA HỌC LẬP TRÌNH VỚI ARDUINO 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LẬP TRÌNH VỚI ARDUINO</dc:title>
  <dc:creator>NGUYEN DUY TAM</dc:creator>
  <cp:lastModifiedBy>NGUYEN DUY TAM</cp:lastModifiedBy>
  <cp:revision>18</cp:revision>
  <dcterms:created xsi:type="dcterms:W3CDTF">2017-06-12T01:02:23Z</dcterms:created>
  <dcterms:modified xsi:type="dcterms:W3CDTF">2017-07-18T09:21:28Z</dcterms:modified>
</cp:coreProperties>
</file>