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336" r:id="rId4"/>
    <p:sldId id="331" r:id="rId5"/>
    <p:sldId id="332" r:id="rId6"/>
    <p:sldId id="333" r:id="rId7"/>
    <p:sldId id="334" r:id="rId8"/>
    <p:sldId id="326" r:id="rId9"/>
    <p:sldId id="277" r:id="rId10"/>
    <p:sldId id="337" r:id="rId11"/>
    <p:sldId id="338" r:id="rId12"/>
    <p:sldId id="339" r:id="rId13"/>
    <p:sldId id="340" r:id="rId14"/>
    <p:sldId id="327" r:id="rId15"/>
    <p:sldId id="341" r:id="rId16"/>
    <p:sldId id="342" r:id="rId17"/>
    <p:sldId id="343" r:id="rId18"/>
    <p:sldId id="344" r:id="rId19"/>
    <p:sldId id="280" r:id="rId20"/>
    <p:sldId id="345" r:id="rId21"/>
    <p:sldId id="346" r:id="rId22"/>
    <p:sldId id="287" r:id="rId23"/>
    <p:sldId id="286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9C"/>
    <a:srgbClr val="FF9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3302-BF3F-4528-AE64-235B0FEC775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groups/1842311526095651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134" y="1141760"/>
            <a:ext cx="8689976" cy="165201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KHÓA HỌC </a:t>
            </a:r>
            <a:r>
              <a:rPr lang="en-US" sz="4800" b="1" dirty="0">
                <a:solidFill>
                  <a:srgbClr val="FF900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LẬP TRÌNH</a:t>
            </a:r>
            <a:b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</a:t>
            </a:r>
            <a:r>
              <a:rPr lang="vi-VN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ARDUINO</a:t>
            </a:r>
            <a:r>
              <a:rPr lang="en-US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vi-VN" sz="4800" b="1" dirty="0">
              <a:solidFill>
                <a:srgbClr val="00ABA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97" y="2263086"/>
            <a:ext cx="3177125" cy="24220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4547148" y="3621998"/>
            <a:ext cx="3017947" cy="7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CLB Robotics &amp;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ĐH Khoa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nhiên</a:t>
            </a: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" y="2238036"/>
            <a:ext cx="2792558" cy="3525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	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4459406-BC9F-4A34-89D7-BE54404FE306}"/>
              </a:ext>
            </a:extLst>
          </p:cNvPr>
          <p:cNvSpPr txBox="1"/>
          <p:nvPr/>
        </p:nvSpPr>
        <p:spPr>
          <a:xfrm>
            <a:off x="585765" y="1276589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>
                <a:solidFill>
                  <a:srgbClr val="7030A0"/>
                </a:solidFill>
              </a:rPr>
              <a:t>Trong</a:t>
            </a:r>
            <a:r>
              <a:rPr lang="en-US" sz="5500" dirty="0">
                <a:solidFill>
                  <a:srgbClr val="7030A0"/>
                </a:solidFill>
              </a:rPr>
              <a:t> </a:t>
            </a:r>
            <a:r>
              <a:rPr lang="en-US" sz="5500" dirty="0">
                <a:solidFill>
                  <a:srgbClr val="FF900A"/>
                </a:solidFill>
              </a:rPr>
              <a:t>void loop	()</a:t>
            </a:r>
            <a:r>
              <a:rPr lang="en-US" sz="7000" dirty="0"/>
              <a:t>	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77122186-FD55-4170-BECC-CAF87E7E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8" y="2773573"/>
            <a:ext cx="11233867" cy="33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	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A4AC019-8F4C-4088-9B31-5FA0489C2EB1}"/>
              </a:ext>
            </a:extLst>
          </p:cNvPr>
          <p:cNvSpPr txBox="1"/>
          <p:nvPr/>
        </p:nvSpPr>
        <p:spPr>
          <a:xfrm>
            <a:off x="4739367" y="3268622"/>
            <a:ext cx="1050146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500" dirty="0" err="1">
                <a:solidFill>
                  <a:srgbClr val="7030A0"/>
                </a:solidFill>
              </a:rPr>
              <a:t>Xuất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phát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từ</a:t>
            </a:r>
            <a:r>
              <a:rPr lang="en-US" sz="6500" dirty="0">
                <a:solidFill>
                  <a:srgbClr val="7030A0"/>
                </a:solidFill>
              </a:rPr>
              <a:t> 255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500" dirty="0" err="1">
                <a:solidFill>
                  <a:srgbClr val="FF900A"/>
                </a:solidFill>
              </a:rPr>
              <a:t>Chạy</a:t>
            </a:r>
            <a:r>
              <a:rPr lang="en-US" sz="6500" dirty="0">
                <a:solidFill>
                  <a:srgbClr val="FF900A"/>
                </a:solidFill>
              </a:rPr>
              <a:t> </a:t>
            </a:r>
            <a:r>
              <a:rPr lang="en-US" sz="6500" dirty="0" err="1">
                <a:solidFill>
                  <a:srgbClr val="FF900A"/>
                </a:solidFill>
              </a:rPr>
              <a:t>về</a:t>
            </a:r>
            <a:r>
              <a:rPr lang="en-US" sz="6500" dirty="0">
                <a:solidFill>
                  <a:srgbClr val="FF900A"/>
                </a:solidFill>
              </a:rPr>
              <a:t> 0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500" dirty="0" err="1">
                <a:solidFill>
                  <a:schemeClr val="accent6"/>
                </a:solidFill>
              </a:rPr>
              <a:t>Mỗi</a:t>
            </a:r>
            <a:r>
              <a:rPr lang="en-US" sz="6500" dirty="0">
                <a:solidFill>
                  <a:schemeClr val="accent6"/>
                </a:solidFill>
              </a:rPr>
              <a:t> </a:t>
            </a:r>
            <a:r>
              <a:rPr lang="en-US" sz="6500" dirty="0" err="1">
                <a:solidFill>
                  <a:schemeClr val="accent6"/>
                </a:solidFill>
              </a:rPr>
              <a:t>lần</a:t>
            </a:r>
            <a:r>
              <a:rPr lang="en-US" sz="6500" dirty="0">
                <a:solidFill>
                  <a:schemeClr val="accent6"/>
                </a:solidFill>
              </a:rPr>
              <a:t> </a:t>
            </a:r>
            <a:r>
              <a:rPr lang="en-US" sz="6500" dirty="0" err="1">
                <a:solidFill>
                  <a:schemeClr val="accent6"/>
                </a:solidFill>
              </a:rPr>
              <a:t>giảm</a:t>
            </a:r>
            <a:r>
              <a:rPr lang="en-US" sz="6500" dirty="0">
                <a:solidFill>
                  <a:schemeClr val="accent6"/>
                </a:solidFill>
              </a:rPr>
              <a:t> 1</a:t>
            </a:r>
            <a:r>
              <a:rPr lang="en-US" sz="7000" dirty="0"/>
              <a:t>		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06E34C47-85AE-4E3E-A08A-64A06B941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38" y="3229539"/>
            <a:ext cx="2603039" cy="3286126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6824BF70-CBA6-481B-A3FB-0AD815AB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52" y="1861365"/>
            <a:ext cx="11075642" cy="7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61" y="1691814"/>
            <a:ext cx="3914254" cy="391425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8" y="2515885"/>
            <a:ext cx="3591612" cy="2539070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2568291"/>
            <a:ext cx="3591612" cy="25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0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1" y="19266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490536" y="1596177"/>
            <a:ext cx="87014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+ - * / </a:t>
            </a:r>
            <a:r>
              <a:rPr lang="en-US" sz="3000" b="1" dirty="0">
                <a:solidFill>
                  <a:srgbClr val="92D050"/>
                </a:solidFill>
              </a:rPr>
              <a:t>		</a:t>
            </a:r>
            <a:r>
              <a:rPr lang="en-US" sz="3000" b="1" dirty="0" err="1">
                <a:solidFill>
                  <a:srgbClr val="7030A0"/>
                </a:solidFill>
              </a:rPr>
              <a:t>cộng</a:t>
            </a:r>
            <a:r>
              <a:rPr lang="en-US" sz="3000" b="1" dirty="0">
                <a:solidFill>
                  <a:srgbClr val="7030A0"/>
                </a:solidFill>
              </a:rPr>
              <a:t>, </a:t>
            </a:r>
            <a:r>
              <a:rPr lang="en-US" sz="3000" b="1" dirty="0" err="1">
                <a:solidFill>
                  <a:srgbClr val="7030A0"/>
                </a:solidFill>
              </a:rPr>
              <a:t>trừ</a:t>
            </a:r>
            <a:r>
              <a:rPr lang="en-US" sz="3000" b="1" dirty="0">
                <a:solidFill>
                  <a:srgbClr val="7030A0"/>
                </a:solidFill>
              </a:rPr>
              <a:t>, </a:t>
            </a:r>
            <a:r>
              <a:rPr lang="en-US" sz="3000" b="1" dirty="0" err="1">
                <a:solidFill>
                  <a:srgbClr val="7030A0"/>
                </a:solidFill>
              </a:rPr>
              <a:t>nhân</a:t>
            </a:r>
            <a:r>
              <a:rPr lang="en-US" sz="3000" b="1" dirty="0">
                <a:solidFill>
                  <a:srgbClr val="7030A0"/>
                </a:solidFill>
              </a:rPr>
              <a:t>, chia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= 	=! </a:t>
            </a:r>
            <a:r>
              <a:rPr lang="en-US" sz="3000" b="1" dirty="0">
                <a:solidFill>
                  <a:srgbClr val="7030A0"/>
                </a:solidFill>
              </a:rPr>
              <a:t>		</a:t>
            </a:r>
            <a:r>
              <a:rPr lang="en-US" sz="3000" b="1" dirty="0" err="1">
                <a:solidFill>
                  <a:srgbClr val="7030A0"/>
                </a:solidFill>
              </a:rPr>
              <a:t>Gán</a:t>
            </a:r>
            <a:r>
              <a:rPr lang="en-US" sz="3000" b="1" dirty="0">
                <a:solidFill>
                  <a:srgbClr val="7030A0"/>
                </a:solidFill>
              </a:rPr>
              <a:t>, </a:t>
            </a:r>
            <a:r>
              <a:rPr lang="en-US" sz="3000" b="1" dirty="0" err="1">
                <a:solidFill>
                  <a:srgbClr val="7030A0"/>
                </a:solidFill>
              </a:rPr>
              <a:t>lấy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phủ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định</a:t>
            </a:r>
            <a:endParaRPr lang="en-US" sz="3000" b="1" dirty="0">
              <a:solidFill>
                <a:srgbClr val="7030A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==  &gt;=  &lt;= != </a:t>
            </a:r>
            <a:r>
              <a:rPr lang="en-US" sz="3000" b="1" dirty="0">
                <a:solidFill>
                  <a:srgbClr val="7030A0"/>
                </a:solidFill>
              </a:rPr>
              <a:t>	</a:t>
            </a:r>
            <a:r>
              <a:rPr lang="en-US" sz="3000" b="1" dirty="0" err="1">
                <a:solidFill>
                  <a:srgbClr val="7030A0"/>
                </a:solidFill>
              </a:rPr>
              <a:t>kiểm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tra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điều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kiện</a:t>
            </a:r>
            <a:endParaRPr lang="en-US" sz="3000" b="1" dirty="0">
              <a:solidFill>
                <a:srgbClr val="7030A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/</a:t>
            </a:r>
            <a:r>
              <a:rPr lang="en-US" sz="3000" b="1" dirty="0">
                <a:solidFill>
                  <a:srgbClr val="7030A0"/>
                </a:solidFill>
              </a:rPr>
              <a:t> 			chia </a:t>
            </a:r>
            <a:r>
              <a:rPr lang="en-US" sz="3000" b="1" dirty="0" err="1">
                <a:solidFill>
                  <a:srgbClr val="7030A0"/>
                </a:solidFill>
              </a:rPr>
              <a:t>lấy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phần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nguyên</a:t>
            </a:r>
            <a:endParaRPr lang="en-US" sz="3000" b="1" dirty="0">
              <a:solidFill>
                <a:srgbClr val="7030A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% </a:t>
            </a:r>
            <a:r>
              <a:rPr lang="en-US" sz="3000" b="1" dirty="0">
                <a:solidFill>
                  <a:srgbClr val="7030A0"/>
                </a:solidFill>
              </a:rPr>
              <a:t>		Chia </a:t>
            </a:r>
            <a:r>
              <a:rPr lang="en-US" sz="3000" b="1" dirty="0" err="1">
                <a:solidFill>
                  <a:srgbClr val="7030A0"/>
                </a:solidFill>
              </a:rPr>
              <a:t>lấy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phần</a:t>
            </a:r>
            <a:r>
              <a:rPr lang="en-US" sz="3000" b="1" dirty="0">
                <a:solidFill>
                  <a:srgbClr val="7030A0"/>
                </a:solidFill>
              </a:rPr>
              <a:t> d</a:t>
            </a:r>
            <a:r>
              <a:rPr lang="vi-VN" sz="3000" b="1" dirty="0">
                <a:solidFill>
                  <a:srgbClr val="7030A0"/>
                </a:solidFill>
              </a:rPr>
              <a:t>ư</a:t>
            </a:r>
            <a:endParaRPr lang="en-US" sz="3000" b="1" dirty="0">
              <a:solidFill>
                <a:srgbClr val="7030A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++ </a:t>
            </a:r>
            <a:r>
              <a:rPr lang="en-US" sz="3000" b="1" dirty="0">
                <a:solidFill>
                  <a:srgbClr val="7030A0"/>
                </a:solidFill>
              </a:rPr>
              <a:t>		</a:t>
            </a:r>
            <a:r>
              <a:rPr lang="en-US" sz="3000" b="1" dirty="0" err="1">
                <a:solidFill>
                  <a:srgbClr val="7030A0"/>
                </a:solidFill>
              </a:rPr>
              <a:t>tăng</a:t>
            </a:r>
            <a:r>
              <a:rPr lang="en-US" sz="3000" b="1" dirty="0">
                <a:solidFill>
                  <a:srgbClr val="7030A0"/>
                </a:solidFill>
              </a:rPr>
              <a:t> 1 </a:t>
            </a:r>
            <a:endParaRPr lang="en-US" sz="3000" b="1" dirty="0">
              <a:solidFill>
                <a:srgbClr val="008A9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  <a:sym typeface="Wingdings" panose="05000000000000000000" pitchFamily="2" charset="2"/>
              </a:rPr>
              <a:t>--	</a:t>
            </a:r>
            <a:r>
              <a:rPr lang="en-US" sz="3000" b="1" dirty="0">
                <a:solidFill>
                  <a:srgbClr val="008A90"/>
                </a:solidFill>
                <a:sym typeface="Wingdings" panose="05000000000000000000" pitchFamily="2" charset="2"/>
              </a:rPr>
              <a:t>		</a:t>
            </a:r>
            <a:r>
              <a:rPr lang="en-US" sz="3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giảm</a:t>
            </a:r>
            <a:r>
              <a:rPr lang="en-US" sz="3000" b="1" dirty="0">
                <a:solidFill>
                  <a:srgbClr val="7030A0"/>
                </a:solidFill>
                <a:sym typeface="Wingdings" panose="05000000000000000000" pitchFamily="2" charset="2"/>
              </a:rPr>
              <a:t> 1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6"/>
                </a:solidFill>
              </a:rPr>
              <a:t>int</a:t>
            </a:r>
            <a:r>
              <a:rPr lang="en-US" sz="3000" b="1" dirty="0">
                <a:solidFill>
                  <a:schemeClr val="accent6"/>
                </a:solidFill>
              </a:rPr>
              <a:t> </a:t>
            </a:r>
            <a:r>
              <a:rPr lang="en-US" sz="3000" b="1" dirty="0">
                <a:solidFill>
                  <a:srgbClr val="FFC000"/>
                </a:solidFill>
              </a:rPr>
              <a:t>value</a:t>
            </a:r>
            <a:r>
              <a:rPr lang="en-US" sz="3000" b="1" dirty="0">
                <a:solidFill>
                  <a:schemeClr val="accent6"/>
                </a:solidFill>
              </a:rPr>
              <a:t> = Random</a:t>
            </a:r>
            <a:r>
              <a:rPr lang="en-US" sz="3000" b="1" dirty="0">
                <a:solidFill>
                  <a:srgbClr val="FFC000"/>
                </a:solidFill>
              </a:rPr>
              <a:t>(100)  </a:t>
            </a:r>
            <a:r>
              <a:rPr lang="en-US" sz="3000" b="1" dirty="0">
                <a:solidFill>
                  <a:srgbClr val="7030A0"/>
                </a:solidFill>
              </a:rPr>
              <a:t>1 </a:t>
            </a:r>
            <a:r>
              <a:rPr lang="en-US" sz="3000" b="1" dirty="0" err="1">
                <a:solidFill>
                  <a:srgbClr val="7030A0"/>
                </a:solidFill>
              </a:rPr>
              <a:t>số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bất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kì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từ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>
                <a:solidFill>
                  <a:schemeClr val="accent6"/>
                </a:solidFill>
              </a:rPr>
              <a:t>0 </a:t>
            </a:r>
            <a:r>
              <a:rPr lang="en-US" sz="3000" b="1" dirty="0">
                <a:solidFill>
                  <a:schemeClr val="accent6"/>
                </a:solidFill>
                <a:sym typeface="Wingdings" panose="05000000000000000000" pitchFamily="2" charset="2"/>
              </a:rPr>
              <a:t> 99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6"/>
                </a:solidFill>
              </a:rPr>
              <a:t>int</a:t>
            </a:r>
            <a:r>
              <a:rPr lang="en-US" sz="3000" b="1" dirty="0">
                <a:solidFill>
                  <a:schemeClr val="accent6"/>
                </a:solidFill>
              </a:rPr>
              <a:t> </a:t>
            </a:r>
            <a:r>
              <a:rPr lang="en-US" sz="3000" b="1" dirty="0">
                <a:solidFill>
                  <a:srgbClr val="FFC000"/>
                </a:solidFill>
              </a:rPr>
              <a:t>value</a:t>
            </a:r>
            <a:r>
              <a:rPr lang="en-US" sz="3000" b="1" dirty="0">
                <a:solidFill>
                  <a:schemeClr val="accent6"/>
                </a:solidFill>
              </a:rPr>
              <a:t> = Random</a:t>
            </a:r>
            <a:r>
              <a:rPr lang="en-US" sz="3000" b="1" dirty="0">
                <a:solidFill>
                  <a:srgbClr val="FFC000"/>
                </a:solidFill>
              </a:rPr>
              <a:t>(10,50)  </a:t>
            </a:r>
            <a:r>
              <a:rPr lang="en-US" sz="3000" b="1" dirty="0">
                <a:solidFill>
                  <a:srgbClr val="7030A0"/>
                </a:solidFill>
              </a:rPr>
              <a:t>1 </a:t>
            </a:r>
            <a:r>
              <a:rPr lang="en-US" sz="3000" b="1" dirty="0" err="1">
                <a:solidFill>
                  <a:srgbClr val="7030A0"/>
                </a:solidFill>
              </a:rPr>
              <a:t>số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bất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kì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 err="1">
                <a:solidFill>
                  <a:srgbClr val="7030A0"/>
                </a:solidFill>
              </a:rPr>
              <a:t>từ</a:t>
            </a:r>
            <a:r>
              <a:rPr lang="en-US" sz="3000" b="1" dirty="0">
                <a:solidFill>
                  <a:srgbClr val="7030A0"/>
                </a:solidFill>
              </a:rPr>
              <a:t> </a:t>
            </a:r>
            <a:r>
              <a:rPr lang="en-US" sz="3000" b="1" dirty="0">
                <a:solidFill>
                  <a:schemeClr val="accent6"/>
                </a:solidFill>
              </a:rPr>
              <a:t>10 </a:t>
            </a:r>
            <a:r>
              <a:rPr lang="en-US" sz="3000" b="1" dirty="0">
                <a:solidFill>
                  <a:schemeClr val="accent6"/>
                </a:solidFill>
                <a:sym typeface="Wingdings" panose="05000000000000000000" pitchFamily="2" charset="2"/>
              </a:rPr>
              <a:t> 49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0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 chơi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 nhân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70839" y="2700217"/>
            <a:ext cx="88643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vòng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làm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lên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 chơi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 nhân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70839" y="2700217"/>
            <a:ext cx="88643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vòng</a:t>
            </a:r>
            <a:r>
              <a:rPr lang="en-US" sz="6000" b="1" dirty="0">
                <a:solidFill>
                  <a:srgbClr val="FFC000"/>
                </a:solidFill>
                <a:sym typeface="Wingdings" panose="05000000000000000000" pitchFamily="2" charset="2"/>
              </a:rPr>
              <a:t> for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làm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C00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lên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và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C000"/>
                </a:solidFill>
                <a:sym typeface="Wingdings" panose="05000000000000000000" pitchFamily="2" charset="2"/>
              </a:rPr>
              <a:t>tắt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C000"/>
                </a:solidFill>
                <a:sym typeface="Wingdings" panose="05000000000000000000" pitchFamily="2" charset="2"/>
              </a:rPr>
              <a:t>cùng</a:t>
            </a:r>
            <a:r>
              <a:rPr lang="en-US" sz="60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C000"/>
                </a:solidFill>
                <a:sym typeface="Wingdings" panose="05000000000000000000" pitchFamily="2" charset="2"/>
              </a:rPr>
              <a:t>lúc</a:t>
            </a:r>
            <a:endParaRPr lang="en-US" sz="6000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920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70839" y="2700217"/>
            <a:ext cx="88643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Dùng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vòng</a:t>
            </a:r>
            <a:r>
              <a:rPr lang="en-US" sz="6000" b="1" dirty="0">
                <a:solidFill>
                  <a:srgbClr val="FFC000"/>
                </a:solidFill>
                <a:sym typeface="Wingdings" panose="05000000000000000000" pitchFamily="2" charset="2"/>
              </a:rPr>
              <a:t> for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làm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C00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lên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và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C000"/>
                </a:solidFill>
                <a:sym typeface="Wingdings" panose="05000000000000000000" pitchFamily="2" charset="2"/>
              </a:rPr>
              <a:t>tắt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ng</a:t>
            </a:r>
            <a:r>
              <a:rPr lang="vi-VN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ợc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nhau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583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70839" y="2700217"/>
            <a:ext cx="88643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Làm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tự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do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với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giá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trị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radom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bất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kì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403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70839" y="2700217"/>
            <a:ext cx="88643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Làm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tự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do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với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giá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trị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radom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bất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kì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(3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hàm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random)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33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pic>
        <p:nvPicPr>
          <p:cNvPr id="7" name="Hình ảnh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8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AE72B42-C38F-40CD-B51F-3B3EDE5E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95D233CE-5127-40C0-8F74-61C41545F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F6B51CE1-3812-4E08-BBBA-75DE114FE489}"/>
              </a:ext>
            </a:extLst>
          </p:cNvPr>
          <p:cNvSpPr/>
          <p:nvPr/>
        </p:nvSpPr>
        <p:spPr>
          <a:xfrm>
            <a:off x="2911455" y="5486399"/>
            <a:ext cx="553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https://www.facebook.com/groups/1842311526095651/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70839" y="2700217"/>
            <a:ext cx="88643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Điều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khiển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1 Led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với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1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trở</a:t>
            </a:r>
            <a:b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xoay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vi-VN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ơ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n ½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trở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21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2!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327662" y="1804671"/>
            <a:ext cx="88643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Điều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khiển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2 Led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với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1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trở</a:t>
            </a:r>
            <a:b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xoay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vi-VN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ơ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n ½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trở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1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endParaRPr lang="en-US" sz="6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Xoay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tối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đa</a:t>
            </a:r>
            <a:r>
              <a:rPr lang="en-US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cả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6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6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510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51" y="1540877"/>
            <a:ext cx="6858000" cy="4848225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94444">
            <a:off x="902757" y="1640263"/>
            <a:ext cx="1746327" cy="1540877"/>
          </a:xfrm>
          <a:prstGeom prst="rect">
            <a:avLst/>
          </a:prstGeom>
        </p:spPr>
      </p:pic>
      <p:pic>
        <p:nvPicPr>
          <p:cNvPr id="12" name="Hình ảnh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3394">
            <a:off x="1170454" y="4598468"/>
            <a:ext cx="1746327" cy="1540877"/>
          </a:xfrm>
          <a:prstGeom prst="rect">
            <a:avLst/>
          </a:prstGeom>
        </p:spPr>
      </p:pic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10242">
            <a:off x="9375828" y="1709142"/>
            <a:ext cx="1746327" cy="1540877"/>
          </a:xfrm>
          <a:prstGeom prst="rect">
            <a:avLst/>
          </a:prstGeom>
        </p:spPr>
      </p:pic>
      <p:pic>
        <p:nvPicPr>
          <p:cNvPr id="14" name="Hình ảnh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0203">
            <a:off x="9239500" y="4567802"/>
            <a:ext cx="1746327" cy="15408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497344" y="1718468"/>
            <a:ext cx="88643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Ban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đầu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2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nhấp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nháy</a:t>
            </a:r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 500mili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Nhấn</a:t>
            </a:r>
            <a:r>
              <a:rPr lang="en-US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 1 </a:t>
            </a: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thì</a:t>
            </a:r>
            <a:r>
              <a:rPr lang="en-US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 2 </a:t>
            </a: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đèn</a:t>
            </a:r>
            <a:r>
              <a:rPr lang="en-US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nhấp</a:t>
            </a:r>
            <a:r>
              <a:rPr lang="en-US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nháy</a:t>
            </a:r>
            <a:r>
              <a:rPr lang="en-US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 ng</a:t>
            </a:r>
            <a:r>
              <a:rPr lang="vi-VN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ư</a:t>
            </a: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ợc</a:t>
            </a:r>
            <a:r>
              <a:rPr lang="en-US" sz="4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nhau</a:t>
            </a:r>
            <a:endParaRPr lang="en-US" sz="4000" b="1" dirty="0">
              <a:solidFill>
                <a:srgbClr val="FF900A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Nhấn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2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thì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2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sáng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từ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từ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và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tắt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từ</a:t>
            </a:r>
            <a:r>
              <a:rPr lang="en-US" sz="4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từ</a:t>
            </a:r>
            <a:endParaRPr lang="en-US" sz="4000" b="1" dirty="0">
              <a:solidFill>
                <a:srgbClr val="00959C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Nhấn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nút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thì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2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đèn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đ</a:t>
            </a:r>
            <a:r>
              <a:rPr lang="vi-VN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ư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ợc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biến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trở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tăng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giảm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độ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sáng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6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261674" y="1869324"/>
            <a:ext cx="90905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Tìm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hiểu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về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các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phép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toán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Biết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cách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dùng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random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Biết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cách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dùng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analogWrite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thành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thục</a:t>
            </a:r>
            <a:endParaRPr lang="en-US" sz="4000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Sử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dụng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vòng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>
                <a:solidFill>
                  <a:srgbClr val="7030A0"/>
                </a:solidFill>
                <a:sym typeface="Wingdings" panose="05000000000000000000" pitchFamily="2" charset="2"/>
              </a:rPr>
              <a:t>For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điều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khiển</a:t>
            </a:r>
            <a:r>
              <a:rPr lang="en-US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40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đèn</a:t>
            </a:r>
            <a:endParaRPr lang="en-US" sz="4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b="1" dirty="0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AB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6" y="1540877"/>
            <a:ext cx="7266544" cy="4820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8" y="2159663"/>
            <a:ext cx="2603039" cy="3286126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47A9111B-571D-4DB1-9115-4402C9BE6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69" y="1956221"/>
            <a:ext cx="2332751" cy="369301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E9C43EF-EFFD-4357-92CD-A50BC237D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61" y="1710154"/>
            <a:ext cx="5050174" cy="43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err="1">
                <a:solidFill>
                  <a:srgbClr val="7030A0"/>
                </a:solidFill>
              </a:rPr>
              <a:t>Xuất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tín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hiệu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từ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>
                <a:solidFill>
                  <a:srgbClr val="00959C"/>
                </a:solidFill>
              </a:rPr>
              <a:t>0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đến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>
                <a:solidFill>
                  <a:srgbClr val="00959C"/>
                </a:solidFill>
              </a:rPr>
              <a:t>1023</a:t>
            </a:r>
            <a:br>
              <a:rPr lang="en-US" sz="6500" dirty="0">
                <a:solidFill>
                  <a:srgbClr val="7030A0"/>
                </a:solidFill>
              </a:rPr>
            </a:br>
            <a:r>
              <a:rPr lang="en-US" sz="6500" dirty="0" err="1">
                <a:solidFill>
                  <a:srgbClr val="7030A0"/>
                </a:solidFill>
              </a:rPr>
              <a:t>ra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chân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>
                <a:solidFill>
                  <a:srgbClr val="00959C"/>
                </a:solidFill>
              </a:rPr>
              <a:t>~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trên</a:t>
            </a:r>
            <a:r>
              <a:rPr lang="en-US" sz="6500" dirty="0">
                <a:solidFill>
                  <a:srgbClr val="7030A0"/>
                </a:solidFill>
              </a:rPr>
              <a:t> digital</a:t>
            </a:r>
          </a:p>
          <a:p>
            <a:r>
              <a:rPr lang="en-US" sz="6500" dirty="0" err="1">
                <a:solidFill>
                  <a:srgbClr val="00959C"/>
                </a:solidFill>
              </a:rPr>
              <a:t>Làm</a:t>
            </a:r>
            <a:r>
              <a:rPr lang="en-US" sz="6500" dirty="0">
                <a:solidFill>
                  <a:srgbClr val="00959C"/>
                </a:solidFill>
              </a:rPr>
              <a:t> </a:t>
            </a:r>
            <a:r>
              <a:rPr lang="en-US" sz="6500" dirty="0" err="1">
                <a:solidFill>
                  <a:srgbClr val="00959C"/>
                </a:solidFill>
              </a:rPr>
              <a:t>bóng</a:t>
            </a:r>
            <a:r>
              <a:rPr lang="en-US" sz="6500" dirty="0">
                <a:solidFill>
                  <a:srgbClr val="00959C"/>
                </a:solidFill>
              </a:rPr>
              <a:t> </a:t>
            </a:r>
            <a:r>
              <a:rPr lang="en-US" sz="6500" dirty="0" err="1">
                <a:solidFill>
                  <a:srgbClr val="00959C"/>
                </a:solidFill>
              </a:rPr>
              <a:t>đèn</a:t>
            </a:r>
            <a:r>
              <a:rPr lang="en-US" sz="6500" dirty="0">
                <a:solidFill>
                  <a:srgbClr val="00959C"/>
                </a:solidFill>
              </a:rPr>
              <a:t> </a:t>
            </a:r>
            <a:r>
              <a:rPr lang="en-US" sz="6500" dirty="0" err="1">
                <a:solidFill>
                  <a:srgbClr val="00959C"/>
                </a:solidFill>
              </a:rPr>
              <a:t>thay</a:t>
            </a:r>
            <a:r>
              <a:rPr lang="en-US" sz="6500" dirty="0">
                <a:solidFill>
                  <a:srgbClr val="00959C"/>
                </a:solidFill>
              </a:rPr>
              <a:t> </a:t>
            </a:r>
            <a:r>
              <a:rPr lang="en-US" sz="6500" dirty="0" err="1">
                <a:solidFill>
                  <a:srgbClr val="00959C"/>
                </a:solidFill>
              </a:rPr>
              <a:t>đổi</a:t>
            </a:r>
            <a:r>
              <a:rPr lang="en-US" sz="6500" dirty="0">
                <a:solidFill>
                  <a:srgbClr val="00959C"/>
                </a:solidFill>
              </a:rPr>
              <a:t> </a:t>
            </a:r>
            <a:br>
              <a:rPr lang="en-US" sz="6500" dirty="0">
                <a:solidFill>
                  <a:srgbClr val="00959C"/>
                </a:solidFill>
              </a:rPr>
            </a:br>
            <a:r>
              <a:rPr lang="en-US" sz="6500" dirty="0" err="1">
                <a:solidFill>
                  <a:srgbClr val="00959C"/>
                </a:solidFill>
              </a:rPr>
              <a:t>độ</a:t>
            </a:r>
            <a:r>
              <a:rPr lang="en-US" sz="6500" dirty="0">
                <a:solidFill>
                  <a:srgbClr val="00959C"/>
                </a:solidFill>
              </a:rPr>
              <a:t> </a:t>
            </a:r>
            <a:r>
              <a:rPr lang="en-US" sz="6500" dirty="0" err="1">
                <a:solidFill>
                  <a:srgbClr val="00959C"/>
                </a:solidFill>
              </a:rPr>
              <a:t>sáng</a:t>
            </a:r>
            <a:r>
              <a:rPr lang="en-US" sz="6500" dirty="0">
                <a:solidFill>
                  <a:srgbClr val="00959C"/>
                </a:solidFill>
              </a:rPr>
              <a:t> </a:t>
            </a:r>
            <a:r>
              <a:rPr lang="en-US" sz="7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0034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47404ADC-CCAE-44D9-9D6F-BB0A8F406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4" y="2332248"/>
            <a:ext cx="2603039" cy="328612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3928662" y="2200273"/>
            <a:ext cx="1050146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rgbClr val="7030A0"/>
                </a:solidFill>
              </a:rPr>
              <a:t>Th</a:t>
            </a:r>
            <a:r>
              <a:rPr lang="vi-VN" sz="6500" dirty="0">
                <a:solidFill>
                  <a:srgbClr val="7030A0"/>
                </a:solidFill>
              </a:rPr>
              <a:t>ư</a:t>
            </a:r>
            <a:r>
              <a:rPr lang="en-US" sz="6500" dirty="0" err="1">
                <a:solidFill>
                  <a:srgbClr val="7030A0"/>
                </a:solidFill>
              </a:rPr>
              <a:t>ờng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kết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hợp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với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br>
              <a:rPr lang="en-US" sz="6500" dirty="0">
                <a:solidFill>
                  <a:srgbClr val="7030A0"/>
                </a:solidFill>
              </a:rPr>
            </a:br>
            <a:r>
              <a:rPr lang="en-US" sz="6500" dirty="0" err="1">
                <a:solidFill>
                  <a:srgbClr val="7030A0"/>
                </a:solidFill>
              </a:rPr>
              <a:t>vòng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lặp</a:t>
            </a:r>
            <a:r>
              <a:rPr lang="en-US" sz="6500" dirty="0">
                <a:solidFill>
                  <a:srgbClr val="7030A0"/>
                </a:solidFill>
              </a:rPr>
              <a:t> for</a:t>
            </a:r>
          </a:p>
          <a:p>
            <a:r>
              <a:rPr lang="en-US" sz="6500" dirty="0" err="1">
                <a:solidFill>
                  <a:srgbClr val="00959C"/>
                </a:solidFill>
              </a:rPr>
              <a:t>analog</a:t>
            </a:r>
            <a:r>
              <a:rPr lang="en-US" sz="6500" dirty="0" err="1">
                <a:solidFill>
                  <a:srgbClr val="FF0000"/>
                </a:solidFill>
              </a:rPr>
              <a:t>Write</a:t>
            </a:r>
            <a:r>
              <a:rPr lang="en-US" sz="6500" dirty="0">
                <a:solidFill>
                  <a:srgbClr val="00959C"/>
                </a:solidFill>
              </a:rPr>
              <a:t>(</a:t>
            </a:r>
            <a:r>
              <a:rPr lang="en-US" sz="6500" dirty="0" err="1">
                <a:solidFill>
                  <a:srgbClr val="00959C"/>
                </a:solidFill>
              </a:rPr>
              <a:t>led,</a:t>
            </a:r>
            <a:r>
              <a:rPr lang="en-US" sz="6500" dirty="0" err="1">
                <a:solidFill>
                  <a:srgbClr val="FF0000"/>
                </a:solidFill>
              </a:rPr>
              <a:t>i</a:t>
            </a:r>
            <a:r>
              <a:rPr lang="en-US" sz="6500" dirty="0">
                <a:solidFill>
                  <a:srgbClr val="00959C"/>
                </a:solidFill>
              </a:rPr>
              <a:t>);</a:t>
            </a:r>
          </a:p>
          <a:p>
            <a:r>
              <a:rPr lang="en-US" sz="6500" dirty="0" err="1">
                <a:solidFill>
                  <a:srgbClr val="FF0000"/>
                </a:solidFill>
              </a:rPr>
              <a:t>i</a:t>
            </a:r>
            <a:r>
              <a:rPr lang="en-US" sz="6500" dirty="0">
                <a:solidFill>
                  <a:srgbClr val="FF000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là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giá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trị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truyền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vào</a:t>
            </a:r>
            <a:r>
              <a:rPr lang="en-US" sz="7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8577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	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4459406-BC9F-4A34-89D7-BE54404FE306}"/>
              </a:ext>
            </a:extLst>
          </p:cNvPr>
          <p:cNvSpPr txBox="1"/>
          <p:nvPr/>
        </p:nvSpPr>
        <p:spPr>
          <a:xfrm>
            <a:off x="585765" y="1276589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>
                <a:solidFill>
                  <a:srgbClr val="7030A0"/>
                </a:solidFill>
              </a:rPr>
              <a:t>Trong</a:t>
            </a:r>
            <a:r>
              <a:rPr lang="en-US" sz="5500" dirty="0">
                <a:solidFill>
                  <a:srgbClr val="7030A0"/>
                </a:solidFill>
              </a:rPr>
              <a:t> </a:t>
            </a:r>
            <a:r>
              <a:rPr lang="en-US" sz="5500" dirty="0">
                <a:solidFill>
                  <a:srgbClr val="FF900A"/>
                </a:solidFill>
              </a:rPr>
              <a:t>void loop	()</a:t>
            </a:r>
            <a:r>
              <a:rPr lang="en-US" sz="7000" dirty="0"/>
              <a:t>	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8CAC76B-5AA8-4E4C-87B5-F58E7FD9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5" y="2773572"/>
            <a:ext cx="11504475" cy="38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0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5A56994-87EA-4386-9A32-B92950F53B41}"/>
              </a:ext>
            </a:extLst>
          </p:cNvPr>
          <p:cNvSpPr txBox="1"/>
          <p:nvPr/>
        </p:nvSpPr>
        <p:spPr>
          <a:xfrm>
            <a:off x="2731458" y="2188798"/>
            <a:ext cx="1050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	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E869DB3-86A0-4197-B1FA-1F785600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58" y="2228261"/>
            <a:ext cx="9927379" cy="673465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A4AC019-8F4C-4088-9B31-5FA0489C2EB1}"/>
              </a:ext>
            </a:extLst>
          </p:cNvPr>
          <p:cNvSpPr txBox="1"/>
          <p:nvPr/>
        </p:nvSpPr>
        <p:spPr>
          <a:xfrm>
            <a:off x="4739367" y="3268622"/>
            <a:ext cx="1050146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500" dirty="0" err="1">
                <a:solidFill>
                  <a:srgbClr val="7030A0"/>
                </a:solidFill>
              </a:rPr>
              <a:t>Xuất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phát</a:t>
            </a:r>
            <a:r>
              <a:rPr lang="en-US" sz="6500" dirty="0">
                <a:solidFill>
                  <a:srgbClr val="7030A0"/>
                </a:solidFill>
              </a:rPr>
              <a:t> </a:t>
            </a:r>
            <a:r>
              <a:rPr lang="en-US" sz="6500" dirty="0" err="1">
                <a:solidFill>
                  <a:srgbClr val="7030A0"/>
                </a:solidFill>
              </a:rPr>
              <a:t>từ</a:t>
            </a:r>
            <a:r>
              <a:rPr lang="en-US" sz="6500" dirty="0">
                <a:solidFill>
                  <a:srgbClr val="7030A0"/>
                </a:solidFill>
              </a:rPr>
              <a:t> 0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500" dirty="0" err="1">
                <a:solidFill>
                  <a:srgbClr val="FF900A"/>
                </a:solidFill>
              </a:rPr>
              <a:t>Chạy</a:t>
            </a:r>
            <a:r>
              <a:rPr lang="en-US" sz="6500" dirty="0">
                <a:solidFill>
                  <a:srgbClr val="FF900A"/>
                </a:solidFill>
              </a:rPr>
              <a:t> </a:t>
            </a:r>
            <a:r>
              <a:rPr lang="en-US" sz="6500" dirty="0" err="1">
                <a:solidFill>
                  <a:srgbClr val="FF900A"/>
                </a:solidFill>
              </a:rPr>
              <a:t>đến</a:t>
            </a:r>
            <a:r>
              <a:rPr lang="en-US" sz="6500" dirty="0">
                <a:solidFill>
                  <a:srgbClr val="FF900A"/>
                </a:solidFill>
              </a:rPr>
              <a:t> 255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500" dirty="0" err="1">
                <a:solidFill>
                  <a:schemeClr val="accent6"/>
                </a:solidFill>
              </a:rPr>
              <a:t>Mỗi</a:t>
            </a:r>
            <a:r>
              <a:rPr lang="en-US" sz="6500" dirty="0">
                <a:solidFill>
                  <a:schemeClr val="accent6"/>
                </a:solidFill>
              </a:rPr>
              <a:t> </a:t>
            </a:r>
            <a:r>
              <a:rPr lang="en-US" sz="6500" dirty="0" err="1">
                <a:solidFill>
                  <a:schemeClr val="accent6"/>
                </a:solidFill>
              </a:rPr>
              <a:t>lần</a:t>
            </a:r>
            <a:r>
              <a:rPr lang="en-US" sz="6500" dirty="0">
                <a:solidFill>
                  <a:schemeClr val="accent6"/>
                </a:solidFill>
              </a:rPr>
              <a:t> </a:t>
            </a:r>
            <a:r>
              <a:rPr lang="en-US" sz="6500" dirty="0" err="1">
                <a:solidFill>
                  <a:schemeClr val="accent6"/>
                </a:solidFill>
              </a:rPr>
              <a:t>tăng</a:t>
            </a:r>
            <a:r>
              <a:rPr lang="en-US" sz="6500" dirty="0">
                <a:solidFill>
                  <a:schemeClr val="accent6"/>
                </a:solidFill>
              </a:rPr>
              <a:t> 1</a:t>
            </a:r>
            <a:r>
              <a:rPr lang="en-US" sz="7000" dirty="0"/>
              <a:t>		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06E34C47-85AE-4E3E-A08A-64A06B9412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38" y="3229539"/>
            <a:ext cx="2603039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809426" y="46230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 trên led vs analog</a:t>
            </a:r>
            <a:br>
              <a:rPr lang="en-US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5" y="1931035"/>
            <a:ext cx="3898900" cy="3898900"/>
          </a:xfrm>
          <a:prstGeom prst="rect">
            <a:avLst/>
          </a:prstGeom>
        </p:spPr>
      </p:pic>
      <p:sp>
        <p:nvSpPr>
          <p:cNvPr id="11" name="Hình chữ nhật 5"/>
          <p:cNvSpPr/>
          <p:nvPr/>
        </p:nvSpPr>
        <p:spPr>
          <a:xfrm>
            <a:off x="4026384" y="3178884"/>
            <a:ext cx="905637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8000" b="1" dirty="0">
                <a:solidFill>
                  <a:srgbClr val="FF0000"/>
                </a:solidFill>
                <a:sym typeface="Wingdings" panose="05000000000000000000" pitchFamily="2" charset="2"/>
              </a:rPr>
              <a:t>Led từ 0 --&gt; 255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6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61" y="1691814"/>
            <a:ext cx="3914254" cy="391425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8" y="2515885"/>
            <a:ext cx="3591612" cy="2539070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2568291"/>
            <a:ext cx="3591612" cy="2539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382</Words>
  <Application>Microsoft Office PowerPoint</Application>
  <PresentationFormat>Màn hình rộng</PresentationFormat>
  <Paragraphs>88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KHÓA HỌC LẬP TRÌNH VỚI ARDUINO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LẬP TRÌNH VỚI ARDUINO</dc:title>
  <dc:creator>NGUYEN DUY TAM</dc:creator>
  <cp:lastModifiedBy>NGUYEN DUY TAM</cp:lastModifiedBy>
  <cp:revision>32</cp:revision>
  <dcterms:created xsi:type="dcterms:W3CDTF">2017-06-12T01:02:00Z</dcterms:created>
  <dcterms:modified xsi:type="dcterms:W3CDTF">2017-06-20T08:29:09Z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