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336" r:id="rId4"/>
    <p:sldId id="331" r:id="rId5"/>
    <p:sldId id="332" r:id="rId6"/>
    <p:sldId id="347" r:id="rId7"/>
    <p:sldId id="333" r:id="rId8"/>
    <p:sldId id="334" r:id="rId9"/>
    <p:sldId id="348" r:id="rId10"/>
    <p:sldId id="326" r:id="rId11"/>
    <p:sldId id="277" r:id="rId12"/>
    <p:sldId id="327" r:id="rId13"/>
    <p:sldId id="350" r:id="rId14"/>
    <p:sldId id="280" r:id="rId15"/>
    <p:sldId id="351" r:id="rId16"/>
    <p:sldId id="352" r:id="rId17"/>
    <p:sldId id="287" r:id="rId18"/>
    <p:sldId id="341" r:id="rId19"/>
    <p:sldId id="353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A"/>
    <a:srgbClr val="009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3302-BF3F-4528-AE64-235B0FEC775F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groups/1842311526095651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134" y="1141760"/>
            <a:ext cx="8689976" cy="165201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KHÓA HỌC </a:t>
            </a:r>
            <a:r>
              <a:rPr lang="en-US" sz="4800" b="1" dirty="0">
                <a:solidFill>
                  <a:srgbClr val="FF900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LẬP TRÌNH</a:t>
            </a:r>
            <a:b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 </a:t>
            </a:r>
            <a:r>
              <a:rPr lang="vi-VN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ARDUINO</a:t>
            </a:r>
            <a:r>
              <a:rPr lang="en-US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vi-VN" sz="4800" b="1" dirty="0">
              <a:solidFill>
                <a:srgbClr val="00ABA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97" y="2263086"/>
            <a:ext cx="3177125" cy="242203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4547148" y="3621998"/>
            <a:ext cx="3017947" cy="7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CLB Robotics &amp; IoT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ĐH Khoa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nhiên</a:t>
            </a:r>
          </a:p>
        </p:txBody>
      </p:sp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7" y="2238036"/>
            <a:ext cx="2792558" cy="3525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 trên led vs analog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CD357B00-DE30-45F9-B57A-31C3A139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" y="2058482"/>
            <a:ext cx="4345757" cy="4345757"/>
          </a:xfrm>
          <a:prstGeom prst="rect">
            <a:avLst/>
          </a:prstGeom>
        </p:spPr>
      </p:pic>
      <p:sp>
        <p:nvSpPr>
          <p:cNvPr id="10" name="Hình chữ nhật 5">
            <a:extLst>
              <a:ext uri="{FF2B5EF4-FFF2-40B4-BE49-F238E27FC236}">
                <a16:creationId xmlns:a16="http://schemas.microsoft.com/office/drawing/2014/main" id="{0FAF07D5-2614-42BF-B3F4-9BAB6B4CC89F}"/>
              </a:ext>
            </a:extLst>
          </p:cNvPr>
          <p:cNvSpPr/>
          <p:nvPr/>
        </p:nvSpPr>
        <p:spPr>
          <a:xfrm>
            <a:off x="3555045" y="3075188"/>
            <a:ext cx="905637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8000" b="1" dirty="0">
                <a:solidFill>
                  <a:srgbClr val="FF0000"/>
                </a:solidFill>
                <a:sym typeface="Wingdings" panose="05000000000000000000" pitchFamily="2" charset="2"/>
              </a:rPr>
              <a:t>Sensor </a:t>
            </a:r>
            <a:r>
              <a:rPr lang="en-US" sz="8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từ</a:t>
            </a:r>
            <a:r>
              <a:rPr lang="en-US" sz="8000" b="1" dirty="0">
                <a:solidFill>
                  <a:srgbClr val="FF0000"/>
                </a:solidFill>
                <a:sym typeface="Wingdings" panose="05000000000000000000" pitchFamily="2" charset="2"/>
              </a:rPr>
              <a:t> 0 --&gt; 1023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6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61" y="1691814"/>
            <a:ext cx="3914254" cy="391425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8" y="2515885"/>
            <a:ext cx="3591612" cy="2539070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2568291"/>
            <a:ext cx="3591612" cy="2539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516197" y="2087475"/>
            <a:ext cx="88643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Điều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khiển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1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trời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tối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6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khi</a:t>
            </a:r>
            <a:r>
              <a:rPr lang="en-US" sz="6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trời</a:t>
            </a:r>
            <a:r>
              <a:rPr lang="en-US" sz="6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sáng</a:t>
            </a:r>
            <a:endParaRPr lang="en-US" sz="6000" b="1" dirty="0">
              <a:solidFill>
                <a:srgbClr val="FF900A"/>
              </a:solidFill>
              <a:sym typeface="Wingdings" panose="05000000000000000000" pitchFamily="2" charset="2"/>
            </a:endParaRPr>
          </a:p>
          <a:p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gợi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ý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dùng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if else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516197" y="2087475"/>
            <a:ext cx="88643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Điều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khiển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2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bật</a:t>
            </a:r>
            <a:r>
              <a:rPr lang="en-US" sz="6000" b="1" dirty="0">
                <a:solidFill>
                  <a:srgbClr val="00959C"/>
                </a:solidFill>
                <a:sym typeface="Wingdings" panose="05000000000000000000" pitchFamily="2" charset="2"/>
              </a:rPr>
              <a:t>/</a:t>
            </a:r>
            <a:r>
              <a:rPr lang="en-US" sz="6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tắt</a:t>
            </a:r>
            <a:r>
              <a:rPr lang="en-US" sz="6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ng</a:t>
            </a:r>
            <a:r>
              <a:rPr lang="vi-VN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ư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ợc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nhau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trời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tối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,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gợi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ý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dùng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if else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999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pic>
        <p:nvPicPr>
          <p:cNvPr id="7" name="Hình ảnh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8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2997724" y="2087475"/>
            <a:ext cx="93828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Điều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khiển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độ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1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theo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giá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trị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cảm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biến</a:t>
            </a:r>
            <a:endParaRPr lang="en-US" sz="6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  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gợi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ý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dùng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analogWrite</a:t>
            </a:r>
            <a:endParaRPr lang="en-US" sz="6000" b="1" dirty="0">
              <a:solidFill>
                <a:srgbClr val="00959C"/>
              </a:solidFill>
              <a:sym typeface="Wingdings" panose="05000000000000000000" pitchFamily="2" charset="2"/>
            </a:endParaRPr>
          </a:p>
          <a:p>
            <a:r>
              <a:rPr lang="en-US" sz="6000" b="1" dirty="0">
                <a:solidFill>
                  <a:srgbClr val="00959C"/>
                </a:solidFill>
                <a:sym typeface="Wingdings" panose="05000000000000000000" pitchFamily="2" charset="2"/>
              </a:rPr>
              <a:t>	    </a:t>
            </a:r>
            <a:r>
              <a:rPr lang="en-US" sz="6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và</a:t>
            </a:r>
            <a:r>
              <a:rPr lang="en-US" sz="6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hàm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map </a:t>
            </a:r>
            <a:r>
              <a:rPr lang="en-US" sz="6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chuyển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378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2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2997724" y="2087475"/>
            <a:ext cx="938281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Dùng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2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cảm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biến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điều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khiển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/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2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led</a:t>
            </a:r>
          </a:p>
          <a:p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(t</a:t>
            </a:r>
            <a:r>
              <a:rPr lang="vi-VN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sz="43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ởng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 t</a:t>
            </a:r>
            <a:r>
              <a:rPr lang="vi-VN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sz="43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ợng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 1 </a:t>
            </a:r>
            <a:r>
              <a:rPr lang="en-US" sz="43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cảm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3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biến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3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lắp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 ở 	</a:t>
            </a:r>
            <a:b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300" b="1" i="1" dirty="0" err="1">
                <a:solidFill>
                  <a:srgbClr val="00959C"/>
                </a:solidFill>
                <a:sym typeface="Wingdings" panose="05000000000000000000" pitchFamily="2" charset="2"/>
              </a:rPr>
              <a:t>phòng</a:t>
            </a:r>
            <a:r>
              <a:rPr lang="en-US" sz="4300" b="1" i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300" b="1" i="1" dirty="0" err="1">
                <a:solidFill>
                  <a:srgbClr val="00959C"/>
                </a:solidFill>
                <a:sym typeface="Wingdings" panose="05000000000000000000" pitchFamily="2" charset="2"/>
              </a:rPr>
              <a:t>khách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, 1 </a:t>
            </a:r>
            <a:r>
              <a:rPr lang="en-US" sz="43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cảm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3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biến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 ở </a:t>
            </a:r>
            <a:r>
              <a:rPr lang="en-US" sz="4300" b="1" i="1" dirty="0" err="1">
                <a:solidFill>
                  <a:srgbClr val="00959C"/>
                </a:solidFill>
                <a:sym typeface="Wingdings" panose="05000000000000000000" pitchFamily="2" charset="2"/>
              </a:rPr>
              <a:t>phòng</a:t>
            </a:r>
            <a:r>
              <a:rPr lang="en-US" sz="4300" b="1" i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300" b="1" i="1" dirty="0" err="1">
                <a:solidFill>
                  <a:srgbClr val="00959C"/>
                </a:solidFill>
                <a:sym typeface="Wingdings" panose="05000000000000000000" pitchFamily="2" charset="2"/>
              </a:rPr>
              <a:t>ngủ</a:t>
            </a:r>
            <a:r>
              <a:rPr lang="en-US" sz="4300" b="1" i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sz="45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084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51" y="1540877"/>
            <a:ext cx="6858000" cy="4848225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94444">
            <a:off x="902757" y="1640263"/>
            <a:ext cx="1746327" cy="1540877"/>
          </a:xfrm>
          <a:prstGeom prst="rect">
            <a:avLst/>
          </a:prstGeom>
        </p:spPr>
      </p:pic>
      <p:pic>
        <p:nvPicPr>
          <p:cNvPr id="12" name="Hình ảnh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3394">
            <a:off x="1170454" y="4598468"/>
            <a:ext cx="1746327" cy="1540877"/>
          </a:xfrm>
          <a:prstGeom prst="rect">
            <a:avLst/>
          </a:prstGeom>
        </p:spPr>
      </p:pic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10242">
            <a:off x="9375828" y="1709142"/>
            <a:ext cx="1746327" cy="1540877"/>
          </a:xfrm>
          <a:prstGeom prst="rect">
            <a:avLst/>
          </a:prstGeom>
        </p:spPr>
      </p:pic>
      <p:pic>
        <p:nvPicPr>
          <p:cNvPr id="14" name="Hình ảnh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0203">
            <a:off x="9239500" y="4567802"/>
            <a:ext cx="1746327" cy="15408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70839" y="2700217"/>
            <a:ext cx="88643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Dùng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1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biến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trở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giới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hạn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nào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sẽ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đ</a:t>
            </a:r>
            <a:r>
              <a:rPr lang="vi-VN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ư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ợc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6000" b="1" dirty="0">
                <a:solidFill>
                  <a:srgbClr val="FF900A"/>
                </a:solidFill>
                <a:sym typeface="Wingdings" panose="05000000000000000000" pitchFamily="2" charset="2"/>
              </a:rPr>
              <a:t>, </a:t>
            </a:r>
            <a:r>
              <a:rPr lang="en-US" sz="6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do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cảm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biến</a:t>
            </a:r>
            <a:endParaRPr lang="en-US" sz="6000" b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920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74B425D-F26C-45DC-B3DD-B1ABF99F2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9" y="1479327"/>
            <a:ext cx="7053136" cy="52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1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AE72B42-C38F-40CD-B51F-3B3EDE5E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95D233CE-5127-40C0-8F74-61C41545F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7404ADC-CCAE-44D9-9D6F-BB0A8F406F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F6B51CE1-3812-4E08-BBBA-75DE114FE489}"/>
              </a:ext>
            </a:extLst>
          </p:cNvPr>
          <p:cNvSpPr/>
          <p:nvPr/>
        </p:nvSpPr>
        <p:spPr>
          <a:xfrm>
            <a:off x="2911455" y="5486399"/>
            <a:ext cx="553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https://www.facebook.com/groups/1842311526095651/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6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61674" y="1690414"/>
            <a:ext cx="90905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Tìm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hiểu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về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cảm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biến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ánh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sáng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Biết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cách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bật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/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tắt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đèn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khi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trời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tối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/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sáng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Biết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cách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thay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đổi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độ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sáng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theo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cảm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biến</a:t>
            </a:r>
            <a:endParaRPr lang="en-US" sz="4000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Sử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dụng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biến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trở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quản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lý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cảm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biến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b="1" dirty="0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76" y="1540877"/>
            <a:ext cx="7266544" cy="4820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47404ADC-CCAE-44D9-9D6F-BB0A8F406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8" y="2159663"/>
            <a:ext cx="2603039" cy="3286126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7A9111B-571D-4DB1-9115-4402C9BE6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69" y="1956221"/>
            <a:ext cx="2332751" cy="369301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EE9C43EF-EFFD-4357-92CD-A50BC237D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61" y="1710154"/>
            <a:ext cx="5050174" cy="43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CAD1676-871D-46AC-B08E-ECEEA99D7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29" y="1948347"/>
            <a:ext cx="6820456" cy="4549244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AF88661C-3FF6-4ACA-B318-B8F427C70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8" y="2159663"/>
            <a:ext cx="2603039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4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0421004-547C-408F-BF94-D920725AE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44" y="1691393"/>
            <a:ext cx="3920962" cy="392096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E1F62C51-6015-487B-92B2-F4AAAAAA0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27" y="162278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7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2513D0A-16BD-4CC7-8E43-736924F9E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233"/>
            <a:ext cx="4345757" cy="4345757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08A377A-B284-483D-8CE9-BDAD29FC7CB1}"/>
              </a:ext>
            </a:extLst>
          </p:cNvPr>
          <p:cNvSpPr txBox="1"/>
          <p:nvPr/>
        </p:nvSpPr>
        <p:spPr>
          <a:xfrm>
            <a:off x="3551590" y="2457110"/>
            <a:ext cx="105014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70C0"/>
                </a:solidFill>
              </a:rPr>
              <a:t>Tự</a:t>
            </a:r>
            <a:r>
              <a:rPr lang="en-US" sz="7000" dirty="0">
                <a:solidFill>
                  <a:srgbClr val="0070C0"/>
                </a:solidFill>
              </a:rPr>
              <a:t> </a:t>
            </a:r>
            <a:r>
              <a:rPr lang="en-US" sz="7000" dirty="0" err="1">
                <a:solidFill>
                  <a:srgbClr val="0070C0"/>
                </a:solidFill>
              </a:rPr>
              <a:t>bật</a:t>
            </a:r>
            <a:r>
              <a:rPr lang="en-US" sz="7000" dirty="0">
                <a:solidFill>
                  <a:srgbClr val="0070C0"/>
                </a:solidFill>
              </a:rPr>
              <a:t> </a:t>
            </a:r>
            <a:r>
              <a:rPr lang="en-US" sz="7000" dirty="0" err="1">
                <a:solidFill>
                  <a:srgbClr val="0070C0"/>
                </a:solidFill>
              </a:rPr>
              <a:t>đèn</a:t>
            </a:r>
            <a:r>
              <a:rPr lang="en-US" sz="7000" dirty="0">
                <a:solidFill>
                  <a:srgbClr val="0070C0"/>
                </a:solidFill>
              </a:rPr>
              <a:t> </a:t>
            </a:r>
            <a:r>
              <a:rPr lang="en-US" sz="7000" dirty="0" err="1">
                <a:solidFill>
                  <a:srgbClr val="0070C0"/>
                </a:solidFill>
              </a:rPr>
              <a:t>khi</a:t>
            </a:r>
            <a:r>
              <a:rPr lang="en-US" sz="7000" dirty="0">
                <a:solidFill>
                  <a:srgbClr val="0070C0"/>
                </a:solidFill>
              </a:rPr>
              <a:t> </a:t>
            </a:r>
            <a:r>
              <a:rPr lang="en-US" sz="7000" dirty="0" err="1">
                <a:solidFill>
                  <a:srgbClr val="0070C0"/>
                </a:solidFill>
              </a:rPr>
              <a:t>trời</a:t>
            </a:r>
            <a:r>
              <a:rPr lang="en-US" sz="7000" dirty="0">
                <a:solidFill>
                  <a:srgbClr val="0070C0"/>
                </a:solidFill>
              </a:rPr>
              <a:t> </a:t>
            </a:r>
            <a:r>
              <a:rPr lang="en-US" sz="7000" dirty="0" err="1">
                <a:solidFill>
                  <a:srgbClr val="0070C0"/>
                </a:solidFill>
              </a:rPr>
              <a:t>tối</a:t>
            </a:r>
            <a:endParaRPr lang="en-US" sz="7000" dirty="0">
              <a:solidFill>
                <a:srgbClr val="0070C0"/>
              </a:solidFill>
            </a:endParaRPr>
          </a:p>
          <a:p>
            <a:r>
              <a:rPr lang="en-US" sz="7000" dirty="0" err="1">
                <a:solidFill>
                  <a:srgbClr val="FF900A"/>
                </a:solidFill>
              </a:rPr>
              <a:t>Tự</a:t>
            </a:r>
            <a:r>
              <a:rPr lang="en-US" sz="7000" dirty="0">
                <a:solidFill>
                  <a:srgbClr val="FF900A"/>
                </a:solidFill>
              </a:rPr>
              <a:t> </a:t>
            </a:r>
            <a:r>
              <a:rPr lang="en-US" sz="7000" dirty="0" err="1">
                <a:solidFill>
                  <a:srgbClr val="FF900A"/>
                </a:solidFill>
              </a:rPr>
              <a:t>tắt</a:t>
            </a:r>
            <a:r>
              <a:rPr lang="en-US" sz="7000" dirty="0">
                <a:solidFill>
                  <a:srgbClr val="FF900A"/>
                </a:solidFill>
              </a:rPr>
              <a:t> </a:t>
            </a:r>
            <a:r>
              <a:rPr lang="en-US" sz="7000" dirty="0" err="1">
                <a:solidFill>
                  <a:srgbClr val="FF900A"/>
                </a:solidFill>
              </a:rPr>
              <a:t>đèn</a:t>
            </a:r>
            <a:r>
              <a:rPr lang="en-US" sz="7000" dirty="0">
                <a:solidFill>
                  <a:srgbClr val="FF900A"/>
                </a:solidFill>
              </a:rPr>
              <a:t> </a:t>
            </a:r>
            <a:r>
              <a:rPr lang="en-US" sz="7000" dirty="0" err="1">
                <a:solidFill>
                  <a:srgbClr val="FF900A"/>
                </a:solidFill>
              </a:rPr>
              <a:t>khi</a:t>
            </a:r>
            <a:r>
              <a:rPr lang="en-US" sz="7000" dirty="0">
                <a:solidFill>
                  <a:srgbClr val="FF900A"/>
                </a:solidFill>
              </a:rPr>
              <a:t> </a:t>
            </a:r>
            <a:r>
              <a:rPr lang="en-US" sz="7000" dirty="0" err="1">
                <a:solidFill>
                  <a:srgbClr val="FF900A"/>
                </a:solidFill>
              </a:rPr>
              <a:t>trời</a:t>
            </a:r>
            <a:r>
              <a:rPr lang="en-US" sz="7000" dirty="0">
                <a:solidFill>
                  <a:srgbClr val="FF900A"/>
                </a:solidFill>
              </a:rPr>
              <a:t> </a:t>
            </a:r>
            <a:r>
              <a:rPr lang="en-US" sz="7000" dirty="0" err="1">
                <a:solidFill>
                  <a:srgbClr val="FF900A"/>
                </a:solidFill>
              </a:rPr>
              <a:t>sáng</a:t>
            </a:r>
            <a:br>
              <a:rPr lang="en-US" sz="7000" dirty="0"/>
            </a:br>
            <a:r>
              <a:rPr lang="en-US" sz="7000" dirty="0" err="1">
                <a:solidFill>
                  <a:srgbClr val="00959C"/>
                </a:solidFill>
              </a:rPr>
              <a:t>Tiết</a:t>
            </a:r>
            <a:r>
              <a:rPr lang="en-US" sz="7000" dirty="0">
                <a:solidFill>
                  <a:srgbClr val="00959C"/>
                </a:solidFill>
              </a:rPr>
              <a:t> </a:t>
            </a:r>
            <a:r>
              <a:rPr lang="en-US" sz="7000" dirty="0" err="1">
                <a:solidFill>
                  <a:srgbClr val="00959C"/>
                </a:solidFill>
              </a:rPr>
              <a:t>kiệm</a:t>
            </a:r>
            <a:r>
              <a:rPr lang="en-US" sz="7000" dirty="0">
                <a:solidFill>
                  <a:srgbClr val="00959C"/>
                </a:solidFill>
              </a:rPr>
              <a:t> </a:t>
            </a:r>
            <a:r>
              <a:rPr lang="en-US" sz="7000" dirty="0" err="1">
                <a:solidFill>
                  <a:srgbClr val="00959C"/>
                </a:solidFill>
              </a:rPr>
              <a:t>điện</a:t>
            </a:r>
            <a:r>
              <a:rPr lang="en-US" sz="7000" dirty="0">
                <a:solidFill>
                  <a:srgbClr val="00959C"/>
                </a:solidFill>
              </a:rPr>
              <a:t> </a:t>
            </a:r>
            <a:r>
              <a:rPr lang="en-US" sz="7000" dirty="0" err="1">
                <a:solidFill>
                  <a:srgbClr val="00959C"/>
                </a:solidFill>
              </a:rPr>
              <a:t>năng</a:t>
            </a:r>
            <a:r>
              <a:rPr lang="en-US" sz="7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8063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2731458" y="2188798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	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F3A08E1-0153-470E-84B2-C14CEAAC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20" y="1371600"/>
            <a:ext cx="7432077" cy="53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2731458" y="2188798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	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96042708-D282-4627-808F-04AD2B70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25" y="1540877"/>
            <a:ext cx="6947043" cy="49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9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2731458" y="2188798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	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FD53E69-293B-4FCD-89A6-64EFED5E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02" y="1371600"/>
            <a:ext cx="7351068" cy="54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325</Words>
  <Application>Microsoft Office PowerPoint</Application>
  <PresentationFormat>Màn hình rộng</PresentationFormat>
  <Paragraphs>62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KHÓA HỌC LẬP TRÌNH VỚI ARDUINO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LẬP TRÌNH VỚI ARDUINO</dc:title>
  <dc:creator>NGUYEN DUY TAM</dc:creator>
  <cp:lastModifiedBy>NGUYEN DUY TAM</cp:lastModifiedBy>
  <cp:revision>42</cp:revision>
  <dcterms:created xsi:type="dcterms:W3CDTF">2017-06-12T01:02:00Z</dcterms:created>
  <dcterms:modified xsi:type="dcterms:W3CDTF">2017-06-23T10:16:07Z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