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336" r:id="rId4"/>
    <p:sldId id="339" r:id="rId5"/>
    <p:sldId id="338" r:id="rId6"/>
    <p:sldId id="337" r:id="rId7"/>
    <p:sldId id="332" r:id="rId8"/>
    <p:sldId id="340" r:id="rId9"/>
    <p:sldId id="341" r:id="rId10"/>
    <p:sldId id="342" r:id="rId11"/>
    <p:sldId id="343" r:id="rId12"/>
    <p:sldId id="34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0A"/>
    <a:srgbClr val="009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phụ đề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3302-BF3F-4528-AE64-235B0FEC775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19.pn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ailab.hcmus.edu.vn/riot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acebook.com/groups/1842311526095651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134" y="1141760"/>
            <a:ext cx="8689976" cy="1652014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KHÓA HỌC </a:t>
            </a:r>
            <a:r>
              <a:rPr lang="en-US" sz="4800" b="1" dirty="0">
                <a:solidFill>
                  <a:srgbClr val="FF900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LẬP TRÌNH</a:t>
            </a:r>
            <a:br>
              <a:rPr lang="vi-VN" sz="4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vi-VN" sz="4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VỚI </a:t>
            </a:r>
            <a:r>
              <a:rPr lang="vi-VN" sz="4800" b="1" dirty="0">
                <a:solidFill>
                  <a:srgbClr val="00ABA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ARDUINO</a:t>
            </a:r>
            <a:r>
              <a:rPr lang="en-US" sz="4800" b="1" dirty="0">
                <a:solidFill>
                  <a:srgbClr val="00ABA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endParaRPr lang="vi-VN" sz="4800" b="1" dirty="0">
              <a:solidFill>
                <a:srgbClr val="00ABA9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6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97" y="2263086"/>
            <a:ext cx="3177125" cy="2422035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/>
        </p:nvSpPr>
        <p:spPr>
          <a:xfrm>
            <a:off x="4547148" y="3621998"/>
            <a:ext cx="3017947" cy="757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CLB Robotics &amp; IoT</a:t>
            </a: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ường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 ĐH Khoa </a:t>
            </a:r>
            <a:r>
              <a:rPr lang="vi-V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 nhiên</a:t>
            </a:r>
          </a:p>
        </p:txBody>
      </p:sp>
      <p:pic>
        <p:nvPicPr>
          <p:cNvPr id="13" name="Hình ảnh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7" y="2238036"/>
            <a:ext cx="2792558" cy="35253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ABF840-C786-479E-A3A1-4F1D945C2259}"/>
              </a:ext>
            </a:extLst>
          </p:cNvPr>
          <p:cNvSpPr>
            <a:spLocks noGrp="1"/>
          </p:cNvSpPr>
          <p:nvPr/>
        </p:nvSpPr>
        <p:spPr>
          <a:xfrm>
            <a:off x="961613" y="7427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8A90"/>
                </a:solidFill>
              </a:rPr>
              <a:t>Các</a:t>
            </a:r>
            <a:r>
              <a:rPr lang="en-US" b="1" dirty="0">
                <a:solidFill>
                  <a:srgbClr val="008A90"/>
                </a:solidFill>
              </a:rPr>
              <a:t> </a:t>
            </a:r>
            <a:r>
              <a:rPr lang="en-US" b="1" dirty="0" err="1">
                <a:solidFill>
                  <a:srgbClr val="008A90"/>
                </a:solidFill>
              </a:rPr>
              <a:t>kỹ</a:t>
            </a:r>
            <a:r>
              <a:rPr lang="en-US" b="1" dirty="0">
                <a:solidFill>
                  <a:srgbClr val="008A90"/>
                </a:solidFill>
              </a:rPr>
              <a:t> </a:t>
            </a:r>
            <a:r>
              <a:rPr lang="en-US" b="1" dirty="0" err="1">
                <a:solidFill>
                  <a:srgbClr val="008A90"/>
                </a:solidFill>
              </a:rPr>
              <a:t>thuật</a:t>
            </a:r>
            <a:r>
              <a:rPr lang="en-US" b="1" dirty="0">
                <a:solidFill>
                  <a:srgbClr val="008A90"/>
                </a:solidFill>
              </a:rPr>
              <a:t> </a:t>
            </a:r>
            <a:r>
              <a:rPr lang="en-US" b="1" dirty="0" err="1">
                <a:solidFill>
                  <a:srgbClr val="008A90"/>
                </a:solidFill>
              </a:rPr>
              <a:t>quan</a:t>
            </a:r>
            <a:r>
              <a:rPr lang="en-US" b="1" dirty="0">
                <a:solidFill>
                  <a:srgbClr val="008A90"/>
                </a:solidFill>
              </a:rPr>
              <a:t> </a:t>
            </a:r>
            <a:r>
              <a:rPr lang="en-US" b="1" dirty="0" err="1">
                <a:solidFill>
                  <a:srgbClr val="008A90"/>
                </a:solidFill>
              </a:rPr>
              <a:t>trọng</a:t>
            </a:r>
            <a:endParaRPr lang="vi-VN" b="1" dirty="0">
              <a:solidFill>
                <a:srgbClr val="FF900A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AF15937-2B54-499C-823C-C4B462D4465F}"/>
              </a:ext>
            </a:extLst>
          </p:cNvPr>
          <p:cNvSpPr txBox="1"/>
          <p:nvPr/>
        </p:nvSpPr>
        <p:spPr>
          <a:xfrm>
            <a:off x="2450970" y="2120042"/>
            <a:ext cx="8371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rgbClr val="002060"/>
                </a:solidFill>
              </a:rPr>
              <a:t>INPUT_</a:t>
            </a:r>
            <a:r>
              <a:rPr lang="en-US" sz="7000" dirty="0">
                <a:solidFill>
                  <a:srgbClr val="FF0000"/>
                </a:solidFill>
              </a:rPr>
              <a:t>PULLUP</a:t>
            </a:r>
          </a:p>
          <a:p>
            <a:r>
              <a:rPr lang="en-US" sz="7000" dirty="0"/>
              <a:t>			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D01370F-B898-4E62-85CE-D711FAD6D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60" y="2552067"/>
            <a:ext cx="1535931" cy="614415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993615E-1FAA-4896-851E-12ADBEF4E42D}"/>
              </a:ext>
            </a:extLst>
          </p:cNvPr>
          <p:cNvSpPr txBox="1"/>
          <p:nvPr/>
        </p:nvSpPr>
        <p:spPr>
          <a:xfrm>
            <a:off x="1649691" y="4813180"/>
            <a:ext cx="100468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			</a:t>
            </a:r>
            <a:endParaRPr lang="en-US" sz="10000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E2335160-E74C-4E71-8AE8-C2FB4166731B}"/>
              </a:ext>
            </a:extLst>
          </p:cNvPr>
          <p:cNvSpPr txBox="1"/>
          <p:nvPr/>
        </p:nvSpPr>
        <p:spPr>
          <a:xfrm>
            <a:off x="4366652" y="4298769"/>
            <a:ext cx="72220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err="1">
                <a:solidFill>
                  <a:srgbClr val="002060"/>
                </a:solidFill>
              </a:rPr>
              <a:t>Vòng</a:t>
            </a:r>
            <a:r>
              <a:rPr lang="en-US" sz="7000" dirty="0">
                <a:solidFill>
                  <a:srgbClr val="002060"/>
                </a:solidFill>
              </a:rPr>
              <a:t> </a:t>
            </a:r>
            <a:r>
              <a:rPr lang="en-US" sz="7000" dirty="0" err="1">
                <a:solidFill>
                  <a:srgbClr val="002060"/>
                </a:solidFill>
              </a:rPr>
              <a:t>lặp</a:t>
            </a:r>
            <a:r>
              <a:rPr lang="en-US" sz="7000" dirty="0">
                <a:solidFill>
                  <a:srgbClr val="002060"/>
                </a:solidFill>
              </a:rPr>
              <a:t> </a:t>
            </a:r>
            <a:r>
              <a:rPr lang="en-US" sz="7000" dirty="0">
                <a:solidFill>
                  <a:srgbClr val="FF0000"/>
                </a:solidFill>
              </a:rPr>
              <a:t>For</a:t>
            </a:r>
          </a:p>
          <a:p>
            <a:r>
              <a:rPr lang="en-US" sz="7000" dirty="0"/>
              <a:t>			</a:t>
            </a: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7CC51B98-228A-41EB-9492-E7538B958E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42" y="4596757"/>
            <a:ext cx="1535931" cy="614415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E110F908-C831-40BD-BB73-0EAEEF420A24}"/>
              </a:ext>
            </a:extLst>
          </p:cNvPr>
          <p:cNvSpPr txBox="1"/>
          <p:nvPr/>
        </p:nvSpPr>
        <p:spPr>
          <a:xfrm>
            <a:off x="3377350" y="3171151"/>
            <a:ext cx="8371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err="1">
                <a:solidFill>
                  <a:srgbClr val="002060"/>
                </a:solidFill>
              </a:rPr>
              <a:t>Câu</a:t>
            </a:r>
            <a:r>
              <a:rPr lang="en-US" sz="7000" dirty="0">
                <a:solidFill>
                  <a:srgbClr val="002060"/>
                </a:solidFill>
              </a:rPr>
              <a:t> </a:t>
            </a:r>
            <a:r>
              <a:rPr lang="en-US" sz="7000" dirty="0" err="1">
                <a:solidFill>
                  <a:srgbClr val="002060"/>
                </a:solidFill>
              </a:rPr>
              <a:t>điều</a:t>
            </a:r>
            <a:r>
              <a:rPr lang="en-US" sz="7000" dirty="0">
                <a:solidFill>
                  <a:srgbClr val="002060"/>
                </a:solidFill>
              </a:rPr>
              <a:t> </a:t>
            </a:r>
            <a:r>
              <a:rPr lang="en-US" sz="7000" dirty="0" err="1">
                <a:solidFill>
                  <a:srgbClr val="002060"/>
                </a:solidFill>
              </a:rPr>
              <a:t>kiện</a:t>
            </a:r>
            <a:r>
              <a:rPr lang="en-US" sz="7000" dirty="0">
                <a:solidFill>
                  <a:srgbClr val="002060"/>
                </a:solidFill>
              </a:rPr>
              <a:t> </a:t>
            </a:r>
            <a:r>
              <a:rPr lang="en-US" sz="7000" dirty="0">
                <a:solidFill>
                  <a:srgbClr val="FF0000"/>
                </a:solidFill>
              </a:rPr>
              <a:t>IF ELSE</a:t>
            </a:r>
          </a:p>
          <a:p>
            <a:r>
              <a:rPr lang="en-US" sz="5000" dirty="0"/>
              <a:t>			</a:t>
            </a:r>
            <a:endParaRPr lang="en-US" sz="10000" dirty="0"/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73B20BD2-77A1-45C7-B79E-539257C80C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1" y="3525974"/>
            <a:ext cx="1535931" cy="614415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00724176-1120-4809-A3C9-77E9BBE72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040" y="5574950"/>
            <a:ext cx="1535931" cy="614415"/>
          </a:xfrm>
          <a:prstGeom prst="rect">
            <a:avLst/>
          </a:prstGeom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C82147D-4D4A-453B-87A6-84EFAE0629A7}"/>
              </a:ext>
            </a:extLst>
          </p:cNvPr>
          <p:cNvSpPr txBox="1"/>
          <p:nvPr/>
        </p:nvSpPr>
        <p:spPr>
          <a:xfrm>
            <a:off x="5156463" y="5244067"/>
            <a:ext cx="72220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rgbClr val="002060"/>
                </a:solidFill>
              </a:rPr>
              <a:t>Serial </a:t>
            </a:r>
            <a:r>
              <a:rPr lang="en-US" sz="7000" dirty="0">
                <a:solidFill>
                  <a:srgbClr val="FF0000"/>
                </a:solidFill>
              </a:rPr>
              <a:t>Monitor</a:t>
            </a:r>
          </a:p>
          <a:p>
            <a:r>
              <a:rPr lang="en-US" sz="70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55530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422275" y="329938"/>
            <a:ext cx="10364451" cy="1168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ABA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Arduino </a:t>
            </a:r>
            <a:r>
              <a:rPr lang="en-US" b="1" dirty="0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vi-VN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utoShape 2" descr="ss_2.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ss_2.png"/>
          <p:cNvSpPr>
            <a:spLocks noChangeAspect="1" noChangeArrowheads="1"/>
          </p:cNvSpPr>
          <p:nvPr/>
        </p:nvSpPr>
        <p:spPr bwMode="auto">
          <a:xfrm>
            <a:off x="3170549" y="3429000"/>
            <a:ext cx="196746" cy="19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0" name="Picture 6" descr="ss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74" y="1514475"/>
            <a:ext cx="2397845" cy="227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DHT-11-truoc-500x500.jpg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4" name="Picture 10" descr="DHT-11-truoc-500x5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918" y="1405970"/>
            <a:ext cx="2337258" cy="233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f05520b-716d-4757-8301-6d3bbd8427e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74" y="4346541"/>
            <a:ext cx="2726441" cy="204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4" descr="lcd_photo.png"/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AutoShape 16" descr="lcd_photo.png"/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AutoShape 18" descr="lcd_photo.png"/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44" name="Picture 20" descr="lcd_phot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267" y="4346541"/>
            <a:ext cx="3322684" cy="175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Hình ảnh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658" y="1586774"/>
            <a:ext cx="2299426" cy="2299426"/>
          </a:xfrm>
          <a:prstGeom prst="rect">
            <a:avLst/>
          </a:prstGeom>
        </p:spPr>
      </p:pic>
      <p:pic>
        <p:nvPicPr>
          <p:cNvPr id="14" name="Hình ảnh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15" name="Hộp Văn bản 14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</p:spTree>
    <p:extLst>
      <p:ext uri="{BB962C8B-B14F-4D97-AF65-F5344CB8AC3E}">
        <p14:creationId xmlns:p14="http://schemas.microsoft.com/office/powerpoint/2010/main" val="319993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CAD1676-871D-46AC-B08E-ECEEA99D7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329" y="1948347"/>
            <a:ext cx="6820456" cy="4549244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AF88661C-3FF6-4ACA-B318-B8F427C70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88" y="2159663"/>
            <a:ext cx="2603039" cy="3286126"/>
          </a:xfrm>
          <a:prstGeom prst="rect">
            <a:avLst/>
          </a:prstGeom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5B6C33EF-A711-40C1-A4D9-07B3A282951E}"/>
              </a:ext>
            </a:extLst>
          </p:cNvPr>
          <p:cNvSpPr/>
          <p:nvPr/>
        </p:nvSpPr>
        <p:spPr>
          <a:xfrm>
            <a:off x="4126053" y="1371600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5"/>
              </a:rPr>
              <a:t>http://www.ailab.hcmus.edu.vn/riot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4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AE72B42-C38F-40CD-B51F-3B3EDE5E1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01" y="1666874"/>
            <a:ext cx="5636693" cy="3819525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95D233CE-5127-40C0-8F74-61C41545F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37" y="2505073"/>
            <a:ext cx="2143125" cy="2143125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47404ADC-CCAE-44D9-9D6F-BB0A8F406F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9" y="2200273"/>
            <a:ext cx="2603039" cy="3286126"/>
          </a:xfrm>
          <a:prstGeom prst="rect">
            <a:avLst/>
          </a:prstGeom>
        </p:spPr>
      </p:pic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F6B51CE1-3812-4E08-BBBA-75DE114FE489}"/>
              </a:ext>
            </a:extLst>
          </p:cNvPr>
          <p:cNvSpPr/>
          <p:nvPr/>
        </p:nvSpPr>
        <p:spPr>
          <a:xfrm>
            <a:off x="2911455" y="5486399"/>
            <a:ext cx="5539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https://www.facebook.com/groups/1842311526095651/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47404ADC-CCAE-44D9-9D6F-BB0A8F406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88" y="2159663"/>
            <a:ext cx="2603039" cy="3286126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47A9111B-571D-4DB1-9115-4402C9BE6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069" y="1956221"/>
            <a:ext cx="2332751" cy="369301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EE9C43EF-EFFD-4357-92CD-A50BC237D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61" y="1710154"/>
            <a:ext cx="5050174" cy="439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6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422275" y="329938"/>
            <a:ext cx="10364451" cy="1168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ABA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Arduino</a:t>
            </a:r>
            <a:endParaRPr lang="vi-VN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08" y="1791093"/>
            <a:ext cx="6280558" cy="4672736"/>
          </a:xfrm>
          <a:prstGeom prst="rect">
            <a:avLst/>
          </a:prstGeom>
        </p:spPr>
      </p:pic>
      <p:pic>
        <p:nvPicPr>
          <p:cNvPr id="8" name="Hình ảnh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9" name="Hộp Văn bản 8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</p:spTree>
    <p:extLst>
      <p:ext uri="{BB962C8B-B14F-4D97-AF65-F5344CB8AC3E}">
        <p14:creationId xmlns:p14="http://schemas.microsoft.com/office/powerpoint/2010/main" val="411884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(Button) 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EFFBFA3-8ACB-4DE3-90D2-B7806800D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0" y="2254182"/>
            <a:ext cx="5118755" cy="3839067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8D43E3C0-973C-4CF0-A72E-F18520745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04" y="2530654"/>
            <a:ext cx="3333750" cy="3286125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F4D3F7E-0EF6-4A28-BD0E-3CCB878CC3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957" y="2650308"/>
            <a:ext cx="2838941" cy="279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6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 trở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2" name="Content Placeholder 1" descr="volume10k-500x50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25575" y="1861820"/>
            <a:ext cx="4351655" cy="4351655"/>
          </a:xfrm>
          <a:prstGeom prst="rect">
            <a:avLst/>
          </a:prstGeom>
        </p:spPr>
      </p:pic>
      <p:pic>
        <p:nvPicPr>
          <p:cNvPr id="8" name="Content Placeholder 7" descr="images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60820" y="2769870"/>
            <a:ext cx="3826510" cy="286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7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quang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0421004-547C-408F-BF94-D920725AE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44" y="1691393"/>
            <a:ext cx="3920962" cy="3920962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E1F62C51-6015-487B-92B2-F4AAAAAA0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27" y="1622784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7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961613" y="7427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</a:t>
            </a:r>
            <a:endParaRPr lang="vi-VN" b="1" dirty="0">
              <a:solidFill>
                <a:srgbClr val="00AB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ộp Văn bản 1"/>
          <p:cNvSpPr txBox="1"/>
          <p:nvPr/>
        </p:nvSpPr>
        <p:spPr>
          <a:xfrm>
            <a:off x="214289" y="2711690"/>
            <a:ext cx="28416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OUTPUT</a:t>
            </a:r>
            <a:r>
              <a:rPr lang="en-US" sz="6000" dirty="0">
                <a:solidFill>
                  <a:srgbClr val="002060"/>
                </a:solidFill>
              </a:rPr>
              <a:t> </a:t>
            </a:r>
            <a:endParaRPr lang="en-US" sz="6000" dirty="0"/>
          </a:p>
          <a:p>
            <a:r>
              <a:rPr lang="en-US" sz="5000" dirty="0"/>
              <a:t>			</a:t>
            </a:r>
            <a:endParaRPr lang="en-US" sz="10000" dirty="0"/>
          </a:p>
        </p:txBody>
      </p:sp>
      <p:pic>
        <p:nvPicPr>
          <p:cNvPr id="9" name="Hình ảnh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074" y="2870189"/>
            <a:ext cx="1535931" cy="614415"/>
          </a:xfrm>
          <a:prstGeom prst="rect">
            <a:avLst/>
          </a:prstGeom>
        </p:spPr>
      </p:pic>
      <p:sp>
        <p:nvSpPr>
          <p:cNvPr id="8" name="Hộp Văn bản 7"/>
          <p:cNvSpPr txBox="1"/>
          <p:nvPr/>
        </p:nvSpPr>
        <p:spPr>
          <a:xfrm>
            <a:off x="427957" y="5296281"/>
            <a:ext cx="3367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INPUT</a:t>
            </a:r>
            <a:endParaRPr lang="en-US" sz="6000" dirty="0">
              <a:solidFill>
                <a:srgbClr val="002060"/>
              </a:solidFill>
            </a:endParaRPr>
          </a:p>
          <a:p>
            <a:r>
              <a:rPr lang="en-US" sz="6000" dirty="0"/>
              <a:t>			</a:t>
            </a:r>
          </a:p>
        </p:txBody>
      </p:sp>
      <p:pic>
        <p:nvPicPr>
          <p:cNvPr id="12" name="Hình ảnh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17307" y="5544345"/>
            <a:ext cx="1628450" cy="614415"/>
          </a:xfrm>
          <a:prstGeom prst="rect">
            <a:avLst/>
          </a:prstGeom>
        </p:spPr>
      </p:pic>
      <p:pic>
        <p:nvPicPr>
          <p:cNvPr id="10" name="Hình ảnh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005" y="1958196"/>
            <a:ext cx="2438400" cy="2438400"/>
          </a:xfrm>
          <a:prstGeom prst="rect">
            <a:avLst/>
          </a:prstGeom>
        </p:spPr>
      </p:pic>
      <p:pic>
        <p:nvPicPr>
          <p:cNvPr id="13" name="Picture 20" descr="lcd_phot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892" y="2355223"/>
            <a:ext cx="3322684" cy="175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CIRC-07b_clone_clone_clone_clone_clone_clon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235" y="5043988"/>
            <a:ext cx="1326311" cy="132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Hình ảnh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71" y="5101773"/>
            <a:ext cx="1326311" cy="1326311"/>
          </a:xfrm>
          <a:prstGeom prst="rect">
            <a:avLst/>
          </a:prstGeom>
        </p:spPr>
      </p:pic>
      <p:pic>
        <p:nvPicPr>
          <p:cNvPr id="16" name="Picture 6" descr="ss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616" y="5043988"/>
            <a:ext cx="1398003" cy="132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DHT-11-truoc-500x50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543" y="5043988"/>
            <a:ext cx="1326311" cy="132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33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ABF840-C786-479E-A3A1-4F1D945C2259}"/>
              </a:ext>
            </a:extLst>
          </p:cNvPr>
          <p:cNvSpPr>
            <a:spLocks noGrp="1"/>
          </p:cNvSpPr>
          <p:nvPr/>
        </p:nvSpPr>
        <p:spPr>
          <a:xfrm>
            <a:off x="961613" y="7427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8A90"/>
                </a:solidFill>
              </a:rPr>
              <a:t>Bốn</a:t>
            </a:r>
            <a:r>
              <a:rPr lang="en-US" b="1" dirty="0">
                <a:solidFill>
                  <a:srgbClr val="008A90"/>
                </a:solidFill>
              </a:rPr>
              <a:t> </a:t>
            </a:r>
            <a:r>
              <a:rPr lang="en-US" b="1" dirty="0" err="1">
                <a:solidFill>
                  <a:srgbClr val="008A90"/>
                </a:solidFill>
              </a:rPr>
              <a:t>Hàm</a:t>
            </a:r>
            <a:r>
              <a:rPr lang="en-US" b="1" dirty="0">
                <a:solidFill>
                  <a:srgbClr val="008A90"/>
                </a:solidFill>
              </a:rPr>
              <a:t> </a:t>
            </a:r>
            <a:r>
              <a:rPr lang="en-US" b="1" dirty="0" err="1">
                <a:solidFill>
                  <a:srgbClr val="FF900A"/>
                </a:solidFill>
              </a:rPr>
              <a:t>quan</a:t>
            </a:r>
            <a:r>
              <a:rPr lang="en-US" b="1" dirty="0">
                <a:solidFill>
                  <a:srgbClr val="FF900A"/>
                </a:solidFill>
              </a:rPr>
              <a:t> </a:t>
            </a:r>
            <a:r>
              <a:rPr lang="en-US" b="1" dirty="0" err="1">
                <a:solidFill>
                  <a:srgbClr val="FF900A"/>
                </a:solidFill>
              </a:rPr>
              <a:t>trọng</a:t>
            </a:r>
            <a:endParaRPr lang="vi-VN" b="1" dirty="0">
              <a:solidFill>
                <a:srgbClr val="FF900A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AF15937-2B54-499C-823C-C4B462D4465F}"/>
              </a:ext>
            </a:extLst>
          </p:cNvPr>
          <p:cNvSpPr txBox="1"/>
          <p:nvPr/>
        </p:nvSpPr>
        <p:spPr>
          <a:xfrm>
            <a:off x="2450970" y="2120042"/>
            <a:ext cx="8371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err="1">
                <a:solidFill>
                  <a:srgbClr val="002060"/>
                </a:solidFill>
              </a:rPr>
              <a:t>digital</a:t>
            </a:r>
            <a:r>
              <a:rPr lang="en-US" sz="7000" dirty="0" err="1">
                <a:solidFill>
                  <a:srgbClr val="00B0F0"/>
                </a:solidFill>
              </a:rPr>
              <a:t>Write</a:t>
            </a:r>
            <a:r>
              <a:rPr lang="en-US" sz="7000" dirty="0"/>
              <a:t> </a:t>
            </a:r>
            <a:r>
              <a:rPr lang="en-US" sz="7000" dirty="0">
                <a:solidFill>
                  <a:srgbClr val="FF0000"/>
                </a:solidFill>
              </a:rPr>
              <a:t>();</a:t>
            </a:r>
            <a:endParaRPr lang="en-US" sz="7000" dirty="0"/>
          </a:p>
          <a:p>
            <a:r>
              <a:rPr lang="en-US" sz="7000" dirty="0"/>
              <a:t>			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D01370F-B898-4E62-85CE-D711FAD6D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60" y="2552067"/>
            <a:ext cx="1535931" cy="614415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993615E-1FAA-4896-851E-12ADBEF4E42D}"/>
              </a:ext>
            </a:extLst>
          </p:cNvPr>
          <p:cNvSpPr txBox="1"/>
          <p:nvPr/>
        </p:nvSpPr>
        <p:spPr>
          <a:xfrm>
            <a:off x="1649691" y="4813180"/>
            <a:ext cx="100468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			</a:t>
            </a:r>
            <a:endParaRPr lang="en-US" sz="10000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E2335160-E74C-4E71-8AE8-C2FB4166731B}"/>
              </a:ext>
            </a:extLst>
          </p:cNvPr>
          <p:cNvSpPr txBox="1"/>
          <p:nvPr/>
        </p:nvSpPr>
        <p:spPr>
          <a:xfrm>
            <a:off x="4366652" y="4298769"/>
            <a:ext cx="72220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err="1">
                <a:solidFill>
                  <a:srgbClr val="002060"/>
                </a:solidFill>
              </a:rPr>
              <a:t>analog</a:t>
            </a:r>
            <a:r>
              <a:rPr lang="en-US" sz="7000" dirty="0" err="1">
                <a:solidFill>
                  <a:srgbClr val="00B0F0"/>
                </a:solidFill>
              </a:rPr>
              <a:t>Write</a:t>
            </a:r>
            <a:r>
              <a:rPr lang="en-US" sz="7000" dirty="0"/>
              <a:t> </a:t>
            </a:r>
            <a:r>
              <a:rPr lang="en-US" sz="7000" dirty="0">
                <a:solidFill>
                  <a:srgbClr val="FF0000"/>
                </a:solidFill>
              </a:rPr>
              <a:t>();</a:t>
            </a:r>
            <a:endParaRPr lang="en-US" sz="7000" dirty="0"/>
          </a:p>
          <a:p>
            <a:r>
              <a:rPr lang="en-US" sz="7000" dirty="0"/>
              <a:t>			</a:t>
            </a: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7CC51B98-228A-41EB-9492-E7538B958E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42" y="4596757"/>
            <a:ext cx="1535931" cy="614415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E110F908-C831-40BD-BB73-0EAEEF420A24}"/>
              </a:ext>
            </a:extLst>
          </p:cNvPr>
          <p:cNvSpPr txBox="1"/>
          <p:nvPr/>
        </p:nvSpPr>
        <p:spPr>
          <a:xfrm>
            <a:off x="3333006" y="3230360"/>
            <a:ext cx="8371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err="1">
                <a:solidFill>
                  <a:srgbClr val="002060"/>
                </a:solidFill>
              </a:rPr>
              <a:t>digital</a:t>
            </a:r>
            <a:r>
              <a:rPr lang="en-US" sz="7000" dirty="0" err="1">
                <a:solidFill>
                  <a:srgbClr val="00B050"/>
                </a:solidFill>
              </a:rPr>
              <a:t>Read</a:t>
            </a:r>
            <a:r>
              <a:rPr lang="en-US" sz="7000" dirty="0"/>
              <a:t> </a:t>
            </a:r>
            <a:r>
              <a:rPr lang="en-US" sz="7000" dirty="0">
                <a:solidFill>
                  <a:srgbClr val="FF0000"/>
                </a:solidFill>
              </a:rPr>
              <a:t>();</a:t>
            </a:r>
            <a:endParaRPr lang="en-US" sz="7000" dirty="0"/>
          </a:p>
          <a:p>
            <a:r>
              <a:rPr lang="en-US" sz="5000" dirty="0"/>
              <a:t>			</a:t>
            </a:r>
            <a:endParaRPr lang="en-US" sz="10000" dirty="0"/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73B20BD2-77A1-45C7-B79E-539257C80C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1" y="3525974"/>
            <a:ext cx="1535931" cy="614415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00724176-1120-4809-A3C9-77E9BBE72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040" y="5574950"/>
            <a:ext cx="1535931" cy="614415"/>
          </a:xfrm>
          <a:prstGeom prst="rect">
            <a:avLst/>
          </a:prstGeom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C82147D-4D4A-453B-87A6-84EFAE0629A7}"/>
              </a:ext>
            </a:extLst>
          </p:cNvPr>
          <p:cNvSpPr txBox="1"/>
          <p:nvPr/>
        </p:nvSpPr>
        <p:spPr>
          <a:xfrm>
            <a:off x="5156463" y="5244067"/>
            <a:ext cx="72220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err="1">
                <a:solidFill>
                  <a:srgbClr val="002060"/>
                </a:solidFill>
              </a:rPr>
              <a:t>analog</a:t>
            </a:r>
            <a:r>
              <a:rPr lang="en-US" sz="7000" dirty="0" err="1">
                <a:solidFill>
                  <a:srgbClr val="00B050"/>
                </a:solidFill>
              </a:rPr>
              <a:t>Read</a:t>
            </a:r>
            <a:r>
              <a:rPr lang="en-US" sz="7000" dirty="0"/>
              <a:t> </a:t>
            </a:r>
            <a:r>
              <a:rPr lang="en-US" sz="7000" dirty="0">
                <a:solidFill>
                  <a:srgbClr val="FF0000"/>
                </a:solidFill>
              </a:rPr>
              <a:t>();</a:t>
            </a:r>
            <a:endParaRPr lang="en-US" sz="7000" dirty="0"/>
          </a:p>
          <a:p>
            <a:r>
              <a:rPr lang="en-US" sz="70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99154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141</Words>
  <Application>Microsoft Office PowerPoint</Application>
  <PresentationFormat>Màn hình rộng</PresentationFormat>
  <Paragraphs>50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Tahoma</vt:lpstr>
      <vt:lpstr>Times New Roman</vt:lpstr>
      <vt:lpstr>Office Theme</vt:lpstr>
      <vt:lpstr>KHÓA HỌC LẬP TRÌNH VỚI ARDUINO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LẬP TRÌNH VỚI ARDUINO</dc:title>
  <dc:creator>NGUYEN DUY TAM</dc:creator>
  <cp:lastModifiedBy>NGUYEN DUY TAM</cp:lastModifiedBy>
  <cp:revision>44</cp:revision>
  <dcterms:created xsi:type="dcterms:W3CDTF">2017-06-12T01:02:00Z</dcterms:created>
  <dcterms:modified xsi:type="dcterms:W3CDTF">2017-07-03T10:31:37Z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