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0" r:id="rId4"/>
    <p:sldId id="286" r:id="rId5"/>
    <p:sldId id="263" r:id="rId6"/>
    <p:sldId id="287" r:id="rId7"/>
    <p:sldId id="288" r:id="rId8"/>
    <p:sldId id="289" r:id="rId9"/>
    <p:sldId id="290" r:id="rId10"/>
    <p:sldId id="291" r:id="rId11"/>
    <p:sldId id="295" r:id="rId12"/>
    <p:sldId id="296" r:id="rId13"/>
  </p:sldIdLst>
  <p:sldSz cx="9144000" cy="5143500" type="screen16x9"/>
  <p:notesSz cx="6858000" cy="9144000"/>
  <p:embeddedFontLs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Miriam Libre" panose="020B0604020202020204" charset="-79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Barlow Light" panose="020B060402020202020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F177B2-EC32-4061-9122-82AB00B90A6A}">
  <a:tblStyle styleId="{0AF177B2-EC32-4061-9122-82AB00B90A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991" autoAdjust="0"/>
  </p:normalViewPr>
  <p:slideViewPr>
    <p:cSldViewPr snapToGrid="0">
      <p:cViewPr varScale="1">
        <p:scale>
          <a:sx n="64" d="100"/>
          <a:sy n="64" d="100"/>
        </p:scale>
        <p:origin x="15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9792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7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79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2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32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i="1" smtClean="0"/>
              <a:t>chi </a:t>
            </a:r>
            <a:r>
              <a:rPr lang="en-US" sz="1100" i="1" err="1" smtClean="0"/>
              <a:t>phí</a:t>
            </a:r>
            <a:r>
              <a:rPr lang="en-US" sz="1100" i="1" smtClean="0"/>
              <a:t> </a:t>
            </a:r>
            <a:r>
              <a:rPr lang="en-US" sz="1100" i="1" err="1" smtClean="0"/>
              <a:t>phát</a:t>
            </a:r>
            <a:r>
              <a:rPr lang="en-US" sz="1100" i="1" smtClean="0"/>
              <a:t> </a:t>
            </a:r>
            <a:r>
              <a:rPr lang="en-US" sz="1100" i="1" err="1" smtClean="0"/>
              <a:t>triển</a:t>
            </a:r>
            <a:r>
              <a:rPr lang="en-US" sz="1100" i="1" smtClean="0"/>
              <a:t>: 2người*15tr/</a:t>
            </a:r>
            <a:r>
              <a:rPr lang="en-US" sz="1100" i="1" err="1" smtClean="0"/>
              <a:t>tháng</a:t>
            </a:r>
            <a:r>
              <a:rPr lang="en-US" sz="1100" i="1" smtClean="0"/>
              <a:t>*2tháng=60 </a:t>
            </a:r>
            <a:r>
              <a:rPr lang="en-US" sz="1100" i="1" err="1" smtClean="0"/>
              <a:t>tr</a:t>
            </a:r>
            <a:endParaRPr lang="en-US" sz="11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Thanh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tuần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deadline, milestone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dự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lần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10%.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Lần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thanh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nốt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50%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1100" b="0" i="1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đồng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9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3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v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acebook.com/groups/congdongarduinovn/" TargetMode="External"/><Relationship Id="rId4" Type="http://schemas.openxmlformats.org/officeDocument/2006/relationships/hyperlink" Target="https://advancecad.edu.vn/tai-lieu-huong-dan-arduino-fre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711559" y="52262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 smtClean="0">
                <a:solidFill>
                  <a:schemeClr val="bg1"/>
                </a:solidFill>
              </a:rPr>
              <a:t>Báo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cáo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cuối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kì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632899" y="3509921"/>
            <a:ext cx="3786214" cy="1500198"/>
          </a:xfrm>
          <a:prstGeom prst="rect">
            <a:avLst/>
          </a:prstGeom>
        </p:spPr>
        <p:txBody>
          <a:bodyPr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noProof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Nhóm sinh viên thực hiện</a:t>
            </a:r>
          </a:p>
          <a:p>
            <a:pPr algn="ctr"/>
            <a:r>
              <a:rPr lang="en-US" sz="1800" noProof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Lại Thùy Ninh  : 20132893</a:t>
            </a:r>
          </a:p>
          <a:p>
            <a:pPr algn="ctr"/>
            <a:r>
              <a:rPr lang="en-US" sz="1800" noProof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Nguyễn Duy Ý : 20154438</a:t>
            </a:r>
            <a:endParaRPr lang="vi-VN" sz="1800" noProof="1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2899" y="2273005"/>
            <a:ext cx="416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solidFill>
                  <a:schemeClr val="bg1"/>
                </a:solidFill>
              </a:rPr>
              <a:t>Quản trị dự án </a:t>
            </a:r>
            <a:r>
              <a:rPr lang="en-US" sz="1800" err="1" smtClean="0">
                <a:solidFill>
                  <a:schemeClr val="bg1"/>
                </a:solidFill>
              </a:rPr>
              <a:t>hệ</a:t>
            </a:r>
            <a:r>
              <a:rPr lang="en-US" sz="1800" smtClean="0">
                <a:solidFill>
                  <a:schemeClr val="bg1"/>
                </a:solidFill>
              </a:rPr>
              <a:t> </a:t>
            </a:r>
            <a:r>
              <a:rPr lang="en-US" sz="1800" smtClean="0">
                <a:solidFill>
                  <a:schemeClr val="bg1"/>
                </a:solidFill>
              </a:rPr>
              <a:t>nhúng </a:t>
            </a:r>
            <a:r>
              <a:rPr lang="en-US" sz="1800" err="1" smtClean="0">
                <a:solidFill>
                  <a:schemeClr val="bg1"/>
                </a:solidFill>
              </a:rPr>
              <a:t>theo</a:t>
            </a:r>
            <a:r>
              <a:rPr lang="en-US" sz="1800" smtClean="0">
                <a:solidFill>
                  <a:schemeClr val="bg1"/>
                </a:solidFill>
              </a:rPr>
              <a:t> </a:t>
            </a:r>
            <a:r>
              <a:rPr lang="en-US" sz="1800" smtClean="0">
                <a:solidFill>
                  <a:schemeClr val="bg1"/>
                </a:solidFill>
              </a:rPr>
              <a:t>chuẩn  kĩ năng </a:t>
            </a:r>
            <a:r>
              <a:rPr lang="en-US" sz="1800" smtClean="0">
                <a:solidFill>
                  <a:schemeClr val="bg1"/>
                </a:solidFill>
              </a:rPr>
              <a:t>ITSS</a:t>
            </a:r>
            <a:endParaRPr 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 smtClean="0">
                <a:latin typeface="+mj-lt"/>
              </a:rPr>
              <a:t>Phân</a:t>
            </a:r>
            <a:r>
              <a:rPr lang="en-US" sz="3200" b="1" smtClean="0">
                <a:latin typeface="+mj-lt"/>
              </a:rPr>
              <a:t> </a:t>
            </a:r>
            <a:r>
              <a:rPr lang="en-US" sz="3200" b="1" err="1">
                <a:latin typeface="+mj-lt"/>
              </a:rPr>
              <a:t>tích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>
                <a:latin typeface="+mj-lt"/>
              </a:rPr>
              <a:t>thiết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 smtClean="0">
                <a:latin typeface="+mj-lt"/>
              </a:rPr>
              <a:t>kế</a:t>
            </a:r>
            <a:endParaRPr lang="en-US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Mô</a:t>
            </a:r>
            <a:r>
              <a:rPr lang="en-US" sz="2000"/>
              <a:t> </a:t>
            </a:r>
            <a:r>
              <a:rPr lang="en-US" sz="2000" err="1"/>
              <a:t>hình</a:t>
            </a:r>
            <a:r>
              <a:rPr lang="en-US" sz="2000"/>
              <a:t> </a:t>
            </a:r>
            <a:r>
              <a:rPr lang="en-US" sz="2000" err="1"/>
              <a:t>phần</a:t>
            </a:r>
            <a:r>
              <a:rPr lang="en-US" sz="2000"/>
              <a:t> </a:t>
            </a:r>
            <a:r>
              <a:rPr lang="en-US" sz="2000" err="1"/>
              <a:t>cứng</a:t>
            </a:r>
            <a:r>
              <a:rPr lang="en-US" sz="2000"/>
              <a:t>, </a:t>
            </a:r>
            <a:r>
              <a:rPr lang="en-US" sz="2000" err="1"/>
              <a:t>phần</a:t>
            </a:r>
            <a:r>
              <a:rPr lang="en-US" sz="2000"/>
              <a:t> </a:t>
            </a:r>
            <a:r>
              <a:rPr lang="en-US" sz="2000" err="1"/>
              <a:t>mềm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Giao</a:t>
            </a:r>
            <a:r>
              <a:rPr lang="en-US" sz="2000"/>
              <a:t> </a:t>
            </a:r>
            <a:r>
              <a:rPr lang="en-US" sz="2000" err="1"/>
              <a:t>diện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Cơ</a:t>
            </a:r>
            <a:r>
              <a:rPr lang="en-US" sz="2000"/>
              <a:t> </a:t>
            </a:r>
            <a:r>
              <a:rPr lang="en-US" sz="2000" err="1"/>
              <a:t>sở</a:t>
            </a:r>
            <a:r>
              <a:rPr lang="en-US" sz="2000"/>
              <a:t> </a:t>
            </a:r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Mạng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Đặc</a:t>
            </a:r>
            <a:r>
              <a:rPr lang="en-US" sz="2000"/>
              <a:t> </a:t>
            </a:r>
            <a:r>
              <a:rPr lang="en-US" sz="2000" err="1"/>
              <a:t>tả</a:t>
            </a:r>
            <a:r>
              <a:rPr lang="en-US" sz="2000"/>
              <a:t> </a:t>
            </a:r>
            <a:r>
              <a:rPr lang="en-US" sz="2000" err="1"/>
              <a:t>giao</a:t>
            </a:r>
            <a:r>
              <a:rPr lang="en-US" sz="2000"/>
              <a:t> </a:t>
            </a:r>
            <a:r>
              <a:rPr lang="en-US" sz="2000" err="1"/>
              <a:t>diện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Bảo</a:t>
            </a:r>
            <a:r>
              <a:rPr lang="en-US" sz="2000"/>
              <a:t> </a:t>
            </a:r>
            <a:r>
              <a:rPr lang="en-US" sz="2000" err="1"/>
              <a:t>mật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Sao </a:t>
            </a:r>
            <a:r>
              <a:rPr lang="en-US" sz="2000" err="1"/>
              <a:t>lưu</a:t>
            </a:r>
            <a:r>
              <a:rPr lang="en-US" sz="2000"/>
              <a:t> </a:t>
            </a:r>
            <a:r>
              <a:rPr lang="en-US" sz="2000" err="1"/>
              <a:t>phục</a:t>
            </a:r>
            <a:r>
              <a:rPr lang="en-US" sz="2000"/>
              <a:t> </a:t>
            </a:r>
            <a:r>
              <a:rPr lang="en-US" sz="2000" err="1"/>
              <a:t>hồi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Chuyển</a:t>
            </a:r>
            <a:r>
              <a:rPr lang="en-US" sz="2000"/>
              <a:t> </a:t>
            </a:r>
            <a:r>
              <a:rPr lang="en-US" sz="2000" err="1"/>
              <a:t>đổi</a:t>
            </a:r>
            <a:r>
              <a:rPr lang="en-US" sz="2000"/>
              <a:t> </a:t>
            </a:r>
            <a:r>
              <a:rPr lang="en-US" sz="2000" err="1"/>
              <a:t>dữ</a:t>
            </a:r>
            <a:r>
              <a:rPr lang="en-US" sz="2000"/>
              <a:t> </a:t>
            </a:r>
            <a:r>
              <a:rPr lang="en-US" sz="2000" err="1"/>
              <a:t>liệu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457200" y="767297"/>
            <a:ext cx="5138700" cy="67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 smtClean="0">
                <a:latin typeface="+mj-lt"/>
              </a:rPr>
              <a:t>Tài</a:t>
            </a:r>
            <a:r>
              <a:rPr lang="en-US" sz="3200" b="1" smtClean="0">
                <a:latin typeface="+mj-lt"/>
              </a:rPr>
              <a:t> </a:t>
            </a:r>
            <a:r>
              <a:rPr lang="en-US" sz="3200" b="1" err="1" smtClean="0">
                <a:latin typeface="+mj-lt"/>
              </a:rPr>
              <a:t>liệu</a:t>
            </a:r>
            <a:r>
              <a:rPr lang="en-US" sz="3200" b="1" smtClean="0">
                <a:latin typeface="+mj-lt"/>
              </a:rPr>
              <a:t> </a:t>
            </a:r>
            <a:r>
              <a:rPr lang="en-US" sz="3200" b="1" err="1" smtClean="0">
                <a:latin typeface="+mj-lt"/>
              </a:rPr>
              <a:t>liên</a:t>
            </a:r>
            <a:r>
              <a:rPr lang="en-US" sz="3200" b="1" smtClean="0">
                <a:latin typeface="+mj-lt"/>
              </a:rPr>
              <a:t> </a:t>
            </a:r>
            <a:r>
              <a:rPr lang="en-US" sz="3200" b="1" err="1" smtClean="0">
                <a:latin typeface="+mj-lt"/>
              </a:rPr>
              <a:t>quan</a:t>
            </a:r>
            <a:endParaRPr lang="en-US" sz="3200" b="1">
              <a:latin typeface="+mj-lt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431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/>
              <a:t>Website </a:t>
            </a:r>
            <a:r>
              <a:rPr lang="en-US" sz="1600" err="1"/>
              <a:t>Cộng</a:t>
            </a:r>
            <a:r>
              <a:rPr lang="en-US" sz="1600"/>
              <a:t> </a:t>
            </a:r>
            <a:r>
              <a:rPr lang="en-US" sz="1600" err="1"/>
              <a:t>đồng</a:t>
            </a:r>
            <a:r>
              <a:rPr lang="en-US" sz="1600"/>
              <a:t> Arduino </a:t>
            </a:r>
            <a:r>
              <a:rPr lang="en-US" sz="1600" err="1"/>
              <a:t>Việt</a:t>
            </a:r>
            <a:r>
              <a:rPr lang="en-US" sz="1600"/>
              <a:t> Nam. </a:t>
            </a:r>
            <a:r>
              <a:rPr lang="en-US" sz="1600" err="1"/>
              <a:t>Hướng</a:t>
            </a:r>
            <a:r>
              <a:rPr lang="en-US" sz="1600"/>
              <a:t> </a:t>
            </a:r>
            <a:r>
              <a:rPr lang="en-US" sz="1600" err="1"/>
              <a:t>dẫn</a:t>
            </a:r>
            <a:r>
              <a:rPr lang="en-US" sz="1600"/>
              <a:t> </a:t>
            </a:r>
            <a:r>
              <a:rPr lang="en-US" sz="1600" err="1"/>
              <a:t>thiết</a:t>
            </a:r>
            <a:r>
              <a:rPr lang="en-US" sz="1600"/>
              <a:t> </a:t>
            </a:r>
            <a:r>
              <a:rPr lang="en-US" sz="1600" err="1"/>
              <a:t>kế</a:t>
            </a:r>
            <a:r>
              <a:rPr lang="en-US" sz="1600"/>
              <a:t>, </a:t>
            </a:r>
            <a:r>
              <a:rPr lang="en-US" sz="1600" err="1"/>
              <a:t>lập</a:t>
            </a:r>
            <a:r>
              <a:rPr lang="en-US" sz="1600"/>
              <a:t> </a:t>
            </a:r>
            <a:r>
              <a:rPr lang="en-US" sz="1600" err="1"/>
              <a:t>trình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triển</a:t>
            </a:r>
            <a:r>
              <a:rPr lang="en-US" sz="1600"/>
              <a:t> </a:t>
            </a:r>
            <a:r>
              <a:rPr lang="en-US" sz="1600" err="1"/>
              <a:t>khai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hệ</a:t>
            </a:r>
            <a:r>
              <a:rPr lang="en-US" sz="1600"/>
              <a:t> </a:t>
            </a:r>
            <a:r>
              <a:rPr lang="en-US" sz="1600" err="1"/>
              <a:t>thống</a:t>
            </a:r>
            <a:r>
              <a:rPr lang="en-US" sz="1600"/>
              <a:t>, </a:t>
            </a:r>
            <a:r>
              <a:rPr lang="en-US" sz="1600" err="1"/>
              <a:t>phần</a:t>
            </a:r>
            <a:r>
              <a:rPr lang="en-US" sz="1600"/>
              <a:t> </a:t>
            </a:r>
            <a:r>
              <a:rPr lang="en-US" sz="1600" err="1"/>
              <a:t>mềm</a:t>
            </a:r>
            <a:r>
              <a:rPr lang="en-US" sz="1600"/>
              <a:t> </a:t>
            </a:r>
            <a:r>
              <a:rPr lang="en-US" sz="1600" err="1"/>
              <a:t>liên</a:t>
            </a:r>
            <a:r>
              <a:rPr lang="en-US" sz="1600"/>
              <a:t> </a:t>
            </a:r>
            <a:r>
              <a:rPr lang="en-US" sz="1600" err="1"/>
              <a:t>quan</a:t>
            </a:r>
            <a:r>
              <a:rPr lang="en-US" sz="1600"/>
              <a:t> </a:t>
            </a:r>
            <a:r>
              <a:rPr lang="en-US" sz="1600" err="1"/>
              <a:t>đến</a:t>
            </a:r>
            <a:r>
              <a:rPr lang="en-US" sz="1600"/>
              <a:t> Arduino</a:t>
            </a:r>
          </a:p>
          <a:p>
            <a:r>
              <a:rPr lang="en-US" sz="1600"/>
              <a:t>[</a:t>
            </a:r>
            <a:r>
              <a:rPr lang="en-US" sz="1600" u="sng">
                <a:hlinkClick r:id="rId3"/>
              </a:rPr>
              <a:t>http://arduino.vn/</a:t>
            </a:r>
            <a:r>
              <a:rPr lang="en-US" sz="1600"/>
              <a:t>]</a:t>
            </a:r>
          </a:p>
          <a:p>
            <a:pPr lvl="0"/>
            <a:r>
              <a:rPr lang="en-US" sz="1600" err="1"/>
              <a:t>Tài</a:t>
            </a:r>
            <a:r>
              <a:rPr lang="en-US" sz="1600"/>
              <a:t> </a:t>
            </a:r>
            <a:r>
              <a:rPr lang="en-US" sz="1600" err="1"/>
              <a:t>liệu</a:t>
            </a:r>
            <a:r>
              <a:rPr lang="en-US" sz="1600"/>
              <a:t> </a:t>
            </a:r>
            <a:r>
              <a:rPr lang="en-US" sz="1600" err="1"/>
              <a:t>hướng</a:t>
            </a:r>
            <a:r>
              <a:rPr lang="en-US" sz="1600"/>
              <a:t> </a:t>
            </a:r>
            <a:r>
              <a:rPr lang="en-US" sz="1600" err="1"/>
              <a:t>dẫn</a:t>
            </a:r>
            <a:r>
              <a:rPr lang="en-US" sz="1600"/>
              <a:t> Arduino </a:t>
            </a:r>
            <a:r>
              <a:rPr lang="en-US" sz="1600" err="1"/>
              <a:t>miễn</a:t>
            </a:r>
            <a:r>
              <a:rPr lang="en-US" sz="1600"/>
              <a:t> </a:t>
            </a:r>
            <a:r>
              <a:rPr lang="en-US" sz="1600" err="1"/>
              <a:t>phí</a:t>
            </a:r>
            <a:r>
              <a:rPr lang="en-US" sz="1600"/>
              <a:t> </a:t>
            </a:r>
          </a:p>
          <a:p>
            <a:r>
              <a:rPr lang="en-US" sz="1600"/>
              <a:t>[</a:t>
            </a:r>
            <a:r>
              <a:rPr lang="en-US" sz="1600" u="sng">
                <a:hlinkClick r:id="rId4"/>
              </a:rPr>
              <a:t>https://advancecad.edu.vn/tai-lieu-huong-dan-arduino-free/</a:t>
            </a:r>
            <a:r>
              <a:rPr lang="en-US" sz="1600"/>
              <a:t>]</a:t>
            </a:r>
          </a:p>
          <a:p>
            <a:pPr lvl="0"/>
            <a:r>
              <a:rPr lang="en-US" sz="1600" err="1"/>
              <a:t>Nhóm</a:t>
            </a:r>
            <a:r>
              <a:rPr lang="en-US" sz="1600"/>
              <a:t> </a:t>
            </a:r>
            <a:r>
              <a:rPr lang="en-US" sz="1600" err="1"/>
              <a:t>facebook</a:t>
            </a:r>
            <a:r>
              <a:rPr lang="en-US" sz="1600"/>
              <a:t> </a:t>
            </a:r>
            <a:r>
              <a:rPr lang="en-US" sz="1600" err="1"/>
              <a:t>Aduino</a:t>
            </a:r>
            <a:r>
              <a:rPr lang="en-US" sz="1600"/>
              <a:t> </a:t>
            </a:r>
            <a:r>
              <a:rPr lang="en-US" sz="1600" err="1"/>
              <a:t>Việt</a:t>
            </a:r>
            <a:r>
              <a:rPr lang="en-US" sz="1600"/>
              <a:t> Nam </a:t>
            </a:r>
          </a:p>
          <a:p>
            <a:r>
              <a:rPr lang="en-US" sz="1600" u="sng">
                <a:hlinkClick r:id="rId5"/>
              </a:rPr>
              <a:t>https://www.facebook.com/groups/congdongarduinovn/</a:t>
            </a:r>
            <a:endParaRPr lang="en-US" sz="1600"/>
          </a:p>
          <a:p>
            <a:pPr marL="7620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931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err="1" smtClean="0">
                <a:latin typeface="Tahoma" pitchFamily="34" charset="0"/>
                <a:cs typeface="Tahoma" pitchFamily="34" charset="0"/>
              </a:rPr>
              <a:t>Hết</a:t>
            </a:r>
            <a:r>
              <a:rPr lang="en-US" smtClean="0">
                <a:latin typeface="Tahoma" pitchFamily="34" charset="0"/>
                <a:cs typeface="Tahoma" pitchFamily="34" charset="0"/>
              </a:rPr>
              <a:t/>
            </a:r>
            <a:br>
              <a:rPr lang="en-US" smtClean="0">
                <a:latin typeface="Tahoma" pitchFamily="34" charset="0"/>
                <a:cs typeface="Tahoma" pitchFamily="34" charset="0"/>
              </a:rPr>
            </a:br>
            <a:r>
              <a:rPr lang="vi-VN" smtClean="0">
                <a:latin typeface="Tahoma" pitchFamily="34" charset="0"/>
                <a:cs typeface="Tahoma" pitchFamily="34" charset="0"/>
              </a:rPr>
              <a:t/>
            </a:r>
            <a:br>
              <a:rPr lang="vi-VN" smtClean="0">
                <a:latin typeface="Tahoma" pitchFamily="34" charset="0"/>
                <a:cs typeface="Tahoma" pitchFamily="34" charset="0"/>
              </a:rPr>
            </a:br>
            <a:endParaRPr lang="vi-VN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mtClean="0"/>
              <a:t>Thanks for watching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b="1" smtClean="0">
                <a:latin typeface="+mj-lt"/>
              </a:rPr>
              <a:t>Giảng </a:t>
            </a:r>
            <a:r>
              <a:rPr lang="en" sz="3200" b="1">
                <a:latin typeface="+mj-lt"/>
              </a:rPr>
              <a:t>viên Hướng </a:t>
            </a:r>
            <a:r>
              <a:rPr lang="en" sz="3200" b="1">
                <a:latin typeface="+mj-lt"/>
              </a:rPr>
              <a:t>dẫn</a:t>
            </a:r>
            <a:r>
              <a:rPr lang="en" sz="3200" b="1" smtClean="0">
                <a:latin typeface="+mj-lt"/>
              </a:rPr>
              <a:t>:</a:t>
            </a:r>
            <a:endParaRPr b="1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mtClean="0">
                <a:solidFill>
                  <a:schemeClr val="tx1"/>
                </a:solidFill>
              </a:rPr>
              <a:t>ThS. </a:t>
            </a:r>
            <a:r>
              <a:rPr lang="en">
                <a:solidFill>
                  <a:schemeClr val="tx1"/>
                </a:solidFill>
              </a:rPr>
              <a:t>Nguyễn Đức Tiến</a:t>
            </a:r>
            <a:r>
              <a:rPr lang="en"/>
              <a:t/>
            </a:r>
            <a:br>
              <a:rPr lang="en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63" y="2571879"/>
            <a:ext cx="2173573" cy="2173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>
                <a:latin typeface="+mj-lt"/>
              </a:rPr>
              <a:t>Nội </a:t>
            </a:r>
            <a:r>
              <a:rPr lang="en-US" sz="3200" b="1" smtClean="0">
                <a:latin typeface="+mj-lt"/>
              </a:rPr>
              <a:t>dung</a:t>
            </a:r>
            <a:endParaRPr sz="3200" b="1">
              <a:latin typeface="+mj-lt"/>
            </a:endParaRPr>
          </a:p>
        </p:txBody>
      </p:sp>
      <p:sp>
        <p:nvSpPr>
          <p:cNvPr id="269" name="Google Shape;26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Barlow Light" panose="020B0604020202020204" charset="0"/>
              </a:rPr>
              <a:t>Giới thiệu dự án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Barlow Light" panose="020B0604020202020204" charset="0"/>
              </a:rPr>
              <a:t>Các nhân sự tham gia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Barlow Light" panose="020B0604020202020204" charset="0"/>
              </a:rPr>
              <a:t>Khảo sát dự án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>
                <a:latin typeface="Barlow Light" panose="020B0604020202020204" charset="0"/>
              </a:rPr>
              <a:t>Ư</a:t>
            </a:r>
            <a:r>
              <a:rPr lang="en-US" sz="2000">
                <a:latin typeface="Barlow Light" panose="020B0604020202020204" charset="0"/>
              </a:rPr>
              <a:t>ớc lượng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>
                <a:latin typeface="Barlow Light" panose="020B0604020202020204" charset="0"/>
              </a:rPr>
              <a:t>Ư</a:t>
            </a:r>
            <a:r>
              <a:rPr lang="en-US" sz="2000">
                <a:latin typeface="Barlow Light" panose="020B0604020202020204" charset="0"/>
              </a:rPr>
              <a:t>ớc lượng giá thành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Barlow Light" panose="020B0604020202020204" charset="0"/>
              </a:rPr>
              <a:t>Phân chia giai đoạn chính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Barlow Light" panose="020B0604020202020204" charset="0"/>
              </a:rPr>
              <a:t>Phân tích thiết kế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Barlow Light" panose="020B0604020202020204" charset="0"/>
              </a:rPr>
              <a:t>Tài liệu liên quan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Barlow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+mj-lt"/>
              </a:rPr>
              <a:t>Giới thiệu </a:t>
            </a:r>
            <a:r>
              <a:rPr lang="en-US" sz="3200" b="1">
                <a:latin typeface="+mj-lt"/>
              </a:rPr>
              <a:t>dự </a:t>
            </a:r>
            <a:r>
              <a:rPr lang="en-US" sz="3200" b="1" smtClean="0">
                <a:latin typeface="+mj-lt"/>
              </a:rPr>
              <a:t>án</a:t>
            </a:r>
            <a:endParaRPr lang="en-US" b="1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Thiết kế Robot mang theo đồ ăn đi theo nhân viên để phục vụ cho khách hàng.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>
                <a:latin typeface="+mj-lt"/>
              </a:rPr>
              <a:t>N</a:t>
            </a:r>
            <a:r>
              <a:rPr lang="en-US" sz="3200" b="1" err="1" smtClean="0">
                <a:latin typeface="+mj-lt"/>
              </a:rPr>
              <a:t>hân</a:t>
            </a:r>
            <a:r>
              <a:rPr lang="en-US" sz="3200" b="1" smtClean="0">
                <a:latin typeface="+mj-lt"/>
              </a:rPr>
              <a:t> </a:t>
            </a:r>
            <a:r>
              <a:rPr lang="en-US" sz="3200" b="1" err="1">
                <a:latin typeface="+mj-lt"/>
              </a:rPr>
              <a:t>sự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>
                <a:latin typeface="+mj-lt"/>
              </a:rPr>
              <a:t>tham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>
                <a:latin typeface="+mj-lt"/>
              </a:rPr>
              <a:t>gia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>
                <a:latin typeface="+mj-lt"/>
              </a:rPr>
              <a:t>dự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 smtClean="0">
                <a:latin typeface="+mj-lt"/>
              </a:rPr>
              <a:t>án</a:t>
            </a:r>
            <a:endParaRPr lang="en-US" b="1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err="1" smtClean="0"/>
              <a:t>Thông</a:t>
            </a:r>
            <a:r>
              <a:rPr lang="en-US" sz="1800" b="1" smtClean="0"/>
              <a:t> </a:t>
            </a:r>
            <a:r>
              <a:rPr lang="en-US" sz="1800" b="1"/>
              <a:t>tin </a:t>
            </a:r>
            <a:r>
              <a:rPr lang="en-US" sz="1800" b="1" err="1"/>
              <a:t>liên</a:t>
            </a:r>
            <a:r>
              <a:rPr lang="en-US" sz="1800" b="1"/>
              <a:t> </a:t>
            </a:r>
            <a:r>
              <a:rPr lang="en-US" sz="1800" b="1" err="1"/>
              <a:t>hệ</a:t>
            </a:r>
            <a:r>
              <a:rPr lang="en-US" sz="1800" b="1"/>
              <a:t> </a:t>
            </a:r>
            <a:r>
              <a:rPr lang="en-US" sz="1800" b="1" err="1"/>
              <a:t>phía</a:t>
            </a:r>
            <a:r>
              <a:rPr lang="en-US" sz="1800" b="1"/>
              <a:t> </a:t>
            </a:r>
            <a:r>
              <a:rPr lang="en-US" sz="1800" b="1" err="1"/>
              <a:t>khách</a:t>
            </a:r>
            <a:r>
              <a:rPr lang="en-US" sz="1800" b="1"/>
              <a:t> </a:t>
            </a:r>
            <a:r>
              <a:rPr lang="en-US" sz="1800" b="1" err="1"/>
              <a:t>hàng</a:t>
            </a:r>
            <a:endParaRPr lang="en-US" sz="1800" b="1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Anh Nguyễn </a:t>
            </a:r>
            <a:r>
              <a:rPr lang="en-US" sz="1800" err="1"/>
              <a:t>Đức</a:t>
            </a:r>
            <a:r>
              <a:rPr lang="en-US" sz="1800"/>
              <a:t> </a:t>
            </a:r>
            <a:r>
              <a:rPr lang="en-US" sz="1800" err="1"/>
              <a:t>Tiến</a:t>
            </a:r>
            <a:r>
              <a:rPr lang="en-US" sz="1800"/>
              <a:t> </a:t>
            </a:r>
          </a:p>
          <a:p>
            <a:r>
              <a:rPr lang="en-US" sz="1800" b="1" err="1" smtClean="0"/>
              <a:t>Thông</a:t>
            </a:r>
            <a:r>
              <a:rPr lang="en-US" sz="1800" b="1" smtClean="0"/>
              <a:t> </a:t>
            </a:r>
            <a:r>
              <a:rPr lang="en-US" sz="1800" b="1"/>
              <a:t>tin </a:t>
            </a:r>
            <a:r>
              <a:rPr lang="en-US" sz="1800" b="1" err="1"/>
              <a:t>liên</a:t>
            </a:r>
            <a:r>
              <a:rPr lang="en-US" sz="1800" b="1"/>
              <a:t> </a:t>
            </a:r>
            <a:r>
              <a:rPr lang="en-US" sz="1800" b="1" err="1"/>
              <a:t>hệ</a:t>
            </a:r>
            <a:r>
              <a:rPr lang="en-US" sz="1800" b="1"/>
              <a:t> </a:t>
            </a:r>
            <a:r>
              <a:rPr lang="en-US" sz="1800" b="1" err="1"/>
              <a:t>phía</a:t>
            </a:r>
            <a:r>
              <a:rPr lang="en-US" sz="1800" b="1"/>
              <a:t> </a:t>
            </a:r>
            <a:r>
              <a:rPr lang="en-US" sz="1800" b="1" err="1"/>
              <a:t>công</a:t>
            </a:r>
            <a:r>
              <a:rPr lang="en-US" sz="1800" b="1"/>
              <a:t> 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err="1"/>
              <a:t>Lập</a:t>
            </a:r>
            <a:r>
              <a:rPr lang="en-US" sz="1800"/>
              <a:t> </a:t>
            </a:r>
            <a:r>
              <a:rPr lang="en-US" sz="1800" err="1"/>
              <a:t>trình</a:t>
            </a:r>
            <a:r>
              <a:rPr lang="en-US" sz="1800"/>
              <a:t> </a:t>
            </a:r>
            <a:r>
              <a:rPr lang="en-US" sz="1800" err="1"/>
              <a:t>viên</a:t>
            </a:r>
            <a:r>
              <a:rPr lang="en-US" sz="1800"/>
              <a:t>:  </a:t>
            </a:r>
            <a:r>
              <a:rPr lang="en-US" sz="1800" err="1"/>
              <a:t>Lại</a:t>
            </a:r>
            <a:r>
              <a:rPr lang="en-US" sz="1800"/>
              <a:t> </a:t>
            </a:r>
            <a:r>
              <a:rPr lang="en-US" sz="1800" err="1"/>
              <a:t>Thùy</a:t>
            </a:r>
            <a:r>
              <a:rPr lang="en-US" sz="1800"/>
              <a:t> </a:t>
            </a:r>
            <a:r>
              <a:rPr lang="en-US" sz="1800" err="1"/>
              <a:t>Ninh</a:t>
            </a:r>
            <a:r>
              <a:rPr lang="en-US" sz="1800"/>
              <a:t>, Nguyễn Duy Ý</a:t>
            </a:r>
          </a:p>
          <a:p>
            <a:r>
              <a:rPr lang="en-US" sz="1800" b="1" err="1" smtClean="0"/>
              <a:t>Phân</a:t>
            </a:r>
            <a:r>
              <a:rPr lang="en-US" sz="1800" b="1" smtClean="0"/>
              <a:t> </a:t>
            </a:r>
            <a:r>
              <a:rPr lang="en-US" sz="1800" b="1"/>
              <a:t>chia </a:t>
            </a:r>
            <a:r>
              <a:rPr lang="en-US" sz="1800" b="1" err="1"/>
              <a:t>vai</a:t>
            </a:r>
            <a:r>
              <a:rPr lang="en-US" sz="1800" b="1"/>
              <a:t> </a:t>
            </a:r>
            <a:r>
              <a:rPr lang="en-US" sz="1800" b="1" err="1"/>
              <a:t>trò</a:t>
            </a:r>
            <a:r>
              <a:rPr lang="en-US" sz="1800" b="1"/>
              <a:t> </a:t>
            </a:r>
            <a:r>
              <a:rPr lang="en-US" sz="1800" b="1" err="1"/>
              <a:t>của</a:t>
            </a:r>
            <a:r>
              <a:rPr lang="en-US" sz="1800" b="1"/>
              <a:t> </a:t>
            </a:r>
            <a:r>
              <a:rPr lang="en-US" sz="1800" b="1" err="1"/>
              <a:t>thành</a:t>
            </a:r>
            <a:r>
              <a:rPr lang="en-US" sz="1800" b="1"/>
              <a:t> </a:t>
            </a:r>
            <a:r>
              <a:rPr lang="en-US" sz="1800" b="1" err="1"/>
              <a:t>viên</a:t>
            </a:r>
            <a:r>
              <a:rPr lang="en-US" sz="1800" b="1"/>
              <a:t> </a:t>
            </a:r>
            <a:r>
              <a:rPr lang="en-US" sz="1800" b="1" err="1"/>
              <a:t>dự</a:t>
            </a:r>
            <a:r>
              <a:rPr lang="en-US" sz="1800" b="1"/>
              <a:t> </a:t>
            </a:r>
            <a:r>
              <a:rPr lang="en-US" sz="1800" b="1" err="1"/>
              <a:t>án</a:t>
            </a:r>
            <a:r>
              <a:rPr lang="en-US" sz="1800" b="1"/>
              <a:t> </a:t>
            </a:r>
            <a:r>
              <a:rPr lang="en-US" sz="1800" b="1" err="1"/>
              <a:t>và</a:t>
            </a:r>
            <a:r>
              <a:rPr lang="en-US" sz="1800" b="1"/>
              <a:t> </a:t>
            </a:r>
            <a:r>
              <a:rPr lang="en-US" sz="1800" b="1" err="1"/>
              <a:t>khách</a:t>
            </a:r>
            <a:r>
              <a:rPr lang="en-US" sz="1800" b="1"/>
              <a:t> </a:t>
            </a:r>
            <a:r>
              <a:rPr lang="en-US" sz="1800" b="1" err="1"/>
              <a:t>hàng</a:t>
            </a:r>
            <a:endParaRPr lang="en-US" sz="1800" b="1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err="1"/>
              <a:t>Ngô</a:t>
            </a:r>
            <a:r>
              <a:rPr lang="en-US" sz="1800"/>
              <a:t> Lam </a:t>
            </a:r>
            <a:r>
              <a:rPr lang="en-US" sz="1800" err="1"/>
              <a:t>Trung</a:t>
            </a:r>
            <a:r>
              <a:rPr lang="en-US" sz="1800"/>
              <a:t>: </a:t>
            </a:r>
            <a:r>
              <a:rPr lang="en-US" sz="1800" err="1"/>
              <a:t>Giám</a:t>
            </a:r>
            <a:r>
              <a:rPr lang="en-US" sz="1800"/>
              <a:t> </a:t>
            </a:r>
            <a:r>
              <a:rPr lang="en-US" sz="1800" err="1"/>
              <a:t>đốc</a:t>
            </a:r>
            <a:r>
              <a:rPr lang="en-US" sz="1800"/>
              <a:t>, </a:t>
            </a:r>
            <a:r>
              <a:rPr lang="en-US" sz="1800" err="1"/>
              <a:t>tài</a:t>
            </a:r>
            <a:r>
              <a:rPr lang="en-US" sz="1800"/>
              <a:t> </a:t>
            </a:r>
            <a:r>
              <a:rPr lang="en-US" sz="1800" err="1"/>
              <a:t>chính</a:t>
            </a:r>
            <a:r>
              <a:rPr lang="en-US" sz="1800"/>
              <a:t>, </a:t>
            </a:r>
            <a:r>
              <a:rPr lang="en-US" sz="1800" err="1"/>
              <a:t>nhân</a:t>
            </a:r>
            <a:r>
              <a:rPr lang="en-US" sz="1800"/>
              <a:t> </a:t>
            </a:r>
            <a:r>
              <a:rPr lang="en-US" sz="1800" err="1"/>
              <a:t>sự</a:t>
            </a:r>
            <a:endParaRPr lang="en-US" sz="1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Nguyễn </a:t>
            </a:r>
            <a:r>
              <a:rPr lang="en-US" sz="1800" err="1"/>
              <a:t>Đức</a:t>
            </a:r>
            <a:r>
              <a:rPr lang="en-US" sz="1800"/>
              <a:t> </a:t>
            </a:r>
            <a:r>
              <a:rPr lang="en-US" sz="1800" err="1"/>
              <a:t>Tiến</a:t>
            </a:r>
            <a:r>
              <a:rPr lang="en-US" sz="1800"/>
              <a:t>: IT, chi </a:t>
            </a:r>
            <a:r>
              <a:rPr lang="en-US" sz="1800" err="1"/>
              <a:t>tiết</a:t>
            </a:r>
            <a:r>
              <a:rPr lang="en-US" sz="1800"/>
              <a:t>, </a:t>
            </a:r>
            <a:r>
              <a:rPr lang="en-US" sz="1800" err="1"/>
              <a:t>báo</a:t>
            </a:r>
            <a:r>
              <a:rPr lang="en-US" sz="1800"/>
              <a:t> </a:t>
            </a:r>
            <a:r>
              <a:rPr lang="en-US" sz="1800" err="1"/>
              <a:t>tiến</a:t>
            </a:r>
            <a:r>
              <a:rPr lang="en-US" sz="1800"/>
              <a:t> </a:t>
            </a:r>
            <a:r>
              <a:rPr lang="en-US" sz="1800" err="1"/>
              <a:t>độ</a:t>
            </a:r>
            <a:r>
              <a:rPr 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+mj-lt"/>
              </a:rPr>
              <a:t>Kh</a:t>
            </a:r>
            <a:r>
              <a:rPr lang="en-US" sz="3200" b="1" err="1">
                <a:latin typeface="+mj-lt"/>
              </a:rPr>
              <a:t>ảo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>
                <a:latin typeface="+mj-lt"/>
              </a:rPr>
              <a:t>sát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>
                <a:latin typeface="+mj-lt"/>
              </a:rPr>
              <a:t>dự</a:t>
            </a:r>
            <a:r>
              <a:rPr lang="en-US" sz="3200" b="1">
                <a:latin typeface="+mj-lt"/>
              </a:rPr>
              <a:t> </a:t>
            </a:r>
            <a:r>
              <a:rPr lang="en-US" sz="3200" b="1" smtClean="0">
                <a:latin typeface="+mj-lt"/>
              </a:rPr>
              <a:t>án</a:t>
            </a:r>
            <a:endParaRPr lang="en-US" sz="32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 smtClean="0"/>
              <a:t>Y</a:t>
            </a:r>
            <a:r>
              <a:rPr lang="en-US" smtClean="0"/>
              <a:t>êu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- </a:t>
            </a:r>
            <a:r>
              <a:rPr lang="en-US" err="1"/>
              <a:t>nghiệp</a:t>
            </a:r>
            <a:r>
              <a:rPr lang="en-US"/>
              <a:t> </a:t>
            </a:r>
            <a:r>
              <a:rPr lang="en-US" err="1"/>
              <a:t>vụ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mới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, </a:t>
            </a:r>
            <a:r>
              <a:rPr lang="en-US" err="1"/>
              <a:t>nhược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,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ích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>
                <a:latin typeface="+mn-lt"/>
              </a:rPr>
              <a:t>Ư</a:t>
            </a:r>
            <a:r>
              <a:rPr lang="en-US" sz="3200" b="1" err="1">
                <a:latin typeface="+mn-lt"/>
              </a:rPr>
              <a:t>ớc</a:t>
            </a:r>
            <a:r>
              <a:rPr lang="en-US" sz="3200" b="1">
                <a:latin typeface="+mn-lt"/>
              </a:rPr>
              <a:t> </a:t>
            </a:r>
            <a:r>
              <a:rPr lang="en-US" sz="3200" b="1" smtClean="0">
                <a:latin typeface="+mn-lt"/>
              </a:rPr>
              <a:t>lượng</a:t>
            </a:r>
            <a:endParaRPr lang="en-US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/>
              <a:t>Ư</a:t>
            </a:r>
            <a:r>
              <a:rPr lang="en-US" sz="2000" err="1"/>
              <a:t>ớc</a:t>
            </a:r>
            <a:r>
              <a:rPr lang="en-US" sz="2000"/>
              <a:t> </a:t>
            </a:r>
            <a:r>
              <a:rPr lang="en-US" sz="2000" err="1"/>
              <a:t>lượng</a:t>
            </a:r>
            <a:r>
              <a:rPr lang="en-US" sz="2000"/>
              <a:t> </a:t>
            </a:r>
            <a:r>
              <a:rPr lang="en-US" sz="2000" err="1"/>
              <a:t>tính</a:t>
            </a:r>
            <a:r>
              <a:rPr lang="en-US" sz="2000"/>
              <a:t> </a:t>
            </a:r>
            <a:r>
              <a:rPr lang="en-US" sz="2000" err="1"/>
              <a:t>năng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/>
              <a:t>Ư</a:t>
            </a:r>
            <a:r>
              <a:rPr lang="en-US" sz="2000" err="1"/>
              <a:t>ớc</a:t>
            </a:r>
            <a:r>
              <a:rPr lang="en-US" sz="2000"/>
              <a:t> </a:t>
            </a:r>
            <a:r>
              <a:rPr lang="en-US" sz="2000" err="1"/>
              <a:t>lượng</a:t>
            </a:r>
            <a:r>
              <a:rPr lang="en-US" sz="2000"/>
              <a:t> </a:t>
            </a:r>
            <a:r>
              <a:rPr lang="en-US" sz="2000" err="1"/>
              <a:t>cách</a:t>
            </a:r>
            <a:r>
              <a:rPr lang="en-US" sz="2000"/>
              <a:t> </a:t>
            </a:r>
            <a:r>
              <a:rPr lang="en-US" sz="2000" err="1"/>
              <a:t>tích</a:t>
            </a:r>
            <a:r>
              <a:rPr lang="en-US" sz="2000"/>
              <a:t> </a:t>
            </a:r>
            <a:r>
              <a:rPr lang="en-US" sz="2000" err="1"/>
              <a:t>hợp</a:t>
            </a:r>
            <a:r>
              <a:rPr lang="en-US" sz="2000"/>
              <a:t> </a:t>
            </a:r>
            <a:r>
              <a:rPr lang="en-US" sz="2000" err="1"/>
              <a:t>hệ</a:t>
            </a:r>
            <a:r>
              <a:rPr lang="en-US" sz="2000"/>
              <a:t> </a:t>
            </a:r>
            <a:r>
              <a:rPr lang="en-US" sz="2000" err="1"/>
              <a:t>thống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/>
              <a:t>Ư</a:t>
            </a:r>
            <a:r>
              <a:rPr lang="en-US" sz="2000" err="1"/>
              <a:t>ớc</a:t>
            </a:r>
            <a:r>
              <a:rPr lang="en-US" sz="2000"/>
              <a:t> </a:t>
            </a:r>
            <a:r>
              <a:rPr lang="en-US" sz="2000" err="1"/>
              <a:t>lượng</a:t>
            </a:r>
            <a:r>
              <a:rPr lang="en-US" sz="2000"/>
              <a:t> </a:t>
            </a:r>
            <a:r>
              <a:rPr lang="en-US" sz="2000" err="1"/>
              <a:t>thời</a:t>
            </a:r>
            <a:r>
              <a:rPr lang="en-US" sz="2000"/>
              <a:t> </a:t>
            </a:r>
            <a:r>
              <a:rPr lang="en-US" sz="2000" err="1"/>
              <a:t>gian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/>
              <a:t>Ư</a:t>
            </a:r>
            <a:r>
              <a:rPr lang="en-US" sz="2000" err="1"/>
              <a:t>ớc</a:t>
            </a:r>
            <a:r>
              <a:rPr lang="en-US" sz="2000"/>
              <a:t> </a:t>
            </a:r>
            <a:r>
              <a:rPr lang="en-US" sz="2000" err="1"/>
              <a:t>lượng</a:t>
            </a:r>
            <a:r>
              <a:rPr lang="en-US" sz="2000"/>
              <a:t> </a:t>
            </a:r>
            <a:r>
              <a:rPr lang="en-US" sz="2000" err="1"/>
              <a:t>rủi</a:t>
            </a:r>
            <a:r>
              <a:rPr lang="en-US" sz="2000"/>
              <a:t> </a:t>
            </a:r>
            <a:r>
              <a:rPr lang="en-US" sz="2000" err="1"/>
              <a:t>ro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Xác</a:t>
            </a:r>
            <a:r>
              <a:rPr lang="en-US" sz="2000"/>
              <a:t> </a:t>
            </a:r>
            <a:r>
              <a:rPr lang="en-US" sz="2000" err="1"/>
              <a:t>định</a:t>
            </a:r>
            <a:r>
              <a:rPr lang="en-US" sz="2000"/>
              <a:t> </a:t>
            </a: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hạng</a:t>
            </a:r>
            <a:r>
              <a:rPr lang="en-US" sz="2000"/>
              <a:t> </a:t>
            </a:r>
            <a:r>
              <a:rPr lang="en-US" sz="2000" err="1"/>
              <a:t>mục</a:t>
            </a:r>
            <a:r>
              <a:rPr lang="en-US" sz="2000"/>
              <a:t> </a:t>
            </a:r>
            <a:r>
              <a:rPr lang="en-US" sz="2000" err="1"/>
              <a:t>kiểm</a:t>
            </a:r>
            <a:r>
              <a:rPr lang="en-US" sz="2000"/>
              <a:t> </a:t>
            </a:r>
            <a:r>
              <a:rPr lang="en-US" sz="2000" err="1"/>
              <a:t>thử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Xác</a:t>
            </a:r>
            <a:r>
              <a:rPr lang="en-US" sz="2000"/>
              <a:t> </a:t>
            </a:r>
            <a:r>
              <a:rPr lang="en-US" sz="2000" err="1"/>
              <a:t>định</a:t>
            </a:r>
            <a:r>
              <a:rPr lang="en-US" sz="2000"/>
              <a:t> </a:t>
            </a: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hạng</a:t>
            </a:r>
            <a:r>
              <a:rPr lang="en-US" sz="2000"/>
              <a:t> </a:t>
            </a:r>
            <a:r>
              <a:rPr lang="en-US" sz="2000" err="1"/>
              <a:t>mục</a:t>
            </a:r>
            <a:r>
              <a:rPr lang="en-US" sz="2000"/>
              <a:t> </a:t>
            </a:r>
            <a:r>
              <a:rPr lang="en-US" sz="2000" err="1"/>
              <a:t>kiểm</a:t>
            </a:r>
            <a:r>
              <a:rPr lang="en-US" sz="2000"/>
              <a:t> </a:t>
            </a:r>
            <a:r>
              <a:rPr lang="en-US" sz="2000" err="1"/>
              <a:t>thử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/>
              <a:t>Ư</a:t>
            </a:r>
            <a:r>
              <a:rPr lang="en-US" sz="2000" err="1"/>
              <a:t>ớc</a:t>
            </a:r>
            <a:r>
              <a:rPr lang="en-US" sz="2000"/>
              <a:t> </a:t>
            </a:r>
            <a:r>
              <a:rPr lang="en-US" sz="2000" err="1"/>
              <a:t>lượng</a:t>
            </a:r>
            <a:r>
              <a:rPr lang="en-US" sz="2000"/>
              <a:t> </a:t>
            </a:r>
            <a:r>
              <a:rPr lang="en-US" sz="2000" err="1"/>
              <a:t>cách</a:t>
            </a:r>
            <a:r>
              <a:rPr lang="en-US" sz="2000"/>
              <a:t> </a:t>
            </a:r>
            <a:r>
              <a:rPr lang="en-US" sz="2000" err="1"/>
              <a:t>thức</a:t>
            </a:r>
            <a:r>
              <a:rPr lang="en-US" sz="2000"/>
              <a:t> </a:t>
            </a:r>
            <a:r>
              <a:rPr lang="en-US" sz="2000" err="1"/>
              <a:t>triển</a:t>
            </a:r>
            <a:r>
              <a:rPr lang="en-US" sz="2000"/>
              <a:t> </a:t>
            </a:r>
            <a:r>
              <a:rPr lang="en-US" sz="2000" err="1"/>
              <a:t>khai</a:t>
            </a:r>
            <a:r>
              <a:rPr lang="en-US" sz="2000"/>
              <a:t>, </a:t>
            </a:r>
            <a:r>
              <a:rPr lang="en-US" sz="2000" err="1"/>
              <a:t>cài</a:t>
            </a:r>
            <a:r>
              <a:rPr lang="en-US" sz="2000"/>
              <a:t> </a:t>
            </a:r>
            <a:r>
              <a:rPr lang="en-US" sz="2000" err="1"/>
              <a:t>đặt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>
                <a:latin typeface="+mn-lt"/>
              </a:rPr>
              <a:t>Ư</a:t>
            </a:r>
            <a:r>
              <a:rPr lang="en-US" sz="3200" b="1" err="1">
                <a:latin typeface="+mn-lt"/>
              </a:rPr>
              <a:t>ớc</a:t>
            </a:r>
            <a:r>
              <a:rPr lang="en-US" sz="3200" b="1">
                <a:latin typeface="+mn-lt"/>
              </a:rPr>
              <a:t> </a:t>
            </a:r>
            <a:r>
              <a:rPr lang="en-US" sz="3200" b="1" err="1">
                <a:latin typeface="+mn-lt"/>
              </a:rPr>
              <a:t>lượng</a:t>
            </a:r>
            <a:r>
              <a:rPr lang="en-US" sz="3200" b="1">
                <a:latin typeface="+mn-lt"/>
              </a:rPr>
              <a:t> </a:t>
            </a:r>
            <a:r>
              <a:rPr lang="en-US" sz="3200" b="1" err="1">
                <a:latin typeface="+mn-lt"/>
              </a:rPr>
              <a:t>giá</a:t>
            </a:r>
            <a:r>
              <a:rPr lang="en-US" sz="3200" b="1">
                <a:latin typeface="+mn-lt"/>
              </a:rPr>
              <a:t> </a:t>
            </a:r>
            <a:r>
              <a:rPr lang="en-US" sz="3200" b="1" err="1" smtClean="0">
                <a:latin typeface="+mn-lt"/>
              </a:rPr>
              <a:t>thành</a:t>
            </a:r>
            <a:endParaRPr lang="en-US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C</a:t>
            </a:r>
            <a:r>
              <a:rPr lang="en-US" sz="1800" smtClean="0"/>
              <a:t>hi </a:t>
            </a:r>
            <a:r>
              <a:rPr lang="en-US" sz="1800" err="1"/>
              <a:t>phí</a:t>
            </a:r>
            <a:r>
              <a:rPr lang="en-US" sz="1800"/>
              <a:t> </a:t>
            </a:r>
            <a:r>
              <a:rPr lang="en-US" sz="1800" err="1"/>
              <a:t>phát</a:t>
            </a:r>
            <a:r>
              <a:rPr lang="en-US" sz="1800"/>
              <a:t> </a:t>
            </a:r>
            <a:r>
              <a:rPr lang="en-US" sz="1800" err="1"/>
              <a:t>triển</a:t>
            </a:r>
            <a:r>
              <a:rPr lang="en-US" sz="1800"/>
              <a:t>: </a:t>
            </a:r>
            <a:r>
              <a:rPr lang="en-US" sz="1800" smtClean="0"/>
              <a:t>60 </a:t>
            </a:r>
            <a:r>
              <a:rPr lang="en-US" sz="1800" err="1"/>
              <a:t>tr</a:t>
            </a:r>
            <a:endParaRPr lang="en-US" sz="1800"/>
          </a:p>
          <a:p>
            <a:r>
              <a:rPr lang="en-US" sz="1800" smtClean="0"/>
              <a:t> Chi </a:t>
            </a:r>
            <a:r>
              <a:rPr lang="en-US" sz="1800" err="1"/>
              <a:t>phí</a:t>
            </a:r>
            <a:r>
              <a:rPr lang="en-US" sz="1800"/>
              <a:t> </a:t>
            </a:r>
            <a:r>
              <a:rPr lang="en-US" sz="1800" err="1"/>
              <a:t>kiểm</a:t>
            </a:r>
            <a:r>
              <a:rPr lang="en-US" sz="1800"/>
              <a:t> </a:t>
            </a:r>
            <a:r>
              <a:rPr lang="en-US" sz="1800" err="1"/>
              <a:t>thử</a:t>
            </a:r>
            <a:r>
              <a:rPr lang="en-US" sz="1800"/>
              <a:t>: </a:t>
            </a:r>
            <a:r>
              <a:rPr lang="en-US" sz="1800" smtClean="0"/>
              <a:t>0,75*60=45tr</a:t>
            </a:r>
            <a:endParaRPr lang="en-US" sz="1800"/>
          </a:p>
          <a:p>
            <a:r>
              <a:rPr lang="en-US" sz="1800" err="1" smtClean="0"/>
              <a:t>Vận</a:t>
            </a:r>
            <a:r>
              <a:rPr lang="en-US" sz="1800" smtClean="0"/>
              <a:t> </a:t>
            </a:r>
            <a:r>
              <a:rPr lang="en-US" sz="1800" err="1" smtClean="0"/>
              <a:t>hành</a:t>
            </a:r>
            <a:r>
              <a:rPr lang="en-US" sz="1800" smtClean="0"/>
              <a:t> = 1tr</a:t>
            </a:r>
          </a:p>
          <a:p>
            <a:r>
              <a:rPr lang="en-US" sz="1800" err="1" smtClean="0"/>
              <a:t>Quản</a:t>
            </a:r>
            <a:r>
              <a:rPr lang="en-US" sz="1800" smtClean="0"/>
              <a:t> </a:t>
            </a:r>
            <a:r>
              <a:rPr lang="en-US" sz="1800" err="1" smtClean="0"/>
              <a:t>lý</a:t>
            </a:r>
            <a:r>
              <a:rPr lang="en-US" sz="1800" smtClean="0"/>
              <a:t> = 2tr</a:t>
            </a:r>
          </a:p>
          <a:p>
            <a:r>
              <a:rPr lang="en-US" sz="1800" err="1" smtClean="0"/>
              <a:t>Hành</a:t>
            </a:r>
            <a:r>
              <a:rPr lang="en-US" sz="1800" smtClean="0"/>
              <a:t> </a:t>
            </a:r>
            <a:r>
              <a:rPr lang="en-US" sz="1800" err="1" smtClean="0"/>
              <a:t>chính</a:t>
            </a:r>
            <a:r>
              <a:rPr lang="en-US" sz="1800" smtClean="0"/>
              <a:t> = 2tr</a:t>
            </a:r>
          </a:p>
          <a:p>
            <a:endParaRPr lang="en-US" sz="1800"/>
          </a:p>
          <a:p>
            <a:pPr marL="76200" indent="0">
              <a:buNone/>
            </a:pPr>
            <a:r>
              <a:rPr lang="en-US" b="1" smtClean="0">
                <a:sym typeface="Wingdings" panose="05000000000000000000" pitchFamily="2" charset="2"/>
              </a:rPr>
              <a:t> </a:t>
            </a:r>
            <a:r>
              <a:rPr lang="en-US" b="1" err="1" smtClean="0"/>
              <a:t>Tổng</a:t>
            </a:r>
            <a:r>
              <a:rPr lang="en-US" b="1" smtClean="0"/>
              <a:t>  </a:t>
            </a:r>
            <a:r>
              <a:rPr lang="en-US" b="1"/>
              <a:t>110tr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528" y="606175"/>
            <a:ext cx="360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357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>
                <a:latin typeface="+mj-lt"/>
              </a:rPr>
              <a:t>Phân</a:t>
            </a:r>
            <a:r>
              <a:rPr lang="en-US" sz="3200" b="1">
                <a:latin typeface="+mj-lt"/>
              </a:rPr>
              <a:t> chia </a:t>
            </a:r>
            <a:r>
              <a:rPr lang="en-US" sz="3200" b="1" err="1">
                <a:latin typeface="+mj-lt"/>
              </a:rPr>
              <a:t>các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>
                <a:latin typeface="+mj-lt"/>
              </a:rPr>
              <a:t>giai</a:t>
            </a:r>
            <a:r>
              <a:rPr lang="en-US" sz="3200" b="1">
                <a:latin typeface="+mj-lt"/>
              </a:rPr>
              <a:t> </a:t>
            </a:r>
            <a:r>
              <a:rPr lang="en-US" sz="3200" b="1" err="1" smtClean="0">
                <a:latin typeface="+mj-lt"/>
              </a:rPr>
              <a:t>đoạn</a:t>
            </a:r>
            <a:endParaRPr lang="en-US" b="1"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Tuần</a:t>
            </a:r>
            <a:r>
              <a:rPr lang="en-US"/>
              <a:t> 0-2: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án</a:t>
            </a:r>
            <a:endParaRPr lang="en-US"/>
          </a:p>
          <a:p>
            <a:r>
              <a:rPr lang="en-US" err="1"/>
              <a:t>Tuần</a:t>
            </a:r>
            <a:r>
              <a:rPr lang="en-US"/>
              <a:t> 2-4: </a:t>
            </a:r>
            <a:r>
              <a:rPr lang="en-US" err="1" smtClean="0"/>
              <a:t>Khảo</a:t>
            </a:r>
            <a:r>
              <a:rPr lang="en-US" smtClean="0"/>
              <a:t> </a:t>
            </a:r>
            <a:r>
              <a:rPr lang="en-US" err="1"/>
              <a:t>sát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endParaRPr lang="en-US"/>
          </a:p>
          <a:p>
            <a:r>
              <a:rPr lang="en-US" err="1"/>
              <a:t>Tuần</a:t>
            </a:r>
            <a:r>
              <a:rPr lang="en-US"/>
              <a:t> 4-6: </a:t>
            </a:r>
            <a:r>
              <a:rPr lang="en-US" err="1" smtClean="0"/>
              <a:t>Cập</a:t>
            </a:r>
            <a:r>
              <a:rPr lang="en-US" smtClean="0"/>
              <a:t> </a:t>
            </a:r>
            <a:r>
              <a:rPr lang="en-US" err="1" smtClean="0"/>
              <a:t>nhật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4</a:t>
            </a:r>
          </a:p>
          <a:p>
            <a:r>
              <a:rPr lang="en-US" err="1" smtClean="0"/>
              <a:t>Tuần</a:t>
            </a:r>
            <a:r>
              <a:rPr lang="en-US" smtClean="0"/>
              <a:t> </a:t>
            </a:r>
            <a:r>
              <a:rPr lang="en-US"/>
              <a:t>6-8: </a:t>
            </a:r>
            <a:r>
              <a:rPr lang="en-US" err="1" smtClean="0"/>
              <a:t>Tạo</a:t>
            </a:r>
            <a:r>
              <a:rPr lang="en-US" smtClean="0"/>
              <a:t> file README.md</a:t>
            </a:r>
            <a:endParaRPr lang="en-US"/>
          </a:p>
          <a:p>
            <a:r>
              <a:rPr lang="en-US" err="1"/>
              <a:t>Tuần</a:t>
            </a:r>
            <a:r>
              <a:rPr lang="en-US"/>
              <a:t> 8-10: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arduino</a:t>
            </a:r>
            <a:r>
              <a:rPr lang="en-US" smtClean="0"/>
              <a:t> </a:t>
            </a:r>
            <a:endParaRPr lang="en-US"/>
          </a:p>
          <a:p>
            <a:r>
              <a:rPr lang="en-US" err="1"/>
              <a:t>Tuần</a:t>
            </a:r>
            <a:r>
              <a:rPr lang="en-US"/>
              <a:t> </a:t>
            </a:r>
            <a:r>
              <a:rPr lang="en-US" smtClean="0"/>
              <a:t>10-12: </a:t>
            </a:r>
            <a:r>
              <a:rPr lang="en-US" err="1" smtClean="0"/>
              <a:t>Hoàn</a:t>
            </a:r>
            <a:r>
              <a:rPr lang="en-US" smtClean="0"/>
              <a:t> </a:t>
            </a:r>
            <a:r>
              <a:rPr lang="en-US" err="1" smtClean="0"/>
              <a:t>thiện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cáo</a:t>
            </a:r>
            <a:endParaRPr lang="en-US"/>
          </a:p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0162" y="20633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475</Words>
  <Application>Microsoft Office PowerPoint</Application>
  <PresentationFormat>On-screen Show (16:9)</PresentationFormat>
  <Paragraphs>85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Barlow</vt:lpstr>
      <vt:lpstr>Miriam Libre</vt:lpstr>
      <vt:lpstr>Calibri</vt:lpstr>
      <vt:lpstr>Wingdings</vt:lpstr>
      <vt:lpstr>Barlow Light</vt:lpstr>
      <vt:lpstr>Arial</vt:lpstr>
      <vt:lpstr>Tahoma</vt:lpstr>
      <vt:lpstr>Roderigo template</vt:lpstr>
      <vt:lpstr>Báo cáo cuối kì</vt:lpstr>
      <vt:lpstr>Giảng viên Hướng dẫn:</vt:lpstr>
      <vt:lpstr>Nội dung</vt:lpstr>
      <vt:lpstr>Giới thiệu dự án</vt:lpstr>
      <vt:lpstr>Nhân sự tham gia dự án</vt:lpstr>
      <vt:lpstr>Khảo sát dự án</vt:lpstr>
      <vt:lpstr>Ước lượng</vt:lpstr>
      <vt:lpstr>Ước lượng giá thành</vt:lpstr>
      <vt:lpstr>Phân chia các giai đoạn</vt:lpstr>
      <vt:lpstr>Phân tích thiết kế</vt:lpstr>
      <vt:lpstr>Tài liệu liên quan</vt:lpstr>
      <vt:lpstr>Hết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</dc:title>
  <cp:lastModifiedBy>Nguyễn Duy Ý</cp:lastModifiedBy>
  <cp:revision>17</cp:revision>
  <dcterms:modified xsi:type="dcterms:W3CDTF">2019-05-20T21:03:57Z</dcterms:modified>
</cp:coreProperties>
</file>