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  <p:embeddedFont>
      <p:font typeface="Libre Baskerville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3" Type="http://schemas.openxmlformats.org/officeDocument/2006/relationships/font" Target="fonts/LibreBaskerville-regular.fntdata"/><Relationship Id="rId12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italic.fntdata"/><Relationship Id="rId15" Type="http://schemas.openxmlformats.org/officeDocument/2006/relationships/font" Target="fonts/LibreBaskerville-italic.fntdata"/><Relationship Id="rId14" Type="http://schemas.openxmlformats.org/officeDocument/2006/relationships/font" Target="fonts/LibreBaskervill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latin typeface="Libre Baskerville"/>
                <a:ea typeface="Libre Baskerville"/>
                <a:cs typeface="Libre Baskerville"/>
                <a:sym typeface="Libre Baskerville"/>
              </a:rPr>
              <a:t>We use bcrypt to hash passwords before they’re saved to the database and decrypt them to check users’ identity when they login. Each password has not only a salt, but also 10 rounds of rekeying to make brute-force attacks a lot more difficult.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369850" y="330275"/>
            <a:ext cx="4404300" cy="838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4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bcrypt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088" y="4619625"/>
            <a:ext cx="5045814" cy="4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 rot="-630">
            <a:off x="2049100" y="1446055"/>
            <a:ext cx="1637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FF00"/>
              </a:buClr>
              <a:buSzPts val="2400"/>
              <a:buFont typeface="Consolas"/>
              <a:buChar char="+"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salt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=&gt; hash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49" y="49025"/>
            <a:ext cx="1581150" cy="2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0425" y="49025"/>
            <a:ext cx="1701618" cy="2817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Shape 282"/>
          <p:cNvCxnSpPr>
            <a:stCxn id="280" idx="2"/>
          </p:cNvCxnSpPr>
          <p:nvPr/>
        </p:nvCxnSpPr>
        <p:spPr>
          <a:xfrm>
            <a:off x="1000124" y="2866625"/>
            <a:ext cx="1009800" cy="1722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>
            <a:endCxn id="284" idx="3"/>
          </p:cNvCxnSpPr>
          <p:nvPr/>
        </p:nvCxnSpPr>
        <p:spPr>
          <a:xfrm flipH="1">
            <a:off x="1762200" y="1632050"/>
            <a:ext cx="2187000" cy="24591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>
            <a:stCxn id="281" idx="2"/>
          </p:cNvCxnSpPr>
          <p:nvPr/>
        </p:nvCxnSpPr>
        <p:spPr>
          <a:xfrm flipH="1">
            <a:off x="7096134" y="2866626"/>
            <a:ext cx="965100" cy="17415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0" y="3771050"/>
            <a:ext cx="176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581900" y="3646250"/>
            <a:ext cx="176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5216825" y="1621625"/>
            <a:ext cx="1707600" cy="26715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8" name="Shape 288"/>
          <p:cNvSpPr txBox="1"/>
          <p:nvPr/>
        </p:nvSpPr>
        <p:spPr>
          <a:xfrm rot="-630">
            <a:off x="5459025" y="1627480"/>
            <a:ext cx="1637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decrypt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2463600" y="148150"/>
            <a:ext cx="42168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4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jsonwebtoken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49" y="49025"/>
            <a:ext cx="1581150" cy="2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0425" y="49025"/>
            <a:ext cx="1701618" cy="281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9088" y="4619625"/>
            <a:ext cx="5045814" cy="40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Shape 297"/>
          <p:cNvCxnSpPr/>
          <p:nvPr/>
        </p:nvCxnSpPr>
        <p:spPr>
          <a:xfrm>
            <a:off x="314275" y="3098675"/>
            <a:ext cx="1539900" cy="1822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/>
          <p:nvPr/>
        </p:nvCxnSpPr>
        <p:spPr>
          <a:xfrm rot="10800000">
            <a:off x="932175" y="3057000"/>
            <a:ext cx="1089600" cy="14454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 rot="-1003">
            <a:off x="2845300" y="1293073"/>
            <a:ext cx="20574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generate token with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secret key</a:t>
            </a:r>
          </a:p>
        </p:txBody>
      </p:sp>
      <p:cxnSp>
        <p:nvCxnSpPr>
          <p:cNvPr id="300" name="Shape 300"/>
          <p:cNvCxnSpPr/>
          <p:nvPr/>
        </p:nvCxnSpPr>
        <p:spPr>
          <a:xfrm flipH="1">
            <a:off x="2042825" y="1024500"/>
            <a:ext cx="984600" cy="3226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" name="Shape 301"/>
          <p:cNvCxnSpPr>
            <a:endCxn id="296" idx="3"/>
          </p:cNvCxnSpPr>
          <p:nvPr/>
        </p:nvCxnSpPr>
        <p:spPr>
          <a:xfrm flipH="1">
            <a:off x="7094902" y="2868063"/>
            <a:ext cx="1275000" cy="19554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7770250" y="3696725"/>
            <a:ext cx="1141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</a:p>
        </p:txBody>
      </p:sp>
      <p:sp>
        <p:nvSpPr>
          <p:cNvPr id="303" name="Shape 303"/>
          <p:cNvSpPr txBox="1"/>
          <p:nvPr/>
        </p:nvSpPr>
        <p:spPr>
          <a:xfrm rot="-940">
            <a:off x="1262025" y="2987562"/>
            <a:ext cx="1096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</a:p>
        </p:txBody>
      </p:sp>
      <p:cxnSp>
        <p:nvCxnSpPr>
          <p:cNvPr id="304" name="Shape 304"/>
          <p:cNvCxnSpPr/>
          <p:nvPr/>
        </p:nvCxnSpPr>
        <p:spPr>
          <a:xfrm flipH="1" rot="10800000">
            <a:off x="6599600" y="2866550"/>
            <a:ext cx="716100" cy="17406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5" name="Shape 305"/>
          <p:cNvCxnSpPr/>
          <p:nvPr/>
        </p:nvCxnSpPr>
        <p:spPr>
          <a:xfrm>
            <a:off x="6232950" y="982600"/>
            <a:ext cx="561000" cy="28572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" name="Shape 306"/>
          <p:cNvSpPr txBox="1"/>
          <p:nvPr/>
        </p:nvSpPr>
        <p:spPr>
          <a:xfrm rot="-849">
            <a:off x="5143495" y="1413433"/>
            <a:ext cx="12153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decode token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verify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