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Oswald Medium"/>
      <p:regular r:id="rId22"/>
      <p:bold r:id="rId23"/>
    </p:embeddedFont>
    <p:embeddedFont>
      <p:font typeface="PT Sans Narrow"/>
      <p:regular r:id="rId24"/>
      <p:bold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F2A1DC-3965-492B-A0E1-07B8F6D75608}">
  <a:tblStyle styleId="{C9F2A1DC-3965-492B-A0E1-07B8F6D7560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OswaldMedium-regular.fntdata"/><Relationship Id="rId21" Type="http://schemas.openxmlformats.org/officeDocument/2006/relationships/slide" Target="slides/slide15.xml"/><Relationship Id="rId24" Type="http://schemas.openxmlformats.org/officeDocument/2006/relationships/font" Target="fonts/PTSansNarrow-regular.fntdata"/><Relationship Id="rId23" Type="http://schemas.openxmlformats.org/officeDocument/2006/relationships/font" Target="fonts/Oswald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regular.fntdata"/><Relationship Id="rId25" Type="http://schemas.openxmlformats.org/officeDocument/2006/relationships/font" Target="fonts/PTSansNarrow-bold.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3b6f1711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3b6f1711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3b6f1711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3b6f1711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3b6f1711f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3b6f1711f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3b6f1711f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3b6f1711f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3b6f1711f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3b6f1711f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3b6f1711f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3b6f1711f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3b6f1711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3b6f1711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3b6f1711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3b6f1711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3b6f1711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3b6f1711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3b6f1711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3b6f1711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3b6f1711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3b6f1711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3b6f1711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3b6f1711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3b6f1711f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3b6f1711f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53b6f1711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53b6f1711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39285"/>
              <a:buFont typeface="Arial"/>
              <a:buNone/>
            </a:pPr>
            <a:r>
              <a:rPr b="1" lang="vi" sz="2800">
                <a:solidFill>
                  <a:srgbClr val="6AA84F"/>
                </a:solidFill>
                <a:latin typeface="Times New Roman"/>
                <a:ea typeface="Times New Roman"/>
                <a:cs typeface="Times New Roman"/>
                <a:sym typeface="Times New Roman"/>
              </a:rPr>
              <a:t>Phân tích đánh giá sản phẩm trên nền tảng thương mại điện tử bằng Machine Learning</a:t>
            </a:r>
            <a:endParaRPr b="1" sz="6200">
              <a:solidFill>
                <a:srgbClr val="6AA84F"/>
              </a:solidFill>
            </a:endParaRPr>
          </a:p>
        </p:txBody>
      </p:sp>
      <p:sp>
        <p:nvSpPr>
          <p:cNvPr id="67" name="Google Shape;67;p13"/>
          <p:cNvSpPr txBox="1"/>
          <p:nvPr>
            <p:ph idx="1" type="subTitle"/>
          </p:nvPr>
        </p:nvSpPr>
        <p:spPr>
          <a:xfrm>
            <a:off x="728450" y="2774175"/>
            <a:ext cx="7688100" cy="1664700"/>
          </a:xfrm>
          <a:prstGeom prst="rect">
            <a:avLst/>
          </a:prstGeom>
        </p:spPr>
        <p:txBody>
          <a:bodyPr anchorCtr="0" anchor="t" bIns="91425" lIns="91425" spcFirstLastPara="1" rIns="91425" wrap="square" tIns="91425">
            <a:normAutofit fontScale="70000" lnSpcReduction="20000"/>
          </a:bodyPr>
          <a:lstStyle/>
          <a:p>
            <a:pPr indent="0" lvl="0" marL="0" rtl="0" algn="ctr">
              <a:lnSpc>
                <a:spcPct val="115000"/>
              </a:lnSpc>
              <a:spcBef>
                <a:spcPts val="0"/>
              </a:spcBef>
              <a:spcAft>
                <a:spcPts val="0"/>
              </a:spcAft>
              <a:buNone/>
            </a:pPr>
            <a:r>
              <a:rPr lang="vi">
                <a:latin typeface="Times New Roman"/>
                <a:ea typeface="Times New Roman"/>
                <a:cs typeface="Times New Roman"/>
                <a:sym typeface="Times New Roman"/>
              </a:rPr>
              <a:t>NHÓM 30:</a:t>
            </a:r>
            <a:endParaRPr>
              <a:latin typeface="Times New Roman"/>
              <a:ea typeface="Times New Roman"/>
              <a:cs typeface="Times New Roman"/>
              <a:sym typeface="Times New Roman"/>
            </a:endParaRPr>
          </a:p>
          <a:p>
            <a:pPr indent="0" lvl="0" marL="2286000" rtl="0" algn="l">
              <a:lnSpc>
                <a:spcPct val="115000"/>
              </a:lnSpc>
              <a:spcBef>
                <a:spcPts val="0"/>
              </a:spcBef>
              <a:spcAft>
                <a:spcPts val="0"/>
              </a:spcAft>
              <a:buNone/>
            </a:pPr>
            <a:r>
              <a:rPr lang="vi">
                <a:latin typeface="Times New Roman"/>
                <a:ea typeface="Times New Roman"/>
                <a:cs typeface="Times New Roman"/>
                <a:sym typeface="Times New Roman"/>
              </a:rPr>
              <a:t>3124720066 - Nguyễn Gia Thành</a:t>
            </a:r>
            <a:endParaRPr>
              <a:latin typeface="Times New Roman"/>
              <a:ea typeface="Times New Roman"/>
              <a:cs typeface="Times New Roman"/>
              <a:sym typeface="Times New Roman"/>
            </a:endParaRPr>
          </a:p>
          <a:p>
            <a:pPr indent="457200" lvl="0" marL="1828800" rtl="0" algn="l">
              <a:lnSpc>
                <a:spcPct val="115000"/>
              </a:lnSpc>
              <a:spcBef>
                <a:spcPts val="0"/>
              </a:spcBef>
              <a:spcAft>
                <a:spcPts val="0"/>
              </a:spcAft>
              <a:buNone/>
            </a:pPr>
            <a:r>
              <a:rPr lang="vi">
                <a:latin typeface="Times New Roman"/>
                <a:ea typeface="Times New Roman"/>
                <a:cs typeface="Times New Roman"/>
                <a:sym typeface="Times New Roman"/>
              </a:rPr>
              <a:t>3123410151 - Nguyễn Dương Khang</a:t>
            </a:r>
            <a:endParaRPr>
              <a:latin typeface="Times New Roman"/>
              <a:ea typeface="Times New Roman"/>
              <a:cs typeface="Times New Roman"/>
              <a:sym typeface="Times New Roman"/>
            </a:endParaRPr>
          </a:p>
          <a:p>
            <a:pPr indent="457200" lvl="0" marL="1828800" rtl="0" algn="l">
              <a:lnSpc>
                <a:spcPct val="115000"/>
              </a:lnSpc>
              <a:spcBef>
                <a:spcPts val="0"/>
              </a:spcBef>
              <a:spcAft>
                <a:spcPts val="0"/>
              </a:spcAft>
              <a:buNone/>
            </a:pPr>
            <a:r>
              <a:rPr lang="vi">
                <a:latin typeface="Times New Roman"/>
                <a:ea typeface="Times New Roman"/>
                <a:cs typeface="Times New Roman"/>
                <a:sym typeface="Times New Roman"/>
              </a:rPr>
              <a:t>3121560024 - Nguyễn Quang Dương</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idx="1" type="body"/>
          </p:nvPr>
        </p:nvSpPr>
        <p:spPr>
          <a:xfrm>
            <a:off x="108525" y="205200"/>
            <a:ext cx="8520600" cy="4938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1" name="Google Shape;121;p22"/>
          <p:cNvSpPr/>
          <p:nvPr/>
        </p:nvSpPr>
        <p:spPr>
          <a:xfrm>
            <a:off x="398725" y="465100"/>
            <a:ext cx="2024700" cy="1258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latin typeface="Open Sans"/>
                <a:ea typeface="Open Sans"/>
                <a:cs typeface="Open Sans"/>
                <a:sym typeface="Open Sans"/>
              </a:rPr>
              <a:t>Dữ liệu từ Kaggle</a:t>
            </a:r>
            <a:endParaRPr>
              <a:latin typeface="Open Sans"/>
              <a:ea typeface="Open Sans"/>
              <a:cs typeface="Open Sans"/>
              <a:sym typeface="Open Sans"/>
            </a:endParaRPr>
          </a:p>
        </p:txBody>
      </p:sp>
      <p:sp>
        <p:nvSpPr>
          <p:cNvPr id="122" name="Google Shape;122;p22"/>
          <p:cNvSpPr/>
          <p:nvPr/>
        </p:nvSpPr>
        <p:spPr>
          <a:xfrm>
            <a:off x="2683250" y="930225"/>
            <a:ext cx="752400" cy="205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23" name="Google Shape;123;p22"/>
          <p:cNvSpPr/>
          <p:nvPr/>
        </p:nvSpPr>
        <p:spPr>
          <a:xfrm>
            <a:off x="3695475" y="533500"/>
            <a:ext cx="1956300" cy="1190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latin typeface="Open Sans"/>
                <a:ea typeface="Open Sans"/>
                <a:cs typeface="Open Sans"/>
                <a:sym typeface="Open Sans"/>
              </a:rPr>
              <a:t>Tiền xử lý dữ liệu:</a:t>
            </a:r>
            <a:endParaRPr>
              <a:latin typeface="Open Sans"/>
              <a:ea typeface="Open Sans"/>
              <a:cs typeface="Open Sans"/>
              <a:sym typeface="Open Sans"/>
            </a:endParaRPr>
          </a:p>
          <a:p>
            <a:pPr indent="0" lvl="0" marL="0" rtl="0" algn="ctr">
              <a:spcBef>
                <a:spcPts val="0"/>
              </a:spcBef>
              <a:spcAft>
                <a:spcPts val="0"/>
              </a:spcAft>
              <a:buNone/>
            </a:pPr>
            <a:r>
              <a:rPr lang="vi">
                <a:latin typeface="Open Sans"/>
                <a:ea typeface="Open Sans"/>
                <a:cs typeface="Open Sans"/>
                <a:sym typeface="Open Sans"/>
              </a:rPr>
              <a:t>Loại bỏ stop word</a:t>
            </a:r>
            <a:endParaRPr>
              <a:latin typeface="Open Sans"/>
              <a:ea typeface="Open Sans"/>
              <a:cs typeface="Open Sans"/>
              <a:sym typeface="Open Sans"/>
            </a:endParaRPr>
          </a:p>
          <a:p>
            <a:pPr indent="0" lvl="0" marL="0" rtl="0" algn="ctr">
              <a:spcBef>
                <a:spcPts val="0"/>
              </a:spcBef>
              <a:spcAft>
                <a:spcPts val="0"/>
              </a:spcAft>
              <a:buNone/>
            </a:pPr>
            <a:r>
              <a:rPr lang="vi">
                <a:latin typeface="Open Sans"/>
                <a:ea typeface="Open Sans"/>
                <a:cs typeface="Open Sans"/>
                <a:sym typeface="Open Sans"/>
              </a:rPr>
              <a:t>Chuẩn hóa văn bản</a:t>
            </a:r>
            <a:endParaRPr>
              <a:latin typeface="Open Sans"/>
              <a:ea typeface="Open Sans"/>
              <a:cs typeface="Open Sans"/>
              <a:sym typeface="Open Sans"/>
            </a:endParaRPr>
          </a:p>
          <a:p>
            <a:pPr indent="0" lvl="0" marL="0" rtl="0" algn="ctr">
              <a:spcBef>
                <a:spcPts val="0"/>
              </a:spcBef>
              <a:spcAft>
                <a:spcPts val="0"/>
              </a:spcAft>
              <a:buNone/>
            </a:pPr>
            <a:r>
              <a:rPr lang="vi">
                <a:latin typeface="Open Sans"/>
                <a:ea typeface="Open Sans"/>
                <a:cs typeface="Open Sans"/>
                <a:sym typeface="Open Sans"/>
              </a:rPr>
              <a:t>Tokenization</a:t>
            </a:r>
            <a:endParaRPr>
              <a:latin typeface="Open Sans"/>
              <a:ea typeface="Open Sans"/>
              <a:cs typeface="Open Sans"/>
              <a:sym typeface="Open Sans"/>
            </a:endParaRPr>
          </a:p>
        </p:txBody>
      </p:sp>
      <p:sp>
        <p:nvSpPr>
          <p:cNvPr id="124" name="Google Shape;124;p22"/>
          <p:cNvSpPr/>
          <p:nvPr/>
        </p:nvSpPr>
        <p:spPr>
          <a:xfrm>
            <a:off x="5911600" y="930225"/>
            <a:ext cx="519900" cy="136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25" name="Google Shape;125;p22"/>
          <p:cNvSpPr/>
          <p:nvPr/>
        </p:nvSpPr>
        <p:spPr>
          <a:xfrm>
            <a:off x="6691325" y="533500"/>
            <a:ext cx="2249400" cy="11901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latin typeface="Open Sans"/>
                <a:ea typeface="Open Sans"/>
                <a:cs typeface="Open Sans"/>
                <a:sym typeface="Open Sans"/>
              </a:rPr>
              <a:t>Mô hình:</a:t>
            </a:r>
            <a:endParaRPr>
              <a:latin typeface="Open Sans"/>
              <a:ea typeface="Open Sans"/>
              <a:cs typeface="Open Sans"/>
              <a:sym typeface="Open Sans"/>
            </a:endParaRPr>
          </a:p>
          <a:p>
            <a:pPr indent="0" lvl="0" marL="0" rtl="0" algn="ctr">
              <a:spcBef>
                <a:spcPts val="0"/>
              </a:spcBef>
              <a:spcAft>
                <a:spcPts val="0"/>
              </a:spcAft>
              <a:buNone/>
            </a:pPr>
            <a:r>
              <a:rPr lang="vi">
                <a:latin typeface="Open Sans"/>
                <a:ea typeface="Open Sans"/>
                <a:cs typeface="Open Sans"/>
                <a:sym typeface="Open Sans"/>
              </a:rPr>
              <a:t>Naive Bayes</a:t>
            </a:r>
            <a:endParaRPr>
              <a:latin typeface="Open Sans"/>
              <a:ea typeface="Open Sans"/>
              <a:cs typeface="Open Sans"/>
              <a:sym typeface="Open Sans"/>
            </a:endParaRPr>
          </a:p>
          <a:p>
            <a:pPr indent="0" lvl="0" marL="0" rtl="0" algn="ctr">
              <a:spcBef>
                <a:spcPts val="0"/>
              </a:spcBef>
              <a:spcAft>
                <a:spcPts val="0"/>
              </a:spcAft>
              <a:buNone/>
            </a:pPr>
            <a:r>
              <a:rPr lang="vi">
                <a:latin typeface="Open Sans"/>
                <a:ea typeface="Open Sans"/>
                <a:cs typeface="Open Sans"/>
                <a:sym typeface="Open Sans"/>
              </a:rPr>
              <a:t>Logistic Regression</a:t>
            </a:r>
            <a:endParaRPr>
              <a:latin typeface="Open Sans"/>
              <a:ea typeface="Open Sans"/>
              <a:cs typeface="Open Sans"/>
              <a:sym typeface="Open Sans"/>
            </a:endParaRPr>
          </a:p>
          <a:p>
            <a:pPr indent="0" lvl="0" marL="0" rtl="0" algn="ctr">
              <a:spcBef>
                <a:spcPts val="0"/>
              </a:spcBef>
              <a:spcAft>
                <a:spcPts val="0"/>
              </a:spcAft>
              <a:buNone/>
            </a:pPr>
            <a:r>
              <a:rPr lang="vi">
                <a:latin typeface="Open Sans"/>
                <a:ea typeface="Open Sans"/>
                <a:cs typeface="Open Sans"/>
                <a:sym typeface="Open Sans"/>
              </a:rPr>
              <a:t>Random Forest</a:t>
            </a:r>
            <a:endParaRPr>
              <a:latin typeface="Open Sans"/>
              <a:ea typeface="Open Sans"/>
              <a:cs typeface="Open Sans"/>
              <a:sym typeface="Open Sans"/>
            </a:endParaRPr>
          </a:p>
          <a:p>
            <a:pPr indent="0" lvl="0" marL="0" rtl="0" algn="ctr">
              <a:spcBef>
                <a:spcPts val="0"/>
              </a:spcBef>
              <a:spcAft>
                <a:spcPts val="0"/>
              </a:spcAft>
              <a:buNone/>
            </a:pPr>
            <a:r>
              <a:rPr lang="vi">
                <a:latin typeface="Open Sans"/>
                <a:ea typeface="Open Sans"/>
                <a:cs typeface="Open Sans"/>
                <a:sym typeface="Open Sans"/>
              </a:rPr>
              <a:t>LSTM</a:t>
            </a:r>
            <a:endParaRPr>
              <a:latin typeface="Open Sans"/>
              <a:ea typeface="Open Sans"/>
              <a:cs typeface="Open Sans"/>
              <a:sym typeface="Open Sans"/>
            </a:endParaRPr>
          </a:p>
        </p:txBody>
      </p:sp>
      <p:sp>
        <p:nvSpPr>
          <p:cNvPr id="126" name="Google Shape;126;p22"/>
          <p:cNvSpPr/>
          <p:nvPr/>
        </p:nvSpPr>
        <p:spPr>
          <a:xfrm rot="10800000">
            <a:off x="6773425" y="1914800"/>
            <a:ext cx="1162800" cy="1436700"/>
          </a:xfrm>
          <a:prstGeom prst="bentArrow">
            <a:avLst>
              <a:gd fmla="val 25000" name="adj1"/>
              <a:gd fmla="val 25000" name="adj2"/>
              <a:gd fmla="val 25000" name="adj3"/>
              <a:gd fmla="val 43750" name="adj4"/>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27" name="Google Shape;127;p22"/>
          <p:cNvSpPr/>
          <p:nvPr/>
        </p:nvSpPr>
        <p:spPr>
          <a:xfrm>
            <a:off x="3757125" y="2298150"/>
            <a:ext cx="1833000" cy="12585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latin typeface="Open Sans"/>
                <a:ea typeface="Open Sans"/>
                <a:cs typeface="Open Sans"/>
                <a:sym typeface="Open Sans"/>
              </a:rPr>
              <a:t>Đánh giá văn bản :</a:t>
            </a:r>
            <a:endParaRPr>
              <a:latin typeface="Open Sans"/>
              <a:ea typeface="Open Sans"/>
              <a:cs typeface="Open Sans"/>
              <a:sym typeface="Open Sans"/>
            </a:endParaRPr>
          </a:p>
          <a:p>
            <a:pPr indent="0" lvl="0" marL="0" rtl="0" algn="ctr">
              <a:spcBef>
                <a:spcPts val="0"/>
              </a:spcBef>
              <a:spcAft>
                <a:spcPts val="0"/>
              </a:spcAft>
              <a:buNone/>
            </a:pPr>
            <a:r>
              <a:rPr lang="vi">
                <a:latin typeface="Open Sans"/>
                <a:ea typeface="Open Sans"/>
                <a:cs typeface="Open Sans"/>
                <a:sym typeface="Open Sans"/>
              </a:rPr>
              <a:t>Hài lòng </a:t>
            </a:r>
            <a:endParaRPr>
              <a:latin typeface="Open Sans"/>
              <a:ea typeface="Open Sans"/>
              <a:cs typeface="Open Sans"/>
              <a:sym typeface="Open Sans"/>
            </a:endParaRPr>
          </a:p>
          <a:p>
            <a:pPr indent="0" lvl="0" marL="0" rtl="0" algn="ctr">
              <a:spcBef>
                <a:spcPts val="0"/>
              </a:spcBef>
              <a:spcAft>
                <a:spcPts val="0"/>
              </a:spcAft>
              <a:buNone/>
            </a:pPr>
            <a:r>
              <a:rPr lang="vi">
                <a:latin typeface="Open Sans"/>
                <a:ea typeface="Open Sans"/>
                <a:cs typeface="Open Sans"/>
                <a:sym typeface="Open Sans"/>
              </a:rPr>
              <a:t>Trung tính </a:t>
            </a:r>
            <a:endParaRPr>
              <a:latin typeface="Open Sans"/>
              <a:ea typeface="Open Sans"/>
              <a:cs typeface="Open Sans"/>
              <a:sym typeface="Open Sans"/>
            </a:endParaRPr>
          </a:p>
          <a:p>
            <a:pPr indent="0" lvl="0" marL="0" rtl="0" algn="ctr">
              <a:spcBef>
                <a:spcPts val="0"/>
              </a:spcBef>
              <a:spcAft>
                <a:spcPts val="0"/>
              </a:spcAft>
              <a:buNone/>
            </a:pPr>
            <a:r>
              <a:rPr lang="vi">
                <a:latin typeface="Open Sans"/>
                <a:ea typeface="Open Sans"/>
                <a:cs typeface="Open Sans"/>
                <a:sym typeface="Open Sans"/>
              </a:rPr>
              <a:t>Không Hài Lòng</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idx="1" type="body"/>
          </p:nvPr>
        </p:nvSpPr>
        <p:spPr>
          <a:xfrm>
            <a:off x="311700" y="1067000"/>
            <a:ext cx="8520600" cy="350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Tập dữ liệu : Tập dữ liệu Amazon Food Review lấy trên Kaggle :</a:t>
            </a:r>
            <a:endParaRPr/>
          </a:p>
          <a:p>
            <a:pPr indent="0" lvl="0" marL="0" rtl="0" algn="l">
              <a:spcBef>
                <a:spcPts val="1200"/>
              </a:spcBef>
              <a:spcAft>
                <a:spcPts val="1200"/>
              </a:spcAft>
              <a:buNone/>
            </a:pPr>
            <a:r>
              <a:rPr lang="vi"/>
              <a:t>Lọc ra các dữ liệu từ năm 2012 đổ về sau (1.325 → 1.357) → thu được các id sản phẩm ( B007JFMH8M, B002QWP89S, B0026RQTGE, B002QWHJOU, B002QWP8H0 )</a:t>
            </a:r>
            <a:endParaRPr b="1"/>
          </a:p>
        </p:txBody>
      </p:sp>
      <p:sp>
        <p:nvSpPr>
          <p:cNvPr id="133" name="Google Shape;133;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vi">
                <a:solidFill>
                  <a:srgbClr val="6AA84F"/>
                </a:solidFill>
                <a:latin typeface="Oswald Medium"/>
                <a:ea typeface="Oswald Medium"/>
                <a:cs typeface="Oswald Medium"/>
                <a:sym typeface="Oswald Medium"/>
              </a:rPr>
              <a:t>I</a:t>
            </a:r>
            <a:r>
              <a:rPr b="0" lang="vi">
                <a:solidFill>
                  <a:srgbClr val="6AA84F"/>
                </a:solidFill>
                <a:latin typeface="Oswald Medium"/>
                <a:ea typeface="Oswald Medium"/>
                <a:cs typeface="Oswald Medium"/>
                <a:sym typeface="Oswald Medium"/>
              </a:rPr>
              <a:t>V</a:t>
            </a:r>
            <a:r>
              <a:rPr b="0" lang="vi">
                <a:solidFill>
                  <a:srgbClr val="6AA84F"/>
                </a:solidFill>
                <a:latin typeface="Oswald Medium"/>
                <a:ea typeface="Oswald Medium"/>
                <a:cs typeface="Oswald Medium"/>
                <a:sym typeface="Oswald Medium"/>
              </a:rPr>
              <a:t>. </a:t>
            </a:r>
            <a:r>
              <a:rPr b="0" lang="vi">
                <a:solidFill>
                  <a:srgbClr val="6AA84F"/>
                </a:solidFill>
                <a:latin typeface="Oswald Medium"/>
                <a:ea typeface="Oswald Medium"/>
                <a:cs typeface="Oswald Medium"/>
                <a:sym typeface="Oswald Medium"/>
              </a:rPr>
              <a:t>Nội dung nghiên cứu</a:t>
            </a:r>
            <a:endParaRPr b="0">
              <a:solidFill>
                <a:srgbClr val="6AA84F"/>
              </a:solidFill>
              <a:latin typeface="Oswald Medium"/>
              <a:ea typeface="Oswald Medium"/>
              <a:cs typeface="Oswald Medium"/>
              <a:sym typeface="Oswald Medium"/>
            </a:endParaRPr>
          </a:p>
        </p:txBody>
      </p:sp>
      <p:pic>
        <p:nvPicPr>
          <p:cNvPr id="134" name="Google Shape;134;p23"/>
          <p:cNvPicPr preferRelativeResize="0"/>
          <p:nvPr/>
        </p:nvPicPr>
        <p:blipFill>
          <a:blip r:embed="rId3">
            <a:alphaModFix/>
          </a:blip>
          <a:stretch>
            <a:fillRect/>
          </a:stretch>
        </p:blipFill>
        <p:spPr>
          <a:xfrm>
            <a:off x="424075" y="2636675"/>
            <a:ext cx="8330826" cy="2207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idx="1" type="body"/>
          </p:nvPr>
        </p:nvSpPr>
        <p:spPr>
          <a:xfrm>
            <a:off x="311700" y="1266325"/>
            <a:ext cx="8520600" cy="38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vi"/>
              <a:t>Train : 2531 đánh giá .</a:t>
            </a:r>
            <a:endParaRPr/>
          </a:p>
          <a:p>
            <a:pPr indent="0" lvl="0" marL="0" rtl="0" algn="l">
              <a:spcBef>
                <a:spcPts val="1200"/>
              </a:spcBef>
              <a:spcAft>
                <a:spcPts val="1200"/>
              </a:spcAft>
              <a:buNone/>
            </a:pPr>
            <a:r>
              <a:rPr lang="vi"/>
              <a:t>Test : 500 đánh giá .</a:t>
            </a:r>
            <a:endParaRPr/>
          </a:p>
        </p:txBody>
      </p:sp>
      <p:sp>
        <p:nvSpPr>
          <p:cNvPr id="140" name="Google Shape;140;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vi">
                <a:solidFill>
                  <a:srgbClr val="6AA84F"/>
                </a:solidFill>
                <a:latin typeface="Oswald Medium"/>
                <a:ea typeface="Oswald Medium"/>
                <a:cs typeface="Oswald Medium"/>
                <a:sym typeface="Oswald Medium"/>
              </a:rPr>
              <a:t>IV. Nội dung nghiên cứu</a:t>
            </a:r>
            <a:endParaRPr b="0">
              <a:solidFill>
                <a:srgbClr val="6AA84F"/>
              </a:solidFill>
              <a:latin typeface="Oswald Medium"/>
              <a:ea typeface="Oswald Medium"/>
              <a:cs typeface="Oswald Medium"/>
              <a:sym typeface="Oswald Medium"/>
            </a:endParaRPr>
          </a:p>
        </p:txBody>
      </p:sp>
      <p:pic>
        <p:nvPicPr>
          <p:cNvPr id="141" name="Google Shape;141;p24"/>
          <p:cNvPicPr preferRelativeResize="0"/>
          <p:nvPr/>
        </p:nvPicPr>
        <p:blipFill>
          <a:blip r:embed="rId3">
            <a:alphaModFix/>
          </a:blip>
          <a:stretch>
            <a:fillRect/>
          </a:stretch>
        </p:blipFill>
        <p:spPr>
          <a:xfrm>
            <a:off x="352000" y="1304925"/>
            <a:ext cx="8440026" cy="2703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vi">
                <a:solidFill>
                  <a:srgbClr val="6AA84F"/>
                </a:solidFill>
                <a:latin typeface="Oswald Medium"/>
                <a:ea typeface="Oswald Medium"/>
                <a:cs typeface="Oswald Medium"/>
                <a:sym typeface="Oswald Medium"/>
              </a:rPr>
              <a:t>IV. Dự kiến kết quả và ý nghĩa nghiên cứu</a:t>
            </a:r>
            <a:endParaRPr b="0">
              <a:solidFill>
                <a:srgbClr val="6AA84F"/>
              </a:solidFill>
              <a:latin typeface="Oswald Medium"/>
              <a:ea typeface="Oswald Medium"/>
              <a:cs typeface="Oswald Medium"/>
              <a:sym typeface="Oswald Medium"/>
            </a:endParaRPr>
          </a:p>
        </p:txBody>
      </p:sp>
      <p:sp>
        <p:nvSpPr>
          <p:cNvPr id="147" name="Google Shape;147;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Font typeface="Times New Roman"/>
              <a:buChar char="-"/>
            </a:pPr>
            <a:r>
              <a:rPr b="1" lang="vi">
                <a:solidFill>
                  <a:srgbClr val="000000"/>
                </a:solidFill>
                <a:latin typeface="Times New Roman"/>
                <a:ea typeface="Times New Roman"/>
                <a:cs typeface="Times New Roman"/>
                <a:sym typeface="Times New Roman"/>
              </a:rPr>
              <a:t>Kết quả mong đợi</a:t>
            </a:r>
            <a:r>
              <a:rPr lang="vi">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342900" lvl="0" marL="9144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Xây dựng mô hình phân tích cảm xúc từ đánh giá sản phẩm.</a:t>
            </a:r>
            <a:endParaRPr>
              <a:solidFill>
                <a:srgbClr val="000000"/>
              </a:solidFill>
              <a:latin typeface="Times New Roman"/>
              <a:ea typeface="Times New Roman"/>
              <a:cs typeface="Times New Roman"/>
              <a:sym typeface="Times New Roman"/>
            </a:endParaRPr>
          </a:p>
          <a:p>
            <a:pPr indent="-342900" lvl="0" marL="9144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Trực quan hóa dữ liệu và đưa ra nhận xét từ kết quả mô hình.</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vi">
                <a:solidFill>
                  <a:srgbClr val="000000"/>
                </a:solidFill>
                <a:latin typeface="Times New Roman"/>
                <a:ea typeface="Times New Roman"/>
                <a:cs typeface="Times New Roman"/>
                <a:sym typeface="Times New Roman"/>
              </a:rPr>
              <a:t>Ý nghĩa lý luận/thực tiễn</a:t>
            </a:r>
            <a:r>
              <a:rPr lang="vi">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342900" lvl="0" marL="9144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Là tài liệu tham khảo cho sinh viên và nghiên cứu viên về NLP.</a:t>
            </a:r>
            <a:endParaRPr>
              <a:solidFill>
                <a:srgbClr val="000000"/>
              </a:solidFill>
              <a:latin typeface="Times New Roman"/>
              <a:ea typeface="Times New Roman"/>
              <a:cs typeface="Times New Roman"/>
              <a:sym typeface="Times New Roman"/>
            </a:endParaRPr>
          </a:p>
          <a:p>
            <a:pPr indent="-342900" lvl="0" marL="9144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Gợi ý hướng phát triển chatbot hỗ trợ khách hàng, phân tích thị trường.</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vi">
                <a:solidFill>
                  <a:srgbClr val="000000"/>
                </a:solidFill>
                <a:latin typeface="Times New Roman"/>
                <a:ea typeface="Times New Roman"/>
                <a:cs typeface="Times New Roman"/>
                <a:sym typeface="Times New Roman"/>
              </a:rPr>
              <a:t>Những đóng góp của nghiên cứu</a:t>
            </a:r>
            <a:r>
              <a:rPr lang="vi">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342900" lvl="0" marL="9144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Ứng dụng kỹ thuật NLP và học máy vào thực tế.</a:t>
            </a:r>
            <a:endParaRPr>
              <a:solidFill>
                <a:srgbClr val="000000"/>
              </a:solidFill>
              <a:latin typeface="Times New Roman"/>
              <a:ea typeface="Times New Roman"/>
              <a:cs typeface="Times New Roman"/>
              <a:sym typeface="Times New Roman"/>
            </a:endParaRPr>
          </a:p>
          <a:p>
            <a:pPr indent="-342900" lvl="0" marL="9144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Tạo cơ sở cho các nghiên cứu nâng cao như phân tích chủ đề, phát hiện gian lận trong đánh giá,…</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vi">
                <a:solidFill>
                  <a:srgbClr val="6AA84F"/>
                </a:solidFill>
                <a:latin typeface="Oswald Medium"/>
                <a:ea typeface="Oswald Medium"/>
                <a:cs typeface="Oswald Medium"/>
                <a:sym typeface="Oswald Medium"/>
              </a:rPr>
              <a:t>V. Kế hoạch thực hiện</a:t>
            </a:r>
            <a:endParaRPr b="0">
              <a:solidFill>
                <a:srgbClr val="6AA84F"/>
              </a:solidFill>
              <a:latin typeface="Oswald Medium"/>
              <a:ea typeface="Oswald Medium"/>
              <a:cs typeface="Oswald Medium"/>
              <a:sym typeface="Oswald Medium"/>
            </a:endParaRPr>
          </a:p>
        </p:txBody>
      </p:sp>
      <p:sp>
        <p:nvSpPr>
          <p:cNvPr id="153" name="Google Shape;153;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graphicFrame>
        <p:nvGraphicFramePr>
          <p:cNvPr id="154" name="Google Shape;154;p26"/>
          <p:cNvGraphicFramePr/>
          <p:nvPr/>
        </p:nvGraphicFramePr>
        <p:xfrm>
          <a:off x="954300" y="1999450"/>
          <a:ext cx="3000000" cy="3000000"/>
        </p:xfrm>
        <a:graphic>
          <a:graphicData uri="http://schemas.openxmlformats.org/drawingml/2006/table">
            <a:tbl>
              <a:tblPr>
                <a:noFill/>
                <a:tableStyleId>{C9F2A1DC-3965-492B-A0E1-07B8F6D75608}</a:tableStyleId>
              </a:tblPr>
              <a:tblGrid>
                <a:gridCol w="2314900"/>
                <a:gridCol w="4924100"/>
              </a:tblGrid>
              <a:tr h="381000">
                <a:tc>
                  <a:txBody>
                    <a:bodyPr/>
                    <a:lstStyle/>
                    <a:p>
                      <a:pPr indent="0" lvl="0" marL="0" rtl="0" algn="ctr">
                        <a:lnSpc>
                          <a:spcPct val="115000"/>
                        </a:lnSpc>
                        <a:spcBef>
                          <a:spcPts val="1200"/>
                        </a:spcBef>
                        <a:spcAft>
                          <a:spcPts val="1200"/>
                        </a:spcAft>
                        <a:buNone/>
                      </a:pPr>
                      <a:r>
                        <a:rPr b="1" lang="vi" sz="1300">
                          <a:latin typeface="Times New Roman"/>
                          <a:ea typeface="Times New Roman"/>
                          <a:cs typeface="Times New Roman"/>
                          <a:sym typeface="Times New Roman"/>
                        </a:rPr>
                        <a:t>Thời gian</a:t>
                      </a:r>
                      <a:endParaRPr b="1" sz="1300">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vi" sz="1300">
                          <a:latin typeface="Times New Roman"/>
                          <a:ea typeface="Times New Roman"/>
                          <a:cs typeface="Times New Roman"/>
                          <a:sym typeface="Times New Roman"/>
                        </a:rPr>
                        <a:t>Nội dung công việc</a:t>
                      </a:r>
                      <a:endParaRPr b="1" sz="1300">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vi" sz="1300">
                          <a:latin typeface="Times New Roman"/>
                          <a:ea typeface="Times New Roman"/>
                          <a:cs typeface="Times New Roman"/>
                          <a:sym typeface="Times New Roman"/>
                        </a:rPr>
                        <a:t>Tuần 1 - 2</a:t>
                      </a:r>
                      <a:endParaRPr sz="1300">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sz="1300">
                          <a:latin typeface="Times New Roman"/>
                          <a:ea typeface="Times New Roman"/>
                          <a:cs typeface="Times New Roman"/>
                          <a:sym typeface="Times New Roman"/>
                        </a:rPr>
                        <a:t>Xác định đề tài, tìm hiểu tổng quan lý thuyết</a:t>
                      </a:r>
                      <a:endParaRPr sz="1300">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vi" sz="1300">
                          <a:latin typeface="Times New Roman"/>
                          <a:ea typeface="Times New Roman"/>
                          <a:cs typeface="Times New Roman"/>
                          <a:sym typeface="Times New Roman"/>
                        </a:rPr>
                        <a:t>Tuần 3 - 7</a:t>
                      </a:r>
                      <a:endParaRPr sz="1300">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sz="1300">
                          <a:latin typeface="Times New Roman"/>
                          <a:ea typeface="Times New Roman"/>
                          <a:cs typeface="Times New Roman"/>
                          <a:sym typeface="Times New Roman"/>
                        </a:rPr>
                        <a:t>Thu thập và tiền xử lý dữ liệu</a:t>
                      </a:r>
                      <a:endParaRPr sz="1300">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vi" sz="1300">
                          <a:latin typeface="Times New Roman"/>
                          <a:ea typeface="Times New Roman"/>
                          <a:cs typeface="Times New Roman"/>
                          <a:sym typeface="Times New Roman"/>
                        </a:rPr>
                        <a:t>Tuần 8 - 11</a:t>
                      </a:r>
                      <a:endParaRPr sz="1300">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sz="1300">
                          <a:latin typeface="Times New Roman"/>
                          <a:ea typeface="Times New Roman"/>
                          <a:cs typeface="Times New Roman"/>
                          <a:sym typeface="Times New Roman"/>
                        </a:rPr>
                        <a:t>Xây dựng và huấn luyện mô hình</a:t>
                      </a:r>
                      <a:endParaRPr sz="1300">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vi" sz="1300">
                          <a:latin typeface="Times New Roman"/>
                          <a:ea typeface="Times New Roman"/>
                          <a:cs typeface="Times New Roman"/>
                          <a:sym typeface="Times New Roman"/>
                        </a:rPr>
                        <a:t>Tuần 11 - 13</a:t>
                      </a:r>
                      <a:endParaRPr sz="1300">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sz="1300">
                          <a:latin typeface="Times New Roman"/>
                          <a:ea typeface="Times New Roman"/>
                          <a:cs typeface="Times New Roman"/>
                          <a:sym typeface="Times New Roman"/>
                        </a:rPr>
                        <a:t>Đánh giá mô hình, điều chỉnh</a:t>
                      </a:r>
                      <a:endParaRPr sz="1300">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vi" sz="1300">
                          <a:latin typeface="Times New Roman"/>
                          <a:ea typeface="Times New Roman"/>
                          <a:cs typeface="Times New Roman"/>
                          <a:sym typeface="Times New Roman"/>
                        </a:rPr>
                        <a:t>Tuần 14</a:t>
                      </a:r>
                      <a:endParaRPr sz="1300">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sz="1300">
                          <a:latin typeface="Times New Roman"/>
                          <a:ea typeface="Times New Roman"/>
                          <a:cs typeface="Times New Roman"/>
                          <a:sym typeface="Times New Roman"/>
                        </a:rPr>
                        <a:t>Tổng hợp kết quả, viết báo cáo. Chuẩn bị slide trình bày</a:t>
                      </a:r>
                      <a:endParaRPr sz="1300">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381000">
                <a:tc>
                  <a:txBody>
                    <a:bodyPr/>
                    <a:lstStyle/>
                    <a:p>
                      <a:pPr indent="0" lvl="0" marL="0" rtl="0" algn="l">
                        <a:lnSpc>
                          <a:spcPct val="115000"/>
                        </a:lnSpc>
                        <a:spcBef>
                          <a:spcPts val="1200"/>
                        </a:spcBef>
                        <a:spcAft>
                          <a:spcPts val="1200"/>
                        </a:spcAft>
                        <a:buNone/>
                      </a:pPr>
                      <a:r>
                        <a:rPr lang="vi" sz="1300">
                          <a:latin typeface="Times New Roman"/>
                          <a:ea typeface="Times New Roman"/>
                          <a:cs typeface="Times New Roman"/>
                          <a:sym typeface="Times New Roman"/>
                        </a:rPr>
                        <a:t>Tuần 15</a:t>
                      </a:r>
                      <a:endParaRPr sz="1300">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vi" sz="1300">
                          <a:latin typeface="Times New Roman"/>
                          <a:ea typeface="Times New Roman"/>
                          <a:cs typeface="Times New Roman"/>
                          <a:sym typeface="Times New Roman"/>
                        </a:rPr>
                        <a:t>Báo cáo đề tài</a:t>
                      </a:r>
                      <a:endParaRPr sz="1300">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25107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vi">
                <a:solidFill>
                  <a:srgbClr val="6AA84F"/>
                </a:solidFill>
                <a:latin typeface="Oswald Medium"/>
                <a:ea typeface="Oswald Medium"/>
                <a:cs typeface="Oswald Medium"/>
                <a:sym typeface="Oswald Medium"/>
              </a:rPr>
              <a:t>VI. Tài liệu tham khảo</a:t>
            </a:r>
            <a:endParaRPr b="0">
              <a:solidFill>
                <a:srgbClr val="6AA84F"/>
              </a:solidFill>
              <a:latin typeface="Oswald Medium"/>
              <a:ea typeface="Oswald Medium"/>
              <a:cs typeface="Oswald Medium"/>
              <a:sym typeface="Oswald Medium"/>
            </a:endParaRPr>
          </a:p>
        </p:txBody>
      </p:sp>
      <p:sp>
        <p:nvSpPr>
          <p:cNvPr id="160" name="Google Shape;160;p27"/>
          <p:cNvSpPr txBox="1"/>
          <p:nvPr>
            <p:ph idx="1" type="body"/>
          </p:nvPr>
        </p:nvSpPr>
        <p:spPr>
          <a:xfrm>
            <a:off x="311700" y="920400"/>
            <a:ext cx="8520600" cy="330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vi" sz="1300">
                <a:solidFill>
                  <a:srgbClr val="000000"/>
                </a:solidFill>
                <a:latin typeface="Times New Roman"/>
                <a:ea typeface="Times New Roman"/>
                <a:cs typeface="Times New Roman"/>
                <a:sym typeface="Times New Roman"/>
              </a:rPr>
              <a:t>[1]   	“(PDF) Sentiment Analysis Using Naive Bayes Algorithm Of The Data Crawler: Twitter,” in </a:t>
            </a:r>
            <a:r>
              <a:rPr i="1" lang="vi" sz="1300">
                <a:solidFill>
                  <a:srgbClr val="000000"/>
                </a:solidFill>
                <a:latin typeface="Times New Roman"/>
                <a:ea typeface="Times New Roman"/>
                <a:cs typeface="Times New Roman"/>
                <a:sym typeface="Times New Roman"/>
              </a:rPr>
              <a:t>ResearchGate</a:t>
            </a:r>
            <a:r>
              <a:rPr lang="vi" sz="1300">
                <a:solidFill>
                  <a:srgbClr val="000000"/>
                </a:solidFill>
                <a:latin typeface="Times New Roman"/>
                <a:ea typeface="Times New Roman"/>
                <a:cs typeface="Times New Roman"/>
                <a:sym typeface="Times New Roman"/>
              </a:rPr>
              <a:t>, doi: 10.1109/ICIC47613.2019.8985884.</a:t>
            </a:r>
            <a:endParaRPr sz="13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vi" sz="1300">
                <a:solidFill>
                  <a:srgbClr val="000000"/>
                </a:solidFill>
                <a:latin typeface="Times New Roman"/>
                <a:ea typeface="Times New Roman"/>
                <a:cs typeface="Times New Roman"/>
                <a:sym typeface="Times New Roman"/>
              </a:rPr>
              <a:t>[2]   	“(PDF) Sentimental Analysis using Logistic Regression.” Accessed: May 02, 2025. [Online]. Available: https://www.researchgate.net/publication/353514662_Sentimental_Analysis_using_Logistic_Regression?utm_source=chatgpt.com</a:t>
            </a:r>
            <a:endParaRPr sz="13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vi" sz="1300">
                <a:solidFill>
                  <a:srgbClr val="000000"/>
                </a:solidFill>
                <a:latin typeface="Times New Roman"/>
                <a:ea typeface="Times New Roman"/>
                <a:cs typeface="Times New Roman"/>
                <a:sym typeface="Times New Roman"/>
              </a:rPr>
              <a:t>[3]   	T. Nguyen, “Topic Modelling and Sentiment Analysis of Customer Reviews for B2C E-commerce Platforms in Vietnam: A Comparative Study of Lazada, Shopee, Tiki, and Sendo,” </a:t>
            </a:r>
            <a:r>
              <a:rPr i="1" lang="vi" sz="1300">
                <a:solidFill>
                  <a:srgbClr val="000000"/>
                </a:solidFill>
                <a:latin typeface="Times New Roman"/>
                <a:ea typeface="Times New Roman"/>
                <a:cs typeface="Times New Roman"/>
                <a:sym typeface="Times New Roman"/>
              </a:rPr>
              <a:t>Sr. Indep. Study Theses</a:t>
            </a:r>
            <a:r>
              <a:rPr lang="vi" sz="1300">
                <a:solidFill>
                  <a:srgbClr val="000000"/>
                </a:solidFill>
                <a:latin typeface="Times New Roman"/>
                <a:ea typeface="Times New Roman"/>
                <a:cs typeface="Times New Roman"/>
                <a:sym typeface="Times New Roman"/>
              </a:rPr>
              <a:t>, Jan. 2023, [Online]. Available: https://openworks.wooster.edu/independentstudy/10623</a:t>
            </a:r>
            <a:endParaRPr sz="13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vi" sz="1300">
                <a:solidFill>
                  <a:srgbClr val="000000"/>
                </a:solidFill>
                <a:latin typeface="Times New Roman"/>
                <a:ea typeface="Times New Roman"/>
                <a:cs typeface="Times New Roman"/>
                <a:sym typeface="Times New Roman"/>
              </a:rPr>
              <a:t>[4]   	U. B. Mahadevaswamy and P. Swathi, “Sentiment Analysis using Bidirectional LSTM Network,” </a:t>
            </a:r>
            <a:r>
              <a:rPr i="1" lang="vi" sz="1300">
                <a:solidFill>
                  <a:srgbClr val="000000"/>
                </a:solidFill>
                <a:latin typeface="Times New Roman"/>
                <a:ea typeface="Times New Roman"/>
                <a:cs typeface="Times New Roman"/>
                <a:sym typeface="Times New Roman"/>
              </a:rPr>
              <a:t>Procedia Comput. Sci.</a:t>
            </a:r>
            <a:r>
              <a:rPr lang="vi" sz="1300">
                <a:solidFill>
                  <a:srgbClr val="000000"/>
                </a:solidFill>
                <a:latin typeface="Times New Roman"/>
                <a:ea typeface="Times New Roman"/>
                <a:cs typeface="Times New Roman"/>
                <a:sym typeface="Times New Roman"/>
              </a:rPr>
              <a:t>, vol. 218, pp. 45–56, Jan. 2023, doi: 10.1016/j.procs.2022.12.400.</a:t>
            </a:r>
            <a:endParaRPr sz="13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vi" sz="1300">
                <a:solidFill>
                  <a:srgbClr val="000000"/>
                </a:solidFill>
                <a:latin typeface="Times New Roman"/>
                <a:ea typeface="Times New Roman"/>
                <a:cs typeface="Times New Roman"/>
                <a:sym typeface="Times New Roman"/>
              </a:rPr>
              <a:t>[5]   	J. Brownlee, A. Tam, and Z. M. Chng, “Deep Learning with Python, Second Edition”.</a:t>
            </a:r>
            <a:endParaRPr sz="13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vi" sz="1300">
                <a:solidFill>
                  <a:srgbClr val="000000"/>
                </a:solidFill>
                <a:latin typeface="Times New Roman"/>
                <a:ea typeface="Times New Roman"/>
                <a:cs typeface="Times New Roman"/>
                <a:sym typeface="Times New Roman"/>
              </a:rPr>
              <a:t>[6]   	J. Brownlee, “Machine Learning Mastery With Python”.</a:t>
            </a:r>
            <a:endParaRPr sz="13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vi" sz="1300">
                <a:solidFill>
                  <a:srgbClr val="000000"/>
                </a:solidFill>
                <a:latin typeface="Times New Roman"/>
                <a:ea typeface="Times New Roman"/>
                <a:cs typeface="Times New Roman"/>
                <a:sym typeface="Times New Roman"/>
              </a:rPr>
              <a:t>[7]   	“Natural Language Processing with Python: Analyzing Text with the Natural ... - Steven Bird, Ewan Klein, Edward Loper - Google Sách.” Accessed: May 02, 2025. [Online]. Available: https://books.google.com.vn/books?hl=vi&amp;lr=&amp;id=KGIbfiiP1i4C&amp;oi=fnd&amp;pg=PR5&amp;dq=Natural+Language+Processing+with+Python+Bird&amp;ots=Y5Clx8JCM2&amp;sig=imoLAVJUFztkzfUP6DU42qPXs_A&amp;redir_esc=y#v=onepage&amp;q=Natural%20Language%20Processing%20with%20Python%20Bird&amp;f=false</a:t>
            </a:r>
            <a:endParaRPr sz="13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vi" sz="1300">
                <a:solidFill>
                  <a:srgbClr val="000000"/>
                </a:solidFill>
                <a:latin typeface="Times New Roman"/>
                <a:ea typeface="Times New Roman"/>
                <a:cs typeface="Times New Roman"/>
                <a:sym typeface="Times New Roman"/>
              </a:rPr>
              <a:t>[8]   	B. Pang and L. Lee, “Opinion Mining and Sentiment Analysis,” </a:t>
            </a:r>
            <a:r>
              <a:rPr i="1" lang="vi" sz="1300">
                <a:solidFill>
                  <a:srgbClr val="000000"/>
                </a:solidFill>
                <a:latin typeface="Times New Roman"/>
                <a:ea typeface="Times New Roman"/>
                <a:cs typeface="Times New Roman"/>
                <a:sym typeface="Times New Roman"/>
              </a:rPr>
              <a:t>Found. Trends® Inf. Retr.</a:t>
            </a:r>
            <a:r>
              <a:rPr lang="vi" sz="1300">
                <a:solidFill>
                  <a:srgbClr val="000000"/>
                </a:solidFill>
                <a:latin typeface="Times New Roman"/>
                <a:ea typeface="Times New Roman"/>
                <a:cs typeface="Times New Roman"/>
                <a:sym typeface="Times New Roman"/>
              </a:rPr>
              <a:t>, vol. 2, no. 1–2, pp. 1–135, Jul. 2008, doi: 10.1561/1500000011.</a:t>
            </a:r>
            <a:endParaRPr sz="13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Clr>
                <a:srgbClr val="6AA84F"/>
              </a:buClr>
              <a:buSzPct val="100000"/>
              <a:buFont typeface="Oswald Medium"/>
              <a:buAutoNum type="romanUcPeriod"/>
            </a:pPr>
            <a:r>
              <a:rPr b="0" lang="vi">
                <a:solidFill>
                  <a:srgbClr val="6AA84F"/>
                </a:solidFill>
                <a:latin typeface="Oswald Medium"/>
                <a:ea typeface="Oswald Medium"/>
                <a:cs typeface="Oswald Medium"/>
                <a:sym typeface="Oswald Medium"/>
              </a:rPr>
              <a:t>Đặt vấn đề</a:t>
            </a:r>
            <a:endParaRPr b="0">
              <a:solidFill>
                <a:srgbClr val="6AA84F"/>
              </a:solidFill>
              <a:latin typeface="Oswald Medium"/>
              <a:ea typeface="Oswald Medium"/>
              <a:cs typeface="Oswald Medium"/>
              <a:sym typeface="Oswald Medium"/>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228600" lvl="0" marL="457200" rtl="0" algn="l">
              <a:spcBef>
                <a:spcPts val="0"/>
              </a:spcBef>
              <a:spcAft>
                <a:spcPts val="0"/>
              </a:spcAft>
              <a:buNone/>
            </a:pPr>
            <a:r>
              <a:rPr b="1" lang="vi">
                <a:solidFill>
                  <a:srgbClr val="3C78D8"/>
                </a:solidFill>
                <a:latin typeface="Times New Roman"/>
                <a:ea typeface="Times New Roman"/>
                <a:cs typeface="Times New Roman"/>
                <a:sym typeface="Times New Roman"/>
              </a:rPr>
              <a:t>1. Lý do chọn đề tài:</a:t>
            </a:r>
            <a:endParaRPr b="1">
              <a:solidFill>
                <a:srgbClr val="3C78D8"/>
              </a:solidFill>
              <a:latin typeface="Times New Roman"/>
              <a:ea typeface="Times New Roman"/>
              <a:cs typeface="Times New Roman"/>
              <a:sym typeface="Times New Roman"/>
            </a:endParaRPr>
          </a:p>
          <a:p>
            <a:pPr indent="180000" lvl="0" marL="179999" rtl="0" algn="l">
              <a:spcBef>
                <a:spcPts val="1200"/>
              </a:spcBef>
              <a:spcAft>
                <a:spcPts val="1200"/>
              </a:spcAft>
              <a:buNone/>
            </a:pPr>
            <a:r>
              <a:rPr lang="vi">
                <a:solidFill>
                  <a:srgbClr val="000000"/>
                </a:solidFill>
                <a:latin typeface="Times New Roman"/>
                <a:ea typeface="Times New Roman"/>
                <a:cs typeface="Times New Roman"/>
                <a:sym typeface="Times New Roman"/>
              </a:rPr>
              <a:t>Trong kỷ nguyên số, người tiêu dùng ngày càng có xu hướng tham khảo các đánh giá trực tuyến trước khi quyết định mua hàng. Những đánh giá này phản ánh cảm nhận thực tế của người dùng, đồng thời cũng là nguồn dữ liệu quan trọng giúp cải thiện sản phẩm và dịch vụ. Do đó, việc phân tích đánh giá sản phẩm bằng kỹ thuật xử lý ngôn ngữ tự nhiên và học máy là cần thiết.</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Clr>
                <a:srgbClr val="6AA84F"/>
              </a:buClr>
              <a:buSzPct val="100000"/>
              <a:buFont typeface="Oswald Medium"/>
              <a:buAutoNum type="romanUcPeriod"/>
            </a:pPr>
            <a:r>
              <a:rPr b="0" lang="vi">
                <a:solidFill>
                  <a:srgbClr val="6AA84F"/>
                </a:solidFill>
                <a:latin typeface="Oswald Medium"/>
                <a:ea typeface="Oswald Medium"/>
                <a:cs typeface="Oswald Medium"/>
                <a:sym typeface="Oswald Medium"/>
              </a:rPr>
              <a:t>Đặt vấn đề</a:t>
            </a:r>
            <a:endParaRPr>
              <a:solidFill>
                <a:srgbClr val="6AA84F"/>
              </a:solidFill>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180000" lvl="0" marL="179999" rtl="0" algn="l">
              <a:spcBef>
                <a:spcPts val="0"/>
              </a:spcBef>
              <a:spcAft>
                <a:spcPts val="0"/>
              </a:spcAft>
              <a:buNone/>
            </a:pPr>
            <a:r>
              <a:rPr b="1" lang="vi">
                <a:solidFill>
                  <a:srgbClr val="3C78D8"/>
                </a:solidFill>
                <a:latin typeface="Times New Roman"/>
                <a:ea typeface="Times New Roman"/>
                <a:cs typeface="Times New Roman"/>
                <a:sym typeface="Times New Roman"/>
              </a:rPr>
              <a:t>2. Tính cấp thiết:</a:t>
            </a:r>
            <a:endParaRPr b="1">
              <a:solidFill>
                <a:srgbClr val="3C78D8"/>
              </a:solidFill>
              <a:latin typeface="Times New Roman"/>
              <a:ea typeface="Times New Roman"/>
              <a:cs typeface="Times New Roman"/>
              <a:sym typeface="Times New Roman"/>
            </a:endParaRPr>
          </a:p>
          <a:p>
            <a:pPr indent="-342900" lvl="0" marL="457200" rtl="0" algn="l">
              <a:spcBef>
                <a:spcPts val="120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Giúp người tiêu dùng có góc nhìn khách quan hơn khi mua sắm trực tuyến.</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Hỗ trợ doanh nghiệp đánh giá mức độ hài lòng của khách hàng và cải tiến sản phẩm.</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Đóng góp ứng dụng thực tế cho lĩnh vực trí tuệ nhân tạo trong phân tích dữ liệu văn bản.</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Clr>
                <a:srgbClr val="6AA84F"/>
              </a:buClr>
              <a:buSzPct val="100000"/>
              <a:buFont typeface="Oswald Medium"/>
              <a:buAutoNum type="romanUcPeriod"/>
            </a:pPr>
            <a:r>
              <a:rPr b="0" lang="vi">
                <a:solidFill>
                  <a:srgbClr val="6AA84F"/>
                </a:solidFill>
                <a:latin typeface="Oswald Medium"/>
                <a:ea typeface="Oswald Medium"/>
                <a:cs typeface="Oswald Medium"/>
                <a:sym typeface="Oswald Medium"/>
              </a:rPr>
              <a:t>Đặt vấn đề</a:t>
            </a:r>
            <a:endParaRPr>
              <a:solidFill>
                <a:srgbClr val="6AA84F"/>
              </a:solidFill>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180000" lvl="0" marL="179999" rtl="0" algn="l">
              <a:spcBef>
                <a:spcPts val="0"/>
              </a:spcBef>
              <a:spcAft>
                <a:spcPts val="0"/>
              </a:spcAft>
              <a:buNone/>
            </a:pPr>
            <a:r>
              <a:rPr b="1" lang="vi">
                <a:solidFill>
                  <a:srgbClr val="3C78D8"/>
                </a:solidFill>
                <a:latin typeface="Times New Roman"/>
                <a:ea typeface="Times New Roman"/>
                <a:cs typeface="Times New Roman"/>
                <a:sym typeface="Times New Roman"/>
              </a:rPr>
              <a:t>3. Tổng quan nghiên cứu:</a:t>
            </a:r>
            <a:endParaRPr b="1">
              <a:solidFill>
                <a:srgbClr val="3C78D8"/>
              </a:solidFill>
              <a:latin typeface="Times New Roman"/>
              <a:ea typeface="Times New Roman"/>
              <a:cs typeface="Times New Roman"/>
              <a:sym typeface="Times New Roman"/>
            </a:endParaRPr>
          </a:p>
          <a:p>
            <a:pPr indent="-342900" lvl="0" marL="457200" rtl="0" algn="l">
              <a:spcBef>
                <a:spcPts val="120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Nghiên cứu các công trình liên quan đến phân tích cảm xúc (sentiment analysis).</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Các phương pháp sử dụng NLP kết hợp mô hình học máy như Naive Bayes, SVM, Logistic Regression, LSTM, BERT,...</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Ứng dụng NumPy, Matplotlib, Pandas, Scikit-learn, Keras/TensorFlow trong xử lý dữ liệu đánh giá.</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Clr>
                <a:srgbClr val="6AA84F"/>
              </a:buClr>
              <a:buSzPct val="100000"/>
              <a:buAutoNum type="romanUcPeriod"/>
            </a:pPr>
            <a:r>
              <a:rPr b="0" lang="vi">
                <a:solidFill>
                  <a:srgbClr val="6AA84F"/>
                </a:solidFill>
                <a:latin typeface="Oswald Medium"/>
                <a:ea typeface="Oswald Medium"/>
                <a:cs typeface="Oswald Medium"/>
                <a:sym typeface="Oswald Medium"/>
              </a:rPr>
              <a:t>Đặt vấn đề</a:t>
            </a:r>
            <a:endParaRPr>
              <a:solidFill>
                <a:srgbClr val="6AA84F"/>
              </a:solidFill>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180000" lvl="0" marL="179999" rtl="0" algn="l">
              <a:spcBef>
                <a:spcPts val="0"/>
              </a:spcBef>
              <a:spcAft>
                <a:spcPts val="0"/>
              </a:spcAft>
              <a:buNone/>
            </a:pPr>
            <a:r>
              <a:rPr b="1" lang="vi">
                <a:solidFill>
                  <a:srgbClr val="3C78D8"/>
                </a:solidFill>
                <a:latin typeface="Times New Roman"/>
                <a:ea typeface="Times New Roman"/>
                <a:cs typeface="Times New Roman"/>
                <a:sym typeface="Times New Roman"/>
              </a:rPr>
              <a:t>4. Mục tiêu nghiên cứu</a:t>
            </a:r>
            <a:r>
              <a:rPr b="1" lang="vi">
                <a:solidFill>
                  <a:srgbClr val="3C78D8"/>
                </a:solidFill>
                <a:latin typeface="Times New Roman"/>
                <a:ea typeface="Times New Roman"/>
                <a:cs typeface="Times New Roman"/>
                <a:sym typeface="Times New Roman"/>
              </a:rPr>
              <a:t>:</a:t>
            </a:r>
            <a:endParaRPr b="1">
              <a:solidFill>
                <a:srgbClr val="3C78D8"/>
              </a:solidFill>
              <a:latin typeface="Times New Roman"/>
              <a:ea typeface="Times New Roman"/>
              <a:cs typeface="Times New Roman"/>
              <a:sym typeface="Times New Roman"/>
            </a:endParaRPr>
          </a:p>
          <a:p>
            <a:pPr indent="-342900" lvl="0" marL="457200" rtl="0" algn="l">
              <a:spcBef>
                <a:spcPts val="120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Phân tích và đánh giá cảm xúc từ các bình luận sản phẩm trên nền tảng thương mại điện tử (VD: Shopee, Tiki).</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Xây dựng mô hình dự đoán cảm xúc (tích cực, tiêu cực, trung tính) từ văn bản đánh giá.</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434340" lvl="0" marL="457200" rtl="0" algn="l">
              <a:spcBef>
                <a:spcPts val="0"/>
              </a:spcBef>
              <a:spcAft>
                <a:spcPts val="0"/>
              </a:spcAft>
              <a:buClr>
                <a:srgbClr val="6AA84F"/>
              </a:buClr>
              <a:buSzPct val="100000"/>
              <a:buAutoNum type="romanUcPeriod"/>
            </a:pPr>
            <a:r>
              <a:rPr b="0" lang="vi">
                <a:solidFill>
                  <a:srgbClr val="6AA84F"/>
                </a:solidFill>
                <a:latin typeface="Oswald Medium"/>
                <a:ea typeface="Oswald Medium"/>
                <a:cs typeface="Oswald Medium"/>
                <a:sym typeface="Oswald Medium"/>
              </a:rPr>
              <a:t>Đặt vấn đề</a:t>
            </a:r>
            <a:endParaRPr>
              <a:solidFill>
                <a:srgbClr val="6AA84F"/>
              </a:solidFill>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180000" lvl="0" marL="179999" rtl="0" algn="l">
              <a:spcBef>
                <a:spcPts val="0"/>
              </a:spcBef>
              <a:spcAft>
                <a:spcPts val="0"/>
              </a:spcAft>
              <a:buNone/>
            </a:pPr>
            <a:r>
              <a:rPr b="1" lang="vi">
                <a:solidFill>
                  <a:srgbClr val="3C78D8"/>
                </a:solidFill>
                <a:latin typeface="Times New Roman"/>
                <a:ea typeface="Times New Roman"/>
                <a:cs typeface="Times New Roman"/>
                <a:sym typeface="Times New Roman"/>
              </a:rPr>
              <a:t>5. Câu hỏi/Giả thuyết nghiên cứu:</a:t>
            </a:r>
            <a:endParaRPr b="1">
              <a:solidFill>
                <a:srgbClr val="3C78D8"/>
              </a:solidFill>
              <a:latin typeface="Times New Roman"/>
              <a:ea typeface="Times New Roman"/>
              <a:cs typeface="Times New Roman"/>
              <a:sym typeface="Times New Roman"/>
            </a:endParaRPr>
          </a:p>
          <a:p>
            <a:pPr indent="-342900" lvl="0" marL="457200" rtl="0" algn="l">
              <a:spcBef>
                <a:spcPts val="120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Các đặc trưng ngôn ngữ nào thường xuất hiện trong đánh giá tích cực/tiêu cực?</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Mô hình học máy nào đạt hiệu quả tốt nhất trong việc phân loại cảm xúc từ đánh giá sản phẩm?</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vi">
                <a:solidFill>
                  <a:srgbClr val="6AA84F"/>
                </a:solidFill>
                <a:latin typeface="Oswald Medium"/>
                <a:ea typeface="Oswald Medium"/>
                <a:cs typeface="Oswald Medium"/>
                <a:sym typeface="Oswald Medium"/>
              </a:rPr>
              <a:t>II. Đối tượng và phạm vi nghiên cứu</a:t>
            </a:r>
            <a:endParaRPr b="0">
              <a:solidFill>
                <a:srgbClr val="6AA84F"/>
              </a:solidFill>
              <a:latin typeface="Oswald Medium"/>
              <a:ea typeface="Oswald Medium"/>
              <a:cs typeface="Oswald Medium"/>
              <a:sym typeface="Oswald Medium"/>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rgbClr val="000000"/>
              </a:buClr>
              <a:buSzPts val="1800"/>
              <a:buFont typeface="Times New Roman"/>
              <a:buChar char="-"/>
            </a:pPr>
            <a:r>
              <a:rPr b="1" lang="vi">
                <a:solidFill>
                  <a:srgbClr val="000000"/>
                </a:solidFill>
                <a:latin typeface="Times New Roman"/>
                <a:ea typeface="Times New Roman"/>
                <a:cs typeface="Times New Roman"/>
                <a:sym typeface="Times New Roman"/>
              </a:rPr>
              <a:t>Đối tượng nghiên cứu</a:t>
            </a:r>
            <a:r>
              <a:rPr lang="vi">
                <a:solidFill>
                  <a:srgbClr val="000000"/>
                </a:solidFill>
                <a:latin typeface="Times New Roman"/>
                <a:ea typeface="Times New Roman"/>
                <a:cs typeface="Times New Roman"/>
                <a:sym typeface="Times New Roman"/>
              </a:rPr>
              <a:t>: Các đánh giá sản phẩm được người dùng đăng tải trên nền tảng thương mại điện tử.</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vi">
                <a:solidFill>
                  <a:srgbClr val="000000"/>
                </a:solidFill>
                <a:latin typeface="Times New Roman"/>
                <a:ea typeface="Times New Roman"/>
                <a:cs typeface="Times New Roman"/>
                <a:sym typeface="Times New Roman"/>
              </a:rPr>
              <a:t>P</a:t>
            </a:r>
            <a:r>
              <a:rPr b="1" lang="vi">
                <a:solidFill>
                  <a:srgbClr val="000000"/>
                </a:solidFill>
                <a:latin typeface="Times New Roman"/>
                <a:ea typeface="Times New Roman"/>
                <a:cs typeface="Times New Roman"/>
                <a:sym typeface="Times New Roman"/>
              </a:rPr>
              <a:t>hạm vi nghiên cứu</a:t>
            </a:r>
            <a:r>
              <a:rPr lang="vi">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342900" lvl="0" marL="914400" rtl="0" algn="l">
              <a:spcBef>
                <a:spcPts val="0"/>
              </a:spcBef>
              <a:spcAft>
                <a:spcPts val="0"/>
              </a:spcAft>
              <a:buClr>
                <a:srgbClr val="000000"/>
              </a:buClr>
              <a:buSzPts val="1800"/>
              <a:buFont typeface="Times New Roman"/>
              <a:buChar char="●"/>
            </a:pPr>
            <a:r>
              <a:rPr b="1" lang="vi">
                <a:solidFill>
                  <a:srgbClr val="000000"/>
                </a:solidFill>
                <a:latin typeface="Times New Roman"/>
                <a:ea typeface="Times New Roman"/>
                <a:cs typeface="Times New Roman"/>
                <a:sym typeface="Times New Roman"/>
              </a:rPr>
              <a:t>Không gian</a:t>
            </a:r>
            <a:r>
              <a:rPr lang="vi">
                <a:solidFill>
                  <a:srgbClr val="000000"/>
                </a:solidFill>
                <a:latin typeface="Times New Roman"/>
                <a:ea typeface="Times New Roman"/>
                <a:cs typeface="Times New Roman"/>
                <a:sym typeface="Times New Roman"/>
              </a:rPr>
              <a:t>: Dữ liệu từ Kaggle.</a:t>
            </a:r>
            <a:endParaRPr>
              <a:solidFill>
                <a:srgbClr val="000000"/>
              </a:solidFill>
              <a:latin typeface="Times New Roman"/>
              <a:ea typeface="Times New Roman"/>
              <a:cs typeface="Times New Roman"/>
              <a:sym typeface="Times New Roman"/>
            </a:endParaRPr>
          </a:p>
          <a:p>
            <a:pPr indent="-342900" lvl="0" marL="914400" rtl="0" algn="l">
              <a:spcBef>
                <a:spcPts val="0"/>
              </a:spcBef>
              <a:spcAft>
                <a:spcPts val="0"/>
              </a:spcAft>
              <a:buClr>
                <a:srgbClr val="000000"/>
              </a:buClr>
              <a:buSzPts val="1800"/>
              <a:buFont typeface="Times New Roman"/>
              <a:buChar char="●"/>
            </a:pPr>
            <a:r>
              <a:rPr b="1" lang="vi">
                <a:solidFill>
                  <a:srgbClr val="000000"/>
                </a:solidFill>
                <a:latin typeface="Times New Roman"/>
                <a:ea typeface="Times New Roman"/>
                <a:cs typeface="Times New Roman"/>
                <a:sym typeface="Times New Roman"/>
              </a:rPr>
              <a:t>Thời gian</a:t>
            </a:r>
            <a:r>
              <a:rPr lang="vi">
                <a:solidFill>
                  <a:srgbClr val="000000"/>
                </a:solidFill>
                <a:latin typeface="Times New Roman"/>
                <a:ea typeface="Times New Roman"/>
                <a:cs typeface="Times New Roman"/>
                <a:sym typeface="Times New Roman"/>
              </a:rPr>
              <a:t>: Các đánh giá trong năm 2012.</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vi">
                <a:solidFill>
                  <a:srgbClr val="000000"/>
                </a:solidFill>
                <a:latin typeface="Times New Roman"/>
                <a:ea typeface="Times New Roman"/>
                <a:cs typeface="Times New Roman"/>
                <a:sym typeface="Times New Roman"/>
              </a:rPr>
              <a:t>Khung lý thuyết/Mô hình nghiên cứu</a:t>
            </a:r>
            <a:r>
              <a:rPr lang="vi">
                <a:solidFill>
                  <a:srgbClr val="000000"/>
                </a:solidFill>
                <a:latin typeface="Times New Roman"/>
                <a:ea typeface="Times New Roman"/>
                <a:cs typeface="Times New Roman"/>
                <a:sym typeface="Times New Roman"/>
              </a:rPr>
              <a:t>: Mô hình phân tích cảm xúc sử dụng pipeline xử lý văn bản (tiền xử lý → trích đặc trưng → mô hình học máy).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vi">
                <a:solidFill>
                  <a:srgbClr val="6AA84F"/>
                </a:solidFill>
                <a:latin typeface="Oswald Medium"/>
                <a:ea typeface="Oswald Medium"/>
                <a:cs typeface="Oswald Medium"/>
                <a:sym typeface="Oswald Medium"/>
              </a:rPr>
              <a:t>III. Phương pháp nghiên cứu</a:t>
            </a:r>
            <a:endParaRPr b="0">
              <a:solidFill>
                <a:srgbClr val="6AA84F"/>
              </a:solidFill>
              <a:latin typeface="Oswald Medium"/>
              <a:ea typeface="Oswald Medium"/>
              <a:cs typeface="Oswald Medium"/>
              <a:sym typeface="Oswald Medium"/>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Font typeface="Times New Roman"/>
              <a:buChar char="-"/>
            </a:pPr>
            <a:r>
              <a:rPr b="1" lang="vi">
                <a:solidFill>
                  <a:srgbClr val="000000"/>
                </a:solidFill>
                <a:latin typeface="Times New Roman"/>
                <a:ea typeface="Times New Roman"/>
                <a:cs typeface="Times New Roman"/>
                <a:sym typeface="Times New Roman"/>
              </a:rPr>
              <a:t>Thiết kế nghiên cứu</a:t>
            </a:r>
            <a:r>
              <a:rPr lang="vi">
                <a:solidFill>
                  <a:srgbClr val="000000"/>
                </a:solidFill>
                <a:latin typeface="Times New Roman"/>
                <a:ea typeface="Times New Roman"/>
                <a:cs typeface="Times New Roman"/>
                <a:sym typeface="Times New Roman"/>
              </a:rPr>
              <a:t>: Mô hình dự đoán cảm xúc dựa trên dữ liệu văn bản.</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vi">
                <a:solidFill>
                  <a:srgbClr val="000000"/>
                </a:solidFill>
                <a:latin typeface="Times New Roman"/>
                <a:ea typeface="Times New Roman"/>
                <a:cs typeface="Times New Roman"/>
                <a:sym typeface="Times New Roman"/>
              </a:rPr>
              <a:t>Phương pháp thu thập dữ liệu</a:t>
            </a:r>
            <a:r>
              <a:rPr lang="vi">
                <a:solidFill>
                  <a:srgbClr val="000000"/>
                </a:solidFill>
                <a:latin typeface="Times New Roman"/>
                <a:ea typeface="Times New Roman"/>
                <a:cs typeface="Times New Roman"/>
                <a:sym typeface="Times New Roman"/>
              </a:rPr>
              <a:t>: Dùng dữ liệu Kaggle đánh giá sản phẩm (bằng Python hoặc sử dụng nguồn dữ liệu công khai).</a:t>
            </a:r>
            <a:endParaRPr>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vi">
                <a:solidFill>
                  <a:srgbClr val="000000"/>
                </a:solidFill>
                <a:latin typeface="Times New Roman"/>
                <a:ea typeface="Times New Roman"/>
                <a:cs typeface="Times New Roman"/>
                <a:sym typeface="Times New Roman"/>
              </a:rPr>
              <a:t>Phương pháp xử lý và phân tích dữ liệu</a:t>
            </a:r>
            <a:r>
              <a:rPr lang="vi">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342900" lvl="0" marL="9144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Tiền xử lý văn bản: loại bỏ stopword, chuẩn hóa văn bản, tokenization.</a:t>
            </a:r>
            <a:endParaRPr>
              <a:solidFill>
                <a:srgbClr val="000000"/>
              </a:solidFill>
              <a:latin typeface="Times New Roman"/>
              <a:ea typeface="Times New Roman"/>
              <a:cs typeface="Times New Roman"/>
              <a:sym typeface="Times New Roman"/>
            </a:endParaRPr>
          </a:p>
          <a:p>
            <a:pPr indent="-342900" lvl="0" marL="9144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Trích đặc trưng: TF-IDF, Word Embedding.</a:t>
            </a:r>
            <a:endParaRPr>
              <a:solidFill>
                <a:srgbClr val="000000"/>
              </a:solidFill>
              <a:latin typeface="Times New Roman"/>
              <a:ea typeface="Times New Roman"/>
              <a:cs typeface="Times New Roman"/>
              <a:sym typeface="Times New Roman"/>
            </a:endParaRPr>
          </a:p>
          <a:p>
            <a:pPr indent="-342900" lvl="0" marL="9144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Mô hình: Naive Bayes, Logistic Regression, Random Forest, LSTM,...</a:t>
            </a:r>
            <a:endParaRPr>
              <a:solidFill>
                <a:srgbClr val="000000"/>
              </a:solidFill>
              <a:latin typeface="Times New Roman"/>
              <a:ea typeface="Times New Roman"/>
              <a:cs typeface="Times New Roman"/>
              <a:sym typeface="Times New Roman"/>
            </a:endParaRPr>
          </a:p>
          <a:p>
            <a:pPr indent="-342900" lvl="0" marL="9144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Đánh giá mô hình: độ chính xác, precision, recall, F1-score.</a:t>
            </a:r>
            <a:endParaRPr>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vi">
                <a:solidFill>
                  <a:srgbClr val="6AA84F"/>
                </a:solidFill>
                <a:latin typeface="Oswald Medium"/>
                <a:ea typeface="Oswald Medium"/>
                <a:cs typeface="Oswald Medium"/>
                <a:sym typeface="Oswald Medium"/>
              </a:rPr>
              <a:t>III. Phương pháp nghiên cứu</a:t>
            </a:r>
            <a:endParaRPr b="0">
              <a:solidFill>
                <a:srgbClr val="6AA84F"/>
              </a:solidFill>
              <a:latin typeface="Oswald Medium"/>
              <a:ea typeface="Oswald Medium"/>
              <a:cs typeface="Oswald Medium"/>
              <a:sym typeface="Oswald Medium"/>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457200" rtl="0" algn="l">
              <a:spcBef>
                <a:spcPts val="1200"/>
              </a:spcBef>
              <a:spcAft>
                <a:spcPts val="0"/>
              </a:spcAft>
              <a:buClr>
                <a:srgbClr val="000000"/>
              </a:buClr>
              <a:buSzPts val="1800"/>
              <a:buFont typeface="Times New Roman"/>
              <a:buChar char="-"/>
            </a:pPr>
            <a:r>
              <a:rPr b="1" lang="vi">
                <a:solidFill>
                  <a:srgbClr val="000000"/>
                </a:solidFill>
                <a:latin typeface="Times New Roman"/>
                <a:ea typeface="Times New Roman"/>
                <a:cs typeface="Times New Roman"/>
                <a:sym typeface="Times New Roman"/>
              </a:rPr>
              <a:t>Công cụ/phần mềm sử dụng</a:t>
            </a:r>
            <a:r>
              <a:rPr lang="vi">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342900" lvl="0" marL="9144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Python (Pandas, NumPy, scikit-learn, Keras/TensorFlow)</a:t>
            </a:r>
            <a:endParaRPr>
              <a:solidFill>
                <a:srgbClr val="000000"/>
              </a:solidFill>
              <a:latin typeface="Times New Roman"/>
              <a:ea typeface="Times New Roman"/>
              <a:cs typeface="Times New Roman"/>
              <a:sym typeface="Times New Roman"/>
            </a:endParaRPr>
          </a:p>
          <a:p>
            <a:pPr indent="-342900" lvl="0" marL="9144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Jupyter Notebook, VS Code</a:t>
            </a:r>
            <a:endParaRPr>
              <a:solidFill>
                <a:srgbClr val="000000"/>
              </a:solidFill>
              <a:latin typeface="Times New Roman"/>
              <a:ea typeface="Times New Roman"/>
              <a:cs typeface="Times New Roman"/>
              <a:sym typeface="Times New Roman"/>
            </a:endParaRPr>
          </a:p>
          <a:p>
            <a:pPr indent="-342900" lvl="0" marL="914400" rtl="0" algn="l">
              <a:spcBef>
                <a:spcPts val="0"/>
              </a:spcBef>
              <a:spcAft>
                <a:spcPts val="0"/>
              </a:spcAft>
              <a:buClr>
                <a:srgbClr val="000000"/>
              </a:buClr>
              <a:buSzPts val="1800"/>
              <a:buFont typeface="Times New Roman"/>
              <a:buChar char="●"/>
            </a:pPr>
            <a:r>
              <a:rPr lang="vi">
                <a:solidFill>
                  <a:srgbClr val="000000"/>
                </a:solidFill>
                <a:latin typeface="Times New Roman"/>
                <a:ea typeface="Times New Roman"/>
                <a:cs typeface="Times New Roman"/>
                <a:sym typeface="Times New Roman"/>
              </a:rPr>
              <a:t>Matplotlib/Seaborn để trực quan hóa dữ liệu</a:t>
            </a:r>
            <a:endParaRPr>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