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18" r:id="rId7"/>
    <p:sldId id="319" r:id="rId8"/>
    <p:sldId id="309" r:id="rId9"/>
    <p:sldId id="321" r:id="rId10"/>
    <p:sldId id="320" r:id="rId11"/>
    <p:sldId id="263" r:id="rId12"/>
    <p:sldId id="310" r:id="rId13"/>
    <p:sldId id="311" r:id="rId14"/>
    <p:sldId id="316" r:id="rId15"/>
    <p:sldId id="314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8080"/>
    <a:srgbClr val="EEFEFD"/>
    <a:srgbClr val="FDF4EF"/>
    <a:srgbClr val="66FFFF"/>
    <a:srgbClr val="636A58"/>
    <a:srgbClr val="505A47"/>
    <a:srgbClr val="D1D8B7"/>
    <a:srgbClr val="A09D79"/>
    <a:srgbClr val="AD5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04/05/2025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04/05/2025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1F2C-5C77-BB7D-A06F-FAD913FF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C9B297-61B5-C1F8-AC63-F656BCA77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925136-0F3B-7A3B-617B-C9A9AE14E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D1F8-74F0-6EE7-C718-80189C13A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7CFC-39CE-C91A-C1A0-BFEE6A6F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142C6-CFAE-B545-6C51-2C1D3DD23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8BB79-D406-938A-6E80-33D6CA850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60701-E673-1EF1-C41A-09923F9E2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3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5BB42-7A54-3011-6498-E576F8C4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2B4E5-32AA-A19D-413E-AA99BEC11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E199C-4D43-FE86-A628-E01648160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C4A7-1D3A-790D-9AFB-F358C1BB6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18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F6C8F-303F-94C2-A0E5-DF26CAF60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9EAEE-8B4A-06FF-E31F-1445377C4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408EB-119B-FFA7-F337-57CF9362D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9948-23A9-29CE-5DB3-0AB0A60AA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49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vi-VN" dirty="0">
                <a:latin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</a:rPr>
              <a:t>Phân tích đánh giá sản phẩm trên các trang thương mại điện tử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300038"/>
            <a:ext cx="5641848" cy="1042988"/>
          </a:xfrm>
        </p:spPr>
        <p:txBody>
          <a:bodyPr/>
          <a:lstStyle/>
          <a:p>
            <a:r>
              <a:rPr lang="vi-VN" sz="7200" dirty="0"/>
              <a:t>Giới thiệu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63909-284F-FFB8-1722-1D02E819A6AE}"/>
              </a:ext>
            </a:extLst>
          </p:cNvPr>
          <p:cNvSpPr txBox="1"/>
          <p:nvPr/>
        </p:nvSpPr>
        <p:spPr>
          <a:xfrm>
            <a:off x="642938" y="1225689"/>
            <a:ext cx="111585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000000"/>
                </a:solidFill>
              </a:rPr>
              <a:t>1. Tổng quan vấn đề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Vấn đề cần giải quyết.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Người tiêu dùng dựa vào đánh giá để có thể đưa ra quyết định mua hàng, nhưng số lượng đánh giá quá lớn và khó đọc hết.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Đánh giá đôi thường mang tính chủ quan, chứa thông tin không chính xác hoặc bị spam.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Các doanh nghiệp gặp khó khăn trong việc phân tích phản hồi khách hàng để cải thiện dịch vụ, chất lượng sản phảm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Hệ quả nếu không giải quyết.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Khách hàng đưa ra quyết định sai lầm, dẫn đến trải nghiệm mua sắm kém.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Doanh nghiệp không nhận diện được xu hướng thị trường và phản hồi tiêu cực kịp thời.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Dữ liệu đánh giá bị bỏ phí, không được khai thác để tối ưu hóa kinh doanh.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0174-C7DD-A723-152B-38B7363E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10BD-A533-B964-00F9-710FCE83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300038"/>
            <a:ext cx="5641848" cy="1042988"/>
          </a:xfrm>
        </p:spPr>
        <p:txBody>
          <a:bodyPr/>
          <a:lstStyle/>
          <a:p>
            <a:r>
              <a:rPr lang="vi-VN" sz="7200" dirty="0"/>
              <a:t>Giới thiệu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B0A53-BA2C-673F-6D40-2E6F61F25EC0}"/>
              </a:ext>
            </a:extLst>
          </p:cNvPr>
          <p:cNvSpPr txBox="1"/>
          <p:nvPr/>
        </p:nvSpPr>
        <p:spPr>
          <a:xfrm>
            <a:off x="642938" y="1225689"/>
            <a:ext cx="1115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Giải pháp.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Ứng dụng phân tích cảm xúc để trích xuất thông tin hữu ích từ đánh giá.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Tự động hóa quá trình phân loại đánh giá để hỗ trợ khách hàng và doanh nghiệp.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Đánh giá sản phảm thành 3 nhóm : hài lòng, không hài lòng, trung tính.</a:t>
            </a:r>
          </a:p>
        </p:txBody>
      </p:sp>
    </p:spTree>
    <p:extLst>
      <p:ext uri="{BB962C8B-B14F-4D97-AF65-F5344CB8AC3E}">
        <p14:creationId xmlns:p14="http://schemas.microsoft.com/office/powerpoint/2010/main" val="94641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FD79-A2EA-485D-3CE2-AD047B13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7219-D2AD-1EB6-36B3-6333F44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300038"/>
            <a:ext cx="5641848" cy="1042988"/>
          </a:xfrm>
        </p:spPr>
        <p:txBody>
          <a:bodyPr/>
          <a:lstStyle/>
          <a:p>
            <a:r>
              <a:rPr lang="vi-VN" sz="7200" dirty="0"/>
              <a:t>Giới thiệu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AE524-5CFD-ED5A-5AE4-C670411D8792}"/>
              </a:ext>
            </a:extLst>
          </p:cNvPr>
          <p:cNvSpPr txBox="1"/>
          <p:nvPr/>
        </p:nvSpPr>
        <p:spPr>
          <a:xfrm>
            <a:off x="642938" y="1225689"/>
            <a:ext cx="111585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vi-VN" sz="2400" b="1" dirty="0">
                <a:solidFill>
                  <a:srgbClr val="000000"/>
                </a:solidFill>
              </a:rPr>
              <a:t>2. Ví dụ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Input : </a:t>
            </a:r>
            <a:r>
              <a:rPr lang="vi-VN" sz="2400" dirty="0">
                <a:solidFill>
                  <a:srgbClr val="000000"/>
                </a:solidFill>
              </a:rPr>
              <a:t>đường link liên kết của sản phẩm bạn muốn phân tích.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rgbClr val="000000"/>
                </a:solidFill>
              </a:rPr>
              <a:t>Output : </a:t>
            </a:r>
            <a:r>
              <a:rPr lang="vi-VN" sz="2400" dirty="0">
                <a:solidFill>
                  <a:srgbClr val="000000"/>
                </a:solidFill>
              </a:rPr>
              <a:t>Thông qua các đánh giá sản phẩm rồi đưa ra nhận định về sản phẩm ở mức nào ( hài lòng, không hài lòng, trung tính 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Hạn chế :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Nếu lấy dữ liệu liên tục dễ bị chặn IP,  bên cạnh đó nếu trang có CAPTCHA thì không truy cập được.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Dự kiến phát triển :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Ứng dụng mô hình AI vào trong chương trình để mọi thứ trở nên tự động hóa.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Tự động cập nhật dữ liệu mới trực tiếp mà không cần con người can thiệp.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Mở rộng phạm vi tìm kiếm trên nhiều trang thương mại cùng lúc, thông qua tên sản phẩm mà không cần link ( Web scraping ).</a:t>
            </a:r>
          </a:p>
        </p:txBody>
      </p:sp>
    </p:spTree>
    <p:extLst>
      <p:ext uri="{BB962C8B-B14F-4D97-AF65-F5344CB8AC3E}">
        <p14:creationId xmlns:p14="http://schemas.microsoft.com/office/powerpoint/2010/main" val="310996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90C1F-82FA-138F-92D5-4166E5B98FAC}"/>
              </a:ext>
            </a:extLst>
          </p:cNvPr>
          <p:cNvSpPr/>
          <p:nvPr/>
        </p:nvSpPr>
        <p:spPr>
          <a:xfrm>
            <a:off x="471488" y="2767009"/>
            <a:ext cx="2986087" cy="942975"/>
          </a:xfrm>
          <a:prstGeom prst="roundRect">
            <a:avLst/>
          </a:prstGeom>
          <a:solidFill>
            <a:srgbClr val="EEFE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Đường link sản phẩm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60C548-E46C-336C-4EA1-3439DE4DECBC}"/>
              </a:ext>
            </a:extLst>
          </p:cNvPr>
          <p:cNvCxnSpPr>
            <a:cxnSpLocks/>
          </p:cNvCxnSpPr>
          <p:nvPr/>
        </p:nvCxnSpPr>
        <p:spPr>
          <a:xfrm>
            <a:off x="3457575" y="3281358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2E588-27FD-FA51-D675-39F7D9698D9A}"/>
              </a:ext>
            </a:extLst>
          </p:cNvPr>
          <p:cNvCxnSpPr>
            <a:cxnSpLocks/>
          </p:cNvCxnSpPr>
          <p:nvPr/>
        </p:nvCxnSpPr>
        <p:spPr>
          <a:xfrm>
            <a:off x="4100512" y="904876"/>
            <a:ext cx="0" cy="4884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71677-1813-00B6-BE75-2DA756012CE3}"/>
              </a:ext>
            </a:extLst>
          </p:cNvPr>
          <p:cNvCxnSpPr/>
          <p:nvPr/>
        </p:nvCxnSpPr>
        <p:spPr>
          <a:xfrm>
            <a:off x="4086225" y="890588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903F2-BF95-092C-DB69-473E8CE608D4}"/>
              </a:ext>
            </a:extLst>
          </p:cNvPr>
          <p:cNvCxnSpPr/>
          <p:nvPr/>
        </p:nvCxnSpPr>
        <p:spPr>
          <a:xfrm>
            <a:off x="4086225" y="2414587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03B9B0-4033-76BE-E27C-2B8C42E72A89}"/>
              </a:ext>
            </a:extLst>
          </p:cNvPr>
          <p:cNvCxnSpPr/>
          <p:nvPr/>
        </p:nvCxnSpPr>
        <p:spPr>
          <a:xfrm>
            <a:off x="4086225" y="4276726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A9345-6816-1228-E1EB-D7B38B7588CC}"/>
              </a:ext>
            </a:extLst>
          </p:cNvPr>
          <p:cNvSpPr/>
          <p:nvPr/>
        </p:nvSpPr>
        <p:spPr>
          <a:xfrm>
            <a:off x="4686300" y="519113"/>
            <a:ext cx="2043111" cy="742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 Shopee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C6258C-53A7-A5DF-67D5-6A956AD03438}"/>
              </a:ext>
            </a:extLst>
          </p:cNvPr>
          <p:cNvSpPr/>
          <p:nvPr/>
        </p:nvSpPr>
        <p:spPr>
          <a:xfrm>
            <a:off x="4648200" y="2043112"/>
            <a:ext cx="2043111" cy="742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000000"/>
              </a:solidFill>
            </a:endParaRPr>
          </a:p>
          <a:p>
            <a:pPr algn="ctr"/>
            <a:r>
              <a:rPr lang="vi-VN" dirty="0">
                <a:solidFill>
                  <a:srgbClr val="000000"/>
                </a:solidFill>
              </a:rPr>
              <a:t>Tiki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90778B-897D-A88C-74ED-B95C76FF949B}"/>
              </a:ext>
            </a:extLst>
          </p:cNvPr>
          <p:cNvSpPr/>
          <p:nvPr/>
        </p:nvSpPr>
        <p:spPr>
          <a:xfrm>
            <a:off x="4686299" y="3905251"/>
            <a:ext cx="2043111" cy="742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Lazada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8BB272-3684-770A-070B-C150FF40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12" y="683418"/>
            <a:ext cx="368876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643ACC-462D-957D-9033-9B769064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1" y="2228847"/>
            <a:ext cx="371477" cy="37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960819-E20C-9E6B-6500-C12936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36" y="4086225"/>
            <a:ext cx="381000" cy="381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B7551-35B7-3F0A-C602-F2C76F555FD1}"/>
              </a:ext>
            </a:extLst>
          </p:cNvPr>
          <p:cNvCxnSpPr/>
          <p:nvPr/>
        </p:nvCxnSpPr>
        <p:spPr>
          <a:xfrm>
            <a:off x="4102894" y="5789591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847DDB-D050-1CA4-F11E-61C880519323}"/>
              </a:ext>
            </a:extLst>
          </p:cNvPr>
          <p:cNvSpPr/>
          <p:nvPr/>
        </p:nvSpPr>
        <p:spPr>
          <a:xfrm>
            <a:off x="4686299" y="5534026"/>
            <a:ext cx="2043110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 Amazon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4091B5-A4B6-3329-F500-E6151935B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395" y="5701278"/>
            <a:ext cx="452441" cy="23699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AFDB06-9C7B-B95F-C00C-F48FC6C86BB0}"/>
              </a:ext>
            </a:extLst>
          </p:cNvPr>
          <p:cNvCxnSpPr>
            <a:stCxn id="20" idx="3"/>
          </p:cNvCxnSpPr>
          <p:nvPr/>
        </p:nvCxnSpPr>
        <p:spPr>
          <a:xfrm flipV="1">
            <a:off x="6729411" y="890587"/>
            <a:ext cx="40005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196837-1A59-D63A-1F85-4D69E5DCC32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91311" y="2414587"/>
            <a:ext cx="43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6286F-42D9-42A0-1589-0EA222BD47E1}"/>
              </a:ext>
            </a:extLst>
          </p:cNvPr>
          <p:cNvCxnSpPr/>
          <p:nvPr/>
        </p:nvCxnSpPr>
        <p:spPr>
          <a:xfrm flipV="1">
            <a:off x="6734173" y="4276722"/>
            <a:ext cx="40005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3957D-2308-8038-0E40-C083E696A22F}"/>
              </a:ext>
            </a:extLst>
          </p:cNvPr>
          <p:cNvCxnSpPr/>
          <p:nvPr/>
        </p:nvCxnSpPr>
        <p:spPr>
          <a:xfrm flipV="1">
            <a:off x="6729411" y="5819774"/>
            <a:ext cx="40005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A31B70-98FF-74C4-7689-5F5FCD1BDB88}"/>
              </a:ext>
            </a:extLst>
          </p:cNvPr>
          <p:cNvCxnSpPr/>
          <p:nvPr/>
        </p:nvCxnSpPr>
        <p:spPr>
          <a:xfrm>
            <a:off x="7129463" y="890587"/>
            <a:ext cx="0" cy="492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E13293-3F76-2EB3-0042-143D9ADCDE80}"/>
              </a:ext>
            </a:extLst>
          </p:cNvPr>
          <p:cNvCxnSpPr>
            <a:cxnSpLocks/>
          </p:cNvCxnSpPr>
          <p:nvPr/>
        </p:nvCxnSpPr>
        <p:spPr>
          <a:xfrm>
            <a:off x="7129463" y="3355180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hape 49">
            <a:extLst>
              <a:ext uri="{FF2B5EF4-FFF2-40B4-BE49-F238E27FC236}">
                <a16:creationId xmlns:a16="http://schemas.microsoft.com/office/drawing/2014/main" id="{06B91DEF-6F88-836A-5C14-3A71AB88B771}"/>
              </a:ext>
            </a:extLst>
          </p:cNvPr>
          <p:cNvSpPr/>
          <p:nvPr/>
        </p:nvSpPr>
        <p:spPr>
          <a:xfrm>
            <a:off x="7377656" y="2117787"/>
            <a:ext cx="2380706" cy="2327141"/>
          </a:xfrm>
          <a:prstGeom prst="gear9">
            <a:avLst/>
          </a:prstGeom>
          <a:solidFill>
            <a:srgbClr val="EEFEF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35B79-DD81-0C4B-44F0-C42E568323CC}"/>
              </a:ext>
            </a:extLst>
          </p:cNvPr>
          <p:cNvSpPr txBox="1"/>
          <p:nvPr/>
        </p:nvSpPr>
        <p:spPr>
          <a:xfrm>
            <a:off x="7708514" y="2895417"/>
            <a:ext cx="171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00000"/>
                </a:solidFill>
              </a:rPr>
              <a:t>Phân tích giá trị cảm xúc của văn bản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A9E89A-FB63-C794-CBC9-93EA3EBDC4FA}"/>
              </a:ext>
            </a:extLst>
          </p:cNvPr>
          <p:cNvCxnSpPr>
            <a:cxnSpLocks/>
          </p:cNvCxnSpPr>
          <p:nvPr/>
        </p:nvCxnSpPr>
        <p:spPr>
          <a:xfrm>
            <a:off x="9539286" y="3355180"/>
            <a:ext cx="43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C2736D-9284-A8A5-D0BD-22B90361CBD0}"/>
              </a:ext>
            </a:extLst>
          </p:cNvPr>
          <p:cNvCxnSpPr>
            <a:cxnSpLocks/>
          </p:cNvCxnSpPr>
          <p:nvPr/>
        </p:nvCxnSpPr>
        <p:spPr>
          <a:xfrm>
            <a:off x="10001251" y="2602705"/>
            <a:ext cx="0" cy="150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BC62CD-E803-C4F9-E66C-8D4607196A60}"/>
              </a:ext>
            </a:extLst>
          </p:cNvPr>
          <p:cNvCxnSpPr>
            <a:cxnSpLocks/>
          </p:cNvCxnSpPr>
          <p:nvPr/>
        </p:nvCxnSpPr>
        <p:spPr>
          <a:xfrm>
            <a:off x="10001251" y="262175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065E49-A7F9-ADE2-2369-12A4E60D14C4}"/>
              </a:ext>
            </a:extLst>
          </p:cNvPr>
          <p:cNvCxnSpPr>
            <a:cxnSpLocks/>
          </p:cNvCxnSpPr>
          <p:nvPr/>
        </p:nvCxnSpPr>
        <p:spPr>
          <a:xfrm>
            <a:off x="10001251" y="4074317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FF67314-C6A1-74EF-64EB-4AF1708E20A9}"/>
              </a:ext>
            </a:extLst>
          </p:cNvPr>
          <p:cNvSpPr/>
          <p:nvPr/>
        </p:nvSpPr>
        <p:spPr>
          <a:xfrm>
            <a:off x="10644188" y="2414585"/>
            <a:ext cx="1371027" cy="4808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Good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496DAE-2887-81AD-8096-BC1E90DC4B92}"/>
              </a:ext>
            </a:extLst>
          </p:cNvPr>
          <p:cNvSpPr/>
          <p:nvPr/>
        </p:nvSpPr>
        <p:spPr>
          <a:xfrm>
            <a:off x="10610850" y="3855337"/>
            <a:ext cx="1371027" cy="480817"/>
          </a:xfrm>
          <a:prstGeom prst="roundRect">
            <a:avLst/>
          </a:prstGeom>
          <a:solidFill>
            <a:srgbClr val="F4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Bad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B89240-577D-4408-AAF7-4DA262B8A57C}"/>
              </a:ext>
            </a:extLst>
          </p:cNvPr>
          <p:cNvCxnSpPr>
            <a:cxnSpLocks/>
          </p:cNvCxnSpPr>
          <p:nvPr/>
        </p:nvCxnSpPr>
        <p:spPr>
          <a:xfrm>
            <a:off x="10001250" y="3355179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81C25A3-B5F5-FD0D-6BD5-4AC3147E78F7}"/>
              </a:ext>
            </a:extLst>
          </p:cNvPr>
          <p:cNvSpPr/>
          <p:nvPr/>
        </p:nvSpPr>
        <p:spPr>
          <a:xfrm>
            <a:off x="10610850" y="3130195"/>
            <a:ext cx="1371027" cy="4808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000000"/>
                </a:solidFill>
              </a:rPr>
              <a:t>Normal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BE9CD8-8C08-E3F6-82DD-A57D370C5757}"/>
              </a:ext>
            </a:extLst>
          </p:cNvPr>
          <p:cNvSpPr txBox="1"/>
          <p:nvPr/>
        </p:nvSpPr>
        <p:spPr>
          <a:xfrm>
            <a:off x="10668286" y="1850022"/>
            <a:ext cx="137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rgbClr val="000000"/>
                </a:solidFill>
              </a:rPr>
              <a:t>Decision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9855-FE69-1401-3B5B-5110ACFE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1A7CA-CE23-3722-02BC-03C448F2E6E5}"/>
              </a:ext>
            </a:extLst>
          </p:cNvPr>
          <p:cNvSpPr txBox="1"/>
          <p:nvPr/>
        </p:nvSpPr>
        <p:spPr>
          <a:xfrm>
            <a:off x="842962" y="1351508"/>
            <a:ext cx="102727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Ví dụ: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Đánh giá: </a:t>
            </a:r>
            <a:r>
              <a:rPr lang="vi-VN" sz="2400" i="1" dirty="0">
                <a:solidFill>
                  <a:srgbClr val="000000"/>
                </a:solidFill>
              </a:rPr>
              <a:t>“Sản phẩm giao nhanh, chất lượng tốt, rất hài lòng.”</a:t>
            </a:r>
            <a:br>
              <a:rPr lang="vi-VN" sz="2400" dirty="0">
                <a:solidFill>
                  <a:srgbClr val="000000"/>
                </a:solidFill>
              </a:rPr>
            </a:br>
            <a:r>
              <a:rPr lang="vi-VN" sz="2400" dirty="0">
                <a:solidFill>
                  <a:srgbClr val="000000"/>
                </a:solidFill>
              </a:rPr>
              <a:t>→ Phân loại: </a:t>
            </a:r>
            <a:r>
              <a:rPr lang="vi-VN" sz="2400" b="1" dirty="0">
                <a:solidFill>
                  <a:srgbClr val="000000"/>
                </a:solidFill>
              </a:rPr>
              <a:t>Tích cực</a:t>
            </a:r>
            <a:endParaRPr lang="vi-VN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Đánh giá: </a:t>
            </a:r>
            <a:r>
              <a:rPr lang="vi-VN" sz="2400" i="1" dirty="0">
                <a:solidFill>
                  <a:srgbClr val="000000"/>
                </a:solidFill>
              </a:rPr>
              <a:t>“Màu không giống hình, hơi thất vọng.”</a:t>
            </a:r>
            <a:br>
              <a:rPr lang="vi-VN" sz="2400" dirty="0">
                <a:solidFill>
                  <a:srgbClr val="000000"/>
                </a:solidFill>
              </a:rPr>
            </a:br>
            <a:r>
              <a:rPr lang="vi-VN" sz="2400" dirty="0">
                <a:solidFill>
                  <a:srgbClr val="000000"/>
                </a:solidFill>
              </a:rPr>
              <a:t>→ Phân loại: </a:t>
            </a:r>
            <a:r>
              <a:rPr lang="vi-VN" sz="2400" b="1" dirty="0">
                <a:solidFill>
                  <a:srgbClr val="000000"/>
                </a:solidFill>
              </a:rPr>
              <a:t>Tiêu cực</a:t>
            </a:r>
            <a:endParaRPr lang="vi-VN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Đánh giá: </a:t>
            </a:r>
            <a:r>
              <a:rPr lang="vi-VN" sz="2400" i="1" dirty="0">
                <a:solidFill>
                  <a:srgbClr val="000000"/>
                </a:solidFill>
              </a:rPr>
              <a:t>“Đúng như mô tả.”</a:t>
            </a:r>
            <a:br>
              <a:rPr lang="vi-VN" sz="2400" dirty="0">
                <a:solidFill>
                  <a:srgbClr val="000000"/>
                </a:solidFill>
              </a:rPr>
            </a:br>
            <a:r>
              <a:rPr lang="vi-VN" sz="2400" dirty="0">
                <a:solidFill>
                  <a:srgbClr val="000000"/>
                </a:solidFill>
              </a:rPr>
              <a:t>→ Phân loại: </a:t>
            </a:r>
            <a:r>
              <a:rPr lang="vi-VN" sz="2400" b="1" dirty="0">
                <a:solidFill>
                  <a:srgbClr val="000000"/>
                </a:solidFill>
              </a:rPr>
              <a:t>Trung tính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0000"/>
                </a:solidFill>
              </a:rPr>
              <a:t>Mục tiêu: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Tự động tổng hợp các đánh giá thành thống kê cảm xúc.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Giúp người mua có cái nhìn nhanh và tổng quan về sản phẩm.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</a:rPr>
              <a:t>Hỗ trợ doanh nghiệp cải thiện sản phẩm nếu có nhiều đánh giá tiêu cực.</a:t>
            </a:r>
          </a:p>
        </p:txBody>
      </p:sp>
    </p:spTree>
    <p:extLst>
      <p:ext uri="{BB962C8B-B14F-4D97-AF65-F5344CB8AC3E}">
        <p14:creationId xmlns:p14="http://schemas.microsoft.com/office/powerpoint/2010/main" val="94125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33E5-8BBF-BBEC-688F-286344C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3B284-A484-AA37-A4CB-BB3E3961ED2C}"/>
              </a:ext>
            </a:extLst>
          </p:cNvPr>
          <p:cNvSpPr txBox="1"/>
          <p:nvPr/>
        </p:nvSpPr>
        <p:spPr>
          <a:xfrm>
            <a:off x="100012" y="142876"/>
            <a:ext cx="818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bg1"/>
                </a:solidFill>
              </a:rPr>
              <a:t>Công việc liên quan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D4D67-6D19-83C0-A43D-4EF41E45CFBB}"/>
              </a:ext>
            </a:extLst>
          </p:cNvPr>
          <p:cNvSpPr txBox="1"/>
          <p:nvPr/>
        </p:nvSpPr>
        <p:spPr>
          <a:xfrm>
            <a:off x="585788" y="1200150"/>
            <a:ext cx="7300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b="1" dirty="0">
                <a:solidFill>
                  <a:srgbClr val="000000"/>
                </a:solidFill>
              </a:rPr>
              <a:t>Tiền xử lý dữ liệu.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00"/>
                </a:solidFill>
              </a:rPr>
              <a:t>Chuyển chữ thường :</a:t>
            </a:r>
          </a:p>
          <a:p>
            <a:pPr lvl="1"/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00"/>
                </a:solidFill>
              </a:rPr>
              <a:t>Loại bỏ ký tự đậc biệt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00"/>
                </a:solidFill>
              </a:rPr>
              <a:t>Xóa các stopword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00"/>
                </a:solidFill>
              </a:rPr>
              <a:t>Tách từ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EA40B-BC39-E054-7C05-E0AE9111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71" y="1815706"/>
            <a:ext cx="6830378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C999A0-6278-D57A-F9CC-AECB1516D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70" y="2717627"/>
            <a:ext cx="6830377" cy="495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4D105D-E692-E744-68F2-F30A17440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000" y="3889609"/>
            <a:ext cx="6735115" cy="75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C038A-346E-ED83-67AD-40F7004C7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569" y="5172007"/>
            <a:ext cx="672558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D59B6-0C81-7ADA-864B-6E2B6CA1423B}"/>
              </a:ext>
            </a:extLst>
          </p:cNvPr>
          <p:cNvSpPr txBox="1"/>
          <p:nvPr/>
        </p:nvSpPr>
        <p:spPr>
          <a:xfrm>
            <a:off x="1014413" y="842962"/>
            <a:ext cx="915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00"/>
                </a:solidFill>
              </a:rPr>
              <a:t>Chuyển hóa từ gốc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dirty="0">
                <a:solidFill>
                  <a:srgbClr val="000000"/>
                </a:solidFill>
              </a:rPr>
              <a:t>Chuyển từ về cơ bản ( ví dụ : tốt hơn </a:t>
            </a:r>
            <a:r>
              <a:rPr lang="vi-VN" dirty="0">
                <a:solidFill>
                  <a:srgbClr val="000000"/>
                </a:solidFill>
                <a:sym typeface="Wingdings" panose="05000000000000000000" pitchFamily="2" charset="2"/>
              </a:rPr>
              <a:t> tốt</a:t>
            </a:r>
            <a:r>
              <a:rPr lang="vi-VN" dirty="0">
                <a:solidFill>
                  <a:srgbClr val="000000"/>
                </a:solidFill>
              </a:rPr>
              <a:t>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dirty="0">
                <a:solidFill>
                  <a:srgbClr val="000000"/>
                </a:solidFill>
              </a:rPr>
              <a:t>Dùng thư viện </a:t>
            </a:r>
            <a:r>
              <a:rPr lang="vi-VN" b="1" dirty="0">
                <a:solidFill>
                  <a:srgbClr val="000000"/>
                </a:solidFill>
              </a:rPr>
              <a:t>underthesea</a:t>
            </a:r>
            <a:r>
              <a:rPr lang="vi-VN" dirty="0">
                <a:solidFill>
                  <a:srgbClr val="000000"/>
                </a:solidFill>
              </a:rPr>
              <a:t>, </a:t>
            </a:r>
            <a:r>
              <a:rPr lang="vi-VN" b="1" dirty="0">
                <a:solidFill>
                  <a:srgbClr val="000000"/>
                </a:solidFill>
              </a:rPr>
              <a:t>pyvi</a:t>
            </a:r>
            <a:r>
              <a:rPr lang="vi-VN" dirty="0">
                <a:solidFill>
                  <a:srgbClr val="000000"/>
                </a:solidFill>
              </a:rPr>
              <a:t>, hoặc </a:t>
            </a:r>
            <a:r>
              <a:rPr lang="vi-VN" b="1" dirty="0">
                <a:solidFill>
                  <a:srgbClr val="000000"/>
                </a:solidFill>
              </a:rPr>
              <a:t>VnCoreNLP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{36D2529B-B95A-4FAF-AA9D-1C80734C7D1B}tf11964407_win32</Template>
  <TotalTime>108</TotalTime>
  <Words>854</Words>
  <Application>Microsoft Office PowerPoint</Application>
  <PresentationFormat>Widescreen</PresentationFormat>
  <Paragraphs>172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Sagona Book</vt:lpstr>
      <vt:lpstr>Times New Roman</vt:lpstr>
      <vt:lpstr>Wingdings</vt:lpstr>
      <vt:lpstr>Custom</vt:lpstr>
      <vt:lpstr> Phân tích đánh giá sản phẩm trên các trang thương mại điện tử</vt:lpstr>
      <vt:lpstr>Giới thiệu</vt:lpstr>
      <vt:lpstr>Giới thiệu</vt:lpstr>
      <vt:lpstr>Giới thiệu</vt:lpstr>
      <vt:lpstr>PowerPoint Presentation</vt:lpstr>
      <vt:lpstr>PowerPoint Presentation</vt:lpstr>
      <vt:lpstr>PowerPoint Presentation</vt:lpstr>
      <vt:lpstr>PowerPoint Presentation</vt:lpstr>
      <vt:lpstr>effective delivery techniques</vt:lpstr>
      <vt:lpstr>navigating q&amp;a sessions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Thành</dc:creator>
  <cp:lastModifiedBy>Nguyễn Thành</cp:lastModifiedBy>
  <cp:revision>16</cp:revision>
  <dcterms:created xsi:type="dcterms:W3CDTF">2025-04-04T12:39:56Z</dcterms:created>
  <dcterms:modified xsi:type="dcterms:W3CDTF">2025-04-05T01:01:08Z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