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22"/>
  </p:notesMasterIdLst>
  <p:sldIdLst>
    <p:sldId id="256" r:id="rId2"/>
    <p:sldId id="257" r:id="rId3"/>
    <p:sldId id="258" r:id="rId4"/>
    <p:sldId id="259" r:id="rId5"/>
    <p:sldId id="260" r:id="rId6"/>
    <p:sldId id="261" r:id="rId7"/>
    <p:sldId id="272" r:id="rId8"/>
    <p:sldId id="279" r:id="rId9"/>
    <p:sldId id="273" r:id="rId10"/>
    <p:sldId id="268" r:id="rId11"/>
    <p:sldId id="269" r:id="rId12"/>
    <p:sldId id="271" r:id="rId13"/>
    <p:sldId id="262" r:id="rId14"/>
    <p:sldId id="263" r:id="rId15"/>
    <p:sldId id="264" r:id="rId16"/>
    <p:sldId id="265" r:id="rId17"/>
    <p:sldId id="275" r:id="rId18"/>
    <p:sldId id="276" r:id="rId19"/>
    <p:sldId id="277" r:id="rId20"/>
    <p:sldId id="278" r:id="rId21"/>
  </p:sldIdLst>
  <p:sldSz cx="12192000" cy="6858000"/>
  <p:notesSz cx="6858000" cy="9144000"/>
  <p:embeddedFontLst>
    <p:embeddedFont>
      <p:font typeface="Oswald Medium" panose="00000600000000000000" pitchFamily="2" charset="0"/>
      <p:regular r:id="rId23"/>
      <p:bold r:id="rId24"/>
    </p:embeddedFont>
    <p:embeddedFont>
      <p:font typeface="Play" panose="020B0604020202020204" charset="0"/>
      <p:regular r:id="rId25"/>
      <p:bold r:id="rId26"/>
    </p:embeddedFont>
    <p:embeddedFont>
      <p:font typeface="Times" panose="02020603050405020304" pitchFamily="18" charset="0"/>
      <p:regular r:id="rId27"/>
      <p:bold r:id="rId28"/>
      <p:italic r:id="rId29"/>
      <p:boldItalic r:id="rId30"/>
    </p:embeddedFont>
    <p:embeddedFont>
      <p:font typeface="Trebuchet MS" panose="020B0603020202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5acbca0afe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8" name="Google Shape;228;g35acbca0afe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35acbca0afe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35acbca0afe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5b24fdf03b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g35b24fdf03b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5b24fdf03b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35b24fdf03b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5acbca0a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g35acbca0af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5acbca0afe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g35acbca0afe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acbca0afe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8" name="Google Shape;298;g35acbca0afe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5" name="Google Shape;30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0" name="Google Shape;160;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3F7C8B3F-12BD-4214-AAB4-BB5D3BA33242}"/>
            </a:ext>
          </a:extLst>
        </p:cNvPr>
        <p:cNvGrpSpPr/>
        <p:nvPr/>
      </p:nvGrpSpPr>
      <p:grpSpPr>
        <a:xfrm>
          <a:off x="0" y="0"/>
          <a:ext cx="0" cy="0"/>
          <a:chOff x="0" y="0"/>
          <a:chExt cx="0" cy="0"/>
        </a:xfrm>
      </p:grpSpPr>
      <p:sp>
        <p:nvSpPr>
          <p:cNvPr id="252" name="Google Shape;252;p9:notes">
            <a:extLst>
              <a:ext uri="{FF2B5EF4-FFF2-40B4-BE49-F238E27FC236}">
                <a16:creationId xmlns:a16="http://schemas.microsoft.com/office/drawing/2014/main" id="{B72A631C-4220-3A96-000A-D40A3C1A63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9:notes">
            <a:extLst>
              <a:ext uri="{FF2B5EF4-FFF2-40B4-BE49-F238E27FC236}">
                <a16:creationId xmlns:a16="http://schemas.microsoft.com/office/drawing/2014/main" id="{787F44B8-C6D3-82D9-2982-FD28CB822D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428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5b24fdf03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35b24fdf03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2"/>
          <p:cNvGrpSpPr/>
          <p:nvPr/>
        </p:nvGrpSpPr>
        <p:grpSpPr>
          <a:xfrm>
            <a:off x="0" y="-8467"/>
            <a:ext cx="12192000" cy="6866467"/>
            <a:chOff x="0" y="-8467"/>
            <a:chExt cx="12192000" cy="6866467"/>
          </a:xfrm>
        </p:grpSpPr>
        <p:cxnSp>
          <p:nvCxnSpPr>
            <p:cNvPr id="24" name="Google Shape;24;p2"/>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5" name="Google Shape;25;p2"/>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6" name="Google Shape;26;p2"/>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 name="Google Shape;27;p2"/>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2"/>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30" name="Google Shape;30;p2"/>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31" name="Google Shape;31;p2"/>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32" name="Google Shape;32;p2"/>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507067" y="2404534"/>
            <a:ext cx="7766936" cy="1646302"/>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
          <p:cNvSpPr txBox="1">
            <a:spLocks noGrp="1"/>
          </p:cNvSpPr>
          <p:nvPr>
            <p:ph type="subTitle" idx="1"/>
          </p:nvPr>
        </p:nvSpPr>
        <p:spPr>
          <a:xfrm>
            <a:off x="1507067" y="4050833"/>
            <a:ext cx="7766936" cy="1096899"/>
          </a:xfrm>
          <a:prstGeom prst="rect">
            <a:avLst/>
          </a:prstGeom>
          <a:noFill/>
          <a:ln>
            <a:noFill/>
          </a:ln>
        </p:spPr>
        <p:txBody>
          <a:bodyPr spcFirstLastPara="1" wrap="square" lIns="91425" tIns="45700" rIns="91425" bIns="45700" anchor="t" anchorCtr="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a:endParaRPr/>
          </a:p>
        </p:txBody>
      </p:sp>
      <p:sp>
        <p:nvSpPr>
          <p:cNvPr id="36" name="Google Shape;36;p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0"/>
        <p:cNvGrpSpPr/>
        <p:nvPr/>
      </p:nvGrpSpPr>
      <p:grpSpPr>
        <a:xfrm>
          <a:off x="0" y="0"/>
          <a:ext cx="0" cy="0"/>
          <a:chOff x="0" y="0"/>
          <a:chExt cx="0" cy="0"/>
        </a:xfrm>
      </p:grpSpPr>
      <p:sp>
        <p:nvSpPr>
          <p:cNvPr id="91" name="Google Shape;91;p11"/>
          <p:cNvSpPr txBox="1">
            <a:spLocks noGrp="1"/>
          </p:cNvSpPr>
          <p:nvPr>
            <p:ph type="title"/>
          </p:nvPr>
        </p:nvSpPr>
        <p:spPr>
          <a:xfrm>
            <a:off x="677335" y="609600"/>
            <a:ext cx="8596668" cy="3403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body" idx="1"/>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93" name="Google Shape;93;p1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6"/>
        <p:cNvGrpSpPr/>
        <p:nvPr/>
      </p:nvGrpSpPr>
      <p:grpSpPr>
        <a:xfrm>
          <a:off x="0" y="0"/>
          <a:ext cx="0" cy="0"/>
          <a:chOff x="0" y="0"/>
          <a:chExt cx="0" cy="0"/>
        </a:xfrm>
      </p:grpSpPr>
      <p:sp>
        <p:nvSpPr>
          <p:cNvPr id="97" name="Google Shape;97;p12"/>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body" idx="1"/>
          </p:nvPr>
        </p:nvSpPr>
        <p:spPr>
          <a:xfrm>
            <a:off x="1366139" y="3632200"/>
            <a:ext cx="722452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280"/>
              <a:buFont typeface="Trebuchet MS"/>
              <a:buNone/>
              <a:defRPr sz="1600">
                <a:solidFill>
                  <a:srgbClr val="7F7F7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99" name="Google Shape;99;p12"/>
          <p:cNvSpPr txBox="1">
            <a:spLocks noGrp="1"/>
          </p:cNvSpPr>
          <p:nvPr>
            <p:ph type="body" idx="2"/>
          </p:nvPr>
        </p:nvSpPr>
        <p:spPr>
          <a:xfrm>
            <a:off x="677335" y="4470400"/>
            <a:ext cx="8596668" cy="1570962"/>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0" name="Google Shape;100;p12"/>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2"/>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3" name="Google Shape;103;p12"/>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04" name="Google Shape;104;p12"/>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sz="1800" b="0" i="0" u="none" strike="noStrike" cap="non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77335" y="1931988"/>
            <a:ext cx="8596668" cy="259546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3"/>
          <p:cNvSpPr txBox="1">
            <a:spLocks noGrp="1"/>
          </p:cNvSpPr>
          <p:nvPr>
            <p:ph type="body" idx="1"/>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3F3F3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08" name="Google Shape;108;p1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931334" y="609600"/>
            <a:ext cx="8094134"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rgbClr val="3F3F3F"/>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14" name="Google Shape;114;p14"/>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15" name="Google Shape;115;p1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p:nvPr/>
        </p:nvSpPr>
        <p:spPr>
          <a:xfrm>
            <a:off x="541870" y="79037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
        <p:nvSpPr>
          <p:cNvPr id="119" name="Google Shape;119;p14"/>
          <p:cNvSpPr txBox="1"/>
          <p:nvPr/>
        </p:nvSpPr>
        <p:spPr>
          <a:xfrm>
            <a:off x="8893011" y="288655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rgbClr val="BFE47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685799" y="609600"/>
            <a:ext cx="8588203" cy="3022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4400"/>
              <a:buFont typeface="Trebuchet MS"/>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15"/>
          <p:cNvSpPr txBox="1">
            <a:spLocks noGrp="1"/>
          </p:cNvSpPr>
          <p:nvPr>
            <p:ph type="body" idx="1"/>
          </p:nvPr>
        </p:nvSpPr>
        <p:spPr>
          <a:xfrm>
            <a:off x="677332" y="4013200"/>
            <a:ext cx="8596669" cy="514248"/>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Font typeface="Trebuchet MS"/>
              <a:buNone/>
              <a:defRPr sz="2400">
                <a:solidFill>
                  <a:schemeClr val="accent1"/>
                </a:solidFill>
              </a:defRPr>
            </a:lvl1pPr>
            <a:lvl2pPr marL="914400" lvl="1" indent="-228600" algn="l">
              <a:spcBef>
                <a:spcPts val="1000"/>
              </a:spcBef>
              <a:spcAft>
                <a:spcPts val="0"/>
              </a:spcAft>
              <a:buSzPts val="1280"/>
              <a:buFont typeface="Trebuchet MS"/>
              <a:buNone/>
              <a:defRPr/>
            </a:lvl2pPr>
            <a:lvl3pPr marL="1371600" lvl="2" indent="-228600" algn="l">
              <a:spcBef>
                <a:spcPts val="1000"/>
              </a:spcBef>
              <a:spcAft>
                <a:spcPts val="0"/>
              </a:spcAft>
              <a:buSzPts val="1120"/>
              <a:buFont typeface="Trebuchet MS"/>
              <a:buNone/>
              <a:defRPr/>
            </a:lvl3pPr>
            <a:lvl4pPr marL="1828800" lvl="3" indent="-228600" algn="l">
              <a:spcBef>
                <a:spcPts val="1000"/>
              </a:spcBef>
              <a:spcAft>
                <a:spcPts val="0"/>
              </a:spcAft>
              <a:buSzPts val="960"/>
              <a:buFont typeface="Trebuchet MS"/>
              <a:buNone/>
              <a:defRPr/>
            </a:lvl4pPr>
            <a:lvl5pPr marL="2286000" lvl="4" indent="-228600" algn="l">
              <a:spcBef>
                <a:spcPts val="1000"/>
              </a:spcBef>
              <a:spcAft>
                <a:spcPts val="0"/>
              </a:spcAft>
              <a:buSzPts val="960"/>
              <a:buFont typeface="Trebuchet MS"/>
              <a:buNone/>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23" name="Google Shape;123;p15"/>
          <p:cNvSpPr txBox="1">
            <a:spLocks noGrp="1"/>
          </p:cNvSpPr>
          <p:nvPr>
            <p:ph type="body" idx="2"/>
          </p:nvPr>
        </p:nvSpPr>
        <p:spPr>
          <a:xfrm>
            <a:off x="677335" y="4527448"/>
            <a:ext cx="8596668" cy="151391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40"/>
              <a:buNone/>
              <a:defRPr sz="18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124" name="Google Shape;124;p1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1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6"/>
          <p:cNvSpPr txBox="1">
            <a:spLocks noGrp="1"/>
          </p:cNvSpPr>
          <p:nvPr>
            <p:ph type="body" idx="1"/>
          </p:nvPr>
        </p:nvSpPr>
        <p:spPr>
          <a:xfrm rot="5400000">
            <a:off x="3035281" y="-197358"/>
            <a:ext cx="3880773" cy="8596668"/>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0" name="Google Shape;130;p1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rot="5400000">
            <a:off x="5994319" y="2582953"/>
            <a:ext cx="5251451" cy="1304743"/>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7"/>
          <p:cNvSpPr txBox="1">
            <a:spLocks noGrp="1"/>
          </p:cNvSpPr>
          <p:nvPr>
            <p:ph type="body" idx="1"/>
          </p:nvPr>
        </p:nvSpPr>
        <p:spPr>
          <a:xfrm rot="5400000">
            <a:off x="1581685" y="-294750"/>
            <a:ext cx="5251450" cy="7060150"/>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136" name="Google Shape;136;p1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9"/>
        <p:cNvGrpSpPr/>
        <p:nvPr/>
      </p:nvGrpSpPr>
      <p:grpSpPr>
        <a:xfrm>
          <a:off x="0" y="0"/>
          <a:ext cx="0" cy="0"/>
          <a:chOff x="0" y="0"/>
          <a:chExt cx="0" cy="0"/>
        </a:xfrm>
      </p:grpSpPr>
      <p:sp>
        <p:nvSpPr>
          <p:cNvPr id="40" name="Google Shape;40;p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3"/>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42" name="Google Shape;42;p3"/>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4"/>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4000"/>
              <a:buFont typeface="Trebuchet MS"/>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600"/>
              <a:buNone/>
              <a:defRPr sz="2000">
                <a:solidFill>
                  <a:srgbClr val="7F7F7F"/>
                </a:solidFill>
              </a:defRPr>
            </a:lvl1pPr>
            <a:lvl2pPr marL="914400" lvl="1" indent="-228600" algn="l">
              <a:spcBef>
                <a:spcPts val="1000"/>
              </a:spcBef>
              <a:spcAft>
                <a:spcPts val="0"/>
              </a:spcAft>
              <a:buSzPts val="1440"/>
              <a:buNone/>
              <a:defRPr sz="1800">
                <a:solidFill>
                  <a:srgbClr val="888888"/>
                </a:solidFill>
              </a:defRPr>
            </a:lvl2pPr>
            <a:lvl3pPr marL="1371600" lvl="2" indent="-228600" algn="l">
              <a:spcBef>
                <a:spcPts val="1000"/>
              </a:spcBef>
              <a:spcAft>
                <a:spcPts val="0"/>
              </a:spcAft>
              <a:buSzPts val="1280"/>
              <a:buNone/>
              <a:defRPr sz="1600">
                <a:solidFill>
                  <a:srgbClr val="888888"/>
                </a:solidFill>
              </a:defRPr>
            </a:lvl3pPr>
            <a:lvl4pPr marL="1828800" lvl="3" indent="-228600" algn="l">
              <a:spcBef>
                <a:spcPts val="1000"/>
              </a:spcBef>
              <a:spcAft>
                <a:spcPts val="0"/>
              </a:spcAft>
              <a:buSzPts val="1120"/>
              <a:buNone/>
              <a:defRPr sz="1400">
                <a:solidFill>
                  <a:srgbClr val="888888"/>
                </a:solidFill>
              </a:defRPr>
            </a:lvl4pPr>
            <a:lvl5pPr marL="2286000" lvl="4" indent="-228600" algn="l">
              <a:spcBef>
                <a:spcPts val="1000"/>
              </a:spcBef>
              <a:spcAft>
                <a:spcPts val="0"/>
              </a:spcAft>
              <a:buSzPts val="1120"/>
              <a:buNone/>
              <a:defRPr sz="1400">
                <a:solidFill>
                  <a:srgbClr val="888888"/>
                </a:solidFill>
              </a:defRPr>
            </a:lvl5pPr>
            <a:lvl6pPr marL="2743200" lvl="5" indent="-228600" algn="l">
              <a:spcBef>
                <a:spcPts val="1000"/>
              </a:spcBef>
              <a:spcAft>
                <a:spcPts val="0"/>
              </a:spcAft>
              <a:buSzPts val="1120"/>
              <a:buNone/>
              <a:defRPr sz="1400">
                <a:solidFill>
                  <a:srgbClr val="888888"/>
                </a:solidFill>
              </a:defRPr>
            </a:lvl6pPr>
            <a:lvl7pPr marL="3200400" lvl="6" indent="-228600" algn="l">
              <a:spcBef>
                <a:spcPts val="1000"/>
              </a:spcBef>
              <a:spcAft>
                <a:spcPts val="0"/>
              </a:spcAft>
              <a:buSzPts val="1120"/>
              <a:buNone/>
              <a:defRPr sz="1400">
                <a:solidFill>
                  <a:srgbClr val="888888"/>
                </a:solidFill>
              </a:defRPr>
            </a:lvl7pPr>
            <a:lvl8pPr marL="3657600" lvl="7" indent="-228600" algn="l">
              <a:spcBef>
                <a:spcPts val="1000"/>
              </a:spcBef>
              <a:spcAft>
                <a:spcPts val="0"/>
              </a:spcAft>
              <a:buSzPts val="1120"/>
              <a:buNone/>
              <a:defRPr sz="1400">
                <a:solidFill>
                  <a:srgbClr val="888888"/>
                </a:solidFill>
              </a:defRPr>
            </a:lvl8pPr>
            <a:lvl9pPr marL="4114800" lvl="8" indent="-228600" algn="l">
              <a:spcBef>
                <a:spcPts val="1000"/>
              </a:spcBef>
              <a:spcAft>
                <a:spcPts val="0"/>
              </a:spcAft>
              <a:buSzPts val="1120"/>
              <a:buNone/>
              <a:defRPr sz="1400">
                <a:solidFill>
                  <a:srgbClr val="888888"/>
                </a:solidFill>
              </a:defRPr>
            </a:lvl9pPr>
          </a:lstStyle>
          <a:p>
            <a:endParaRPr/>
          </a:p>
        </p:txBody>
      </p:sp>
      <p:sp>
        <p:nvSpPr>
          <p:cNvPr id="48" name="Google Shape;48;p4"/>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5"/>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txBox="1">
            <a:spLocks noGrp="1"/>
          </p:cNvSpPr>
          <p:nvPr>
            <p:ph type="body" idx="1"/>
          </p:nvPr>
        </p:nvSpPr>
        <p:spPr>
          <a:xfrm>
            <a:off x="677334" y="2160589"/>
            <a:ext cx="4184035" cy="3880772"/>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4" name="Google Shape;54;p5"/>
          <p:cNvSpPr txBox="1">
            <a:spLocks noGrp="1"/>
          </p:cNvSpPr>
          <p:nvPr>
            <p:ph type="body" idx="2"/>
          </p:nvPr>
        </p:nvSpPr>
        <p:spPr>
          <a:xfrm>
            <a:off x="5089970" y="2160589"/>
            <a:ext cx="4184034" cy="3880773"/>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55" name="Google Shape;55;p5"/>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5"/>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5"/>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body" idx="1"/>
          </p:nvPr>
        </p:nvSpPr>
        <p:spPr>
          <a:xfrm>
            <a:off x="675745" y="2160983"/>
            <a:ext cx="4185623"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1" name="Google Shape;61;p6"/>
          <p:cNvSpPr txBox="1">
            <a:spLocks noGrp="1"/>
          </p:cNvSpPr>
          <p:nvPr>
            <p:ph type="body" idx="2"/>
          </p:nvPr>
        </p:nvSpPr>
        <p:spPr>
          <a:xfrm>
            <a:off x="675745" y="2737245"/>
            <a:ext cx="4185623"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2" name="Google Shape;62;p6"/>
          <p:cNvSpPr txBox="1">
            <a:spLocks noGrp="1"/>
          </p:cNvSpPr>
          <p:nvPr>
            <p:ph type="body" idx="3"/>
          </p:nvPr>
        </p:nvSpPr>
        <p:spPr>
          <a:xfrm>
            <a:off x="5088383" y="2160983"/>
            <a:ext cx="4185618"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1920"/>
              <a:buNone/>
              <a:defRPr sz="2400" b="0"/>
            </a:lvl1pPr>
            <a:lvl2pPr marL="914400" lvl="1" indent="-228600" algn="l">
              <a:spcBef>
                <a:spcPts val="1000"/>
              </a:spcBef>
              <a:spcAft>
                <a:spcPts val="0"/>
              </a:spcAft>
              <a:buSzPts val="1600"/>
              <a:buNone/>
              <a:defRPr sz="2000" b="1"/>
            </a:lvl2pPr>
            <a:lvl3pPr marL="1371600" lvl="2" indent="-228600" algn="l">
              <a:spcBef>
                <a:spcPts val="1000"/>
              </a:spcBef>
              <a:spcAft>
                <a:spcPts val="0"/>
              </a:spcAft>
              <a:buSzPts val="1440"/>
              <a:buNone/>
              <a:defRPr sz="1800" b="1"/>
            </a:lvl3pPr>
            <a:lvl4pPr marL="1828800" lvl="3" indent="-228600" algn="l">
              <a:spcBef>
                <a:spcPts val="1000"/>
              </a:spcBef>
              <a:spcAft>
                <a:spcPts val="0"/>
              </a:spcAft>
              <a:buSzPts val="1280"/>
              <a:buNone/>
              <a:defRPr sz="1600" b="1"/>
            </a:lvl4pPr>
            <a:lvl5pPr marL="2286000" lvl="4" indent="-228600" algn="l">
              <a:spcBef>
                <a:spcPts val="1000"/>
              </a:spcBef>
              <a:spcAft>
                <a:spcPts val="0"/>
              </a:spcAft>
              <a:buSzPts val="1280"/>
              <a:buNone/>
              <a:defRPr sz="1600" b="1"/>
            </a:lvl5pPr>
            <a:lvl6pPr marL="2743200" lvl="5" indent="-228600" algn="l">
              <a:spcBef>
                <a:spcPts val="1000"/>
              </a:spcBef>
              <a:spcAft>
                <a:spcPts val="0"/>
              </a:spcAft>
              <a:buSzPts val="1280"/>
              <a:buNone/>
              <a:defRPr sz="1600" b="1"/>
            </a:lvl6pPr>
            <a:lvl7pPr marL="3200400" lvl="6" indent="-228600" algn="l">
              <a:spcBef>
                <a:spcPts val="1000"/>
              </a:spcBef>
              <a:spcAft>
                <a:spcPts val="0"/>
              </a:spcAft>
              <a:buSzPts val="1280"/>
              <a:buNone/>
              <a:defRPr sz="1600" b="1"/>
            </a:lvl7pPr>
            <a:lvl8pPr marL="3657600" lvl="7" indent="-228600" algn="l">
              <a:spcBef>
                <a:spcPts val="1000"/>
              </a:spcBef>
              <a:spcAft>
                <a:spcPts val="0"/>
              </a:spcAft>
              <a:buSzPts val="1280"/>
              <a:buNone/>
              <a:defRPr sz="1600" b="1"/>
            </a:lvl8pPr>
            <a:lvl9pPr marL="4114800" lvl="8" indent="-228600" algn="l">
              <a:spcBef>
                <a:spcPts val="1000"/>
              </a:spcBef>
              <a:spcAft>
                <a:spcPts val="0"/>
              </a:spcAft>
              <a:buSzPts val="1280"/>
              <a:buNone/>
              <a:defRPr sz="1600" b="1"/>
            </a:lvl9pPr>
          </a:lstStyle>
          <a:p>
            <a:endParaRPr/>
          </a:p>
        </p:txBody>
      </p:sp>
      <p:sp>
        <p:nvSpPr>
          <p:cNvPr id="63" name="Google Shape;63;p6"/>
          <p:cNvSpPr txBox="1">
            <a:spLocks noGrp="1"/>
          </p:cNvSpPr>
          <p:nvPr>
            <p:ph type="body" idx="4"/>
          </p:nvPr>
        </p:nvSpPr>
        <p:spPr>
          <a:xfrm>
            <a:off x="5088384" y="2737245"/>
            <a:ext cx="4185617" cy="330411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64" name="Google Shape;64;p6"/>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8"/>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8"/>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8"/>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9"/>
          <p:cNvSpPr txBox="1">
            <a:spLocks noGrp="1"/>
          </p:cNvSpPr>
          <p:nvPr>
            <p:ph type="title"/>
          </p:nvPr>
        </p:nvSpPr>
        <p:spPr>
          <a:xfrm>
            <a:off x="677334" y="1498604"/>
            <a:ext cx="3854528" cy="1278466"/>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body" idx="1"/>
          </p:nvPr>
        </p:nvSpPr>
        <p:spPr>
          <a:xfrm>
            <a:off x="4760461" y="514924"/>
            <a:ext cx="4513541" cy="5526437"/>
          </a:xfrm>
          <a:prstGeom prst="rect">
            <a:avLst/>
          </a:prstGeom>
          <a:noFill/>
          <a:ln>
            <a:noFill/>
          </a:ln>
        </p:spPr>
        <p:txBody>
          <a:bodyPr spcFirstLastPara="1" wrap="square" lIns="91425" tIns="45700" rIns="91425" bIns="45700" anchor="t" anchorCtr="0">
            <a:normAutofit/>
          </a:bodyPr>
          <a:lstStyle>
            <a:lvl1pPr marL="457200" lvl="0" indent="-320040" algn="l">
              <a:spcBef>
                <a:spcPts val="1000"/>
              </a:spcBef>
              <a:spcAft>
                <a:spcPts val="0"/>
              </a:spcAft>
              <a:buSzPts val="1440"/>
              <a:buChar char="►"/>
              <a:defRPr/>
            </a:lvl1pPr>
            <a:lvl2pPr marL="914400" lvl="1" indent="-320040" algn="l">
              <a:spcBef>
                <a:spcPts val="1000"/>
              </a:spcBef>
              <a:spcAft>
                <a:spcPts val="0"/>
              </a:spcAft>
              <a:buSzPts val="1440"/>
              <a:buChar char="►"/>
              <a:defRPr/>
            </a:lvl2pPr>
            <a:lvl3pPr marL="1371600" lvl="2" indent="-320039" algn="l">
              <a:spcBef>
                <a:spcPts val="1000"/>
              </a:spcBef>
              <a:spcAft>
                <a:spcPts val="0"/>
              </a:spcAft>
              <a:buSzPts val="1440"/>
              <a:buChar char="►"/>
              <a:defRPr/>
            </a:lvl3pPr>
            <a:lvl4pPr marL="1828800" lvl="3" indent="-320039" algn="l">
              <a:spcBef>
                <a:spcPts val="1000"/>
              </a:spcBef>
              <a:spcAft>
                <a:spcPts val="0"/>
              </a:spcAft>
              <a:buSzPts val="1440"/>
              <a:buChar char="►"/>
              <a:defRPr/>
            </a:lvl4pPr>
            <a:lvl5pPr marL="2286000" lvl="4" indent="-320039" algn="l">
              <a:spcBef>
                <a:spcPts val="1000"/>
              </a:spcBef>
              <a:spcAft>
                <a:spcPts val="0"/>
              </a:spcAft>
              <a:buSzPts val="1440"/>
              <a:buChar char="►"/>
              <a:defRPr/>
            </a:lvl5pPr>
            <a:lvl6pPr marL="2743200" lvl="5" indent="-320039" algn="l">
              <a:spcBef>
                <a:spcPts val="1000"/>
              </a:spcBef>
              <a:spcAft>
                <a:spcPts val="0"/>
              </a:spcAft>
              <a:buSzPts val="1440"/>
              <a:buChar char="►"/>
              <a:defRPr/>
            </a:lvl6pPr>
            <a:lvl7pPr marL="3200400" lvl="6" indent="-320039" algn="l">
              <a:spcBef>
                <a:spcPts val="1000"/>
              </a:spcBef>
              <a:spcAft>
                <a:spcPts val="0"/>
              </a:spcAft>
              <a:buSzPts val="1440"/>
              <a:buChar char="►"/>
              <a:defRPr/>
            </a:lvl7pPr>
            <a:lvl8pPr marL="3657600" lvl="7" indent="-320040" algn="l">
              <a:spcBef>
                <a:spcPts val="1000"/>
              </a:spcBef>
              <a:spcAft>
                <a:spcPts val="0"/>
              </a:spcAft>
              <a:buSzPts val="1440"/>
              <a:buChar char="►"/>
              <a:defRPr/>
            </a:lvl8pPr>
            <a:lvl9pPr marL="4114800" lvl="8" indent="-320040" algn="l">
              <a:spcBef>
                <a:spcPts val="1000"/>
              </a:spcBef>
              <a:spcAft>
                <a:spcPts val="0"/>
              </a:spcAft>
              <a:buSzPts val="1440"/>
              <a:buChar char="►"/>
              <a:defRPr/>
            </a:lvl9pPr>
          </a:lstStyle>
          <a:p>
            <a:endParaRPr/>
          </a:p>
        </p:txBody>
      </p:sp>
      <p:sp>
        <p:nvSpPr>
          <p:cNvPr id="79" name="Google Shape;79;p9"/>
          <p:cNvSpPr txBox="1">
            <a:spLocks noGrp="1"/>
          </p:cNvSpPr>
          <p:nvPr>
            <p:ph type="body" idx="2"/>
          </p:nvPr>
        </p:nvSpPr>
        <p:spPr>
          <a:xfrm>
            <a:off x="677334" y="2777069"/>
            <a:ext cx="3854528" cy="2584449"/>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120"/>
              <a:buNone/>
              <a:defRPr sz="1400"/>
            </a:lvl1pPr>
            <a:lvl2pPr marL="914400" lvl="1" indent="-228600" algn="l">
              <a:spcBef>
                <a:spcPts val="1000"/>
              </a:spcBef>
              <a:spcAft>
                <a:spcPts val="0"/>
              </a:spcAft>
              <a:buSzPts val="1120"/>
              <a:buNone/>
              <a:defRPr sz="1400"/>
            </a:lvl2pPr>
            <a:lvl3pPr marL="1371600" lvl="2" indent="-228600" algn="l">
              <a:spcBef>
                <a:spcPts val="1000"/>
              </a:spcBef>
              <a:spcAft>
                <a:spcPts val="0"/>
              </a:spcAft>
              <a:buSzPts val="960"/>
              <a:buNone/>
              <a:defRPr sz="1200"/>
            </a:lvl3pPr>
            <a:lvl4pPr marL="1828800" lvl="3" indent="-228600" algn="l">
              <a:spcBef>
                <a:spcPts val="1000"/>
              </a:spcBef>
              <a:spcAft>
                <a:spcPts val="0"/>
              </a:spcAft>
              <a:buSzPts val="800"/>
              <a:buNone/>
              <a:defRPr sz="1000"/>
            </a:lvl4pPr>
            <a:lvl5pPr marL="2286000" lvl="4" indent="-228600" algn="l">
              <a:spcBef>
                <a:spcPts val="1000"/>
              </a:spcBef>
              <a:spcAft>
                <a:spcPts val="0"/>
              </a:spcAft>
              <a:buSzPts val="800"/>
              <a:buNone/>
              <a:defRPr sz="1000"/>
            </a:lvl5pPr>
            <a:lvl6pPr marL="2743200" lvl="5" indent="-228600" algn="l">
              <a:spcBef>
                <a:spcPts val="1000"/>
              </a:spcBef>
              <a:spcAft>
                <a:spcPts val="0"/>
              </a:spcAft>
              <a:buSzPts val="800"/>
              <a:buNone/>
              <a:defRPr sz="1000"/>
            </a:lvl6pPr>
            <a:lvl7pPr marL="3200400" lvl="6" indent="-228600" algn="l">
              <a:spcBef>
                <a:spcPts val="1000"/>
              </a:spcBef>
              <a:spcAft>
                <a:spcPts val="0"/>
              </a:spcAft>
              <a:buSzPts val="800"/>
              <a:buNone/>
              <a:defRPr sz="1000"/>
            </a:lvl7pPr>
            <a:lvl8pPr marL="3657600" lvl="7" indent="-228600" algn="l">
              <a:spcBef>
                <a:spcPts val="1000"/>
              </a:spcBef>
              <a:spcAft>
                <a:spcPts val="0"/>
              </a:spcAft>
              <a:buSzPts val="800"/>
              <a:buNone/>
              <a:defRPr sz="1000"/>
            </a:lvl8pPr>
            <a:lvl9pPr marL="4114800" lvl="8" indent="-228600" algn="l">
              <a:spcBef>
                <a:spcPts val="1000"/>
              </a:spcBef>
              <a:spcAft>
                <a:spcPts val="0"/>
              </a:spcAft>
              <a:buSzPts val="800"/>
              <a:buNone/>
              <a:defRPr sz="1000"/>
            </a:lvl9pPr>
          </a:lstStyle>
          <a:p>
            <a:endParaRPr/>
          </a:p>
        </p:txBody>
      </p:sp>
      <p:sp>
        <p:nvSpPr>
          <p:cNvPr id="80" name="Google Shape;80;p9"/>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9"/>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3"/>
        <p:cNvGrpSpPr/>
        <p:nvPr/>
      </p:nvGrpSpPr>
      <p:grpSpPr>
        <a:xfrm>
          <a:off x="0" y="0"/>
          <a:ext cx="0" cy="0"/>
          <a:chOff x="0" y="0"/>
          <a:chExt cx="0" cy="0"/>
        </a:xfrm>
      </p:grpSpPr>
      <p:sp>
        <p:nvSpPr>
          <p:cNvPr id="84" name="Google Shape;84;p10"/>
          <p:cNvSpPr txBox="1">
            <a:spLocks noGrp="1"/>
          </p:cNvSpPr>
          <p:nvPr>
            <p:ph type="title"/>
          </p:nvPr>
        </p:nvSpPr>
        <p:spPr>
          <a:xfrm>
            <a:off x="677334" y="4800600"/>
            <a:ext cx="8596667"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accent1"/>
              </a:buClr>
              <a:buSzPts val="2400"/>
              <a:buFont typeface="Trebuchet MS"/>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a:spLocks noGrp="1"/>
          </p:cNvSpPr>
          <p:nvPr>
            <p:ph type="pic" idx="2"/>
          </p:nvPr>
        </p:nvSpPr>
        <p:spPr>
          <a:xfrm>
            <a:off x="677334" y="609600"/>
            <a:ext cx="8596668" cy="3845718"/>
          </a:xfrm>
          <a:prstGeom prst="rect">
            <a:avLst/>
          </a:prstGeom>
          <a:noFill/>
          <a:ln>
            <a:noFill/>
          </a:ln>
        </p:spPr>
      </p:sp>
      <p:sp>
        <p:nvSpPr>
          <p:cNvPr id="86" name="Google Shape;86;p10"/>
          <p:cNvSpPr txBox="1">
            <a:spLocks noGrp="1"/>
          </p:cNvSpPr>
          <p:nvPr>
            <p:ph type="body" idx="1"/>
          </p:nvPr>
        </p:nvSpPr>
        <p:spPr>
          <a:xfrm>
            <a:off x="677334" y="5367338"/>
            <a:ext cx="8596667" cy="674024"/>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960"/>
              <a:buNone/>
              <a:defRPr sz="1200"/>
            </a:lvl1pPr>
            <a:lvl2pPr marL="914400" lvl="1" indent="-228600" algn="l">
              <a:spcBef>
                <a:spcPts val="1000"/>
              </a:spcBef>
              <a:spcAft>
                <a:spcPts val="0"/>
              </a:spcAft>
              <a:buSzPts val="960"/>
              <a:buNone/>
              <a:defRPr sz="1200"/>
            </a:lvl2pPr>
            <a:lvl3pPr marL="1371600" lvl="2" indent="-228600" algn="l">
              <a:spcBef>
                <a:spcPts val="1000"/>
              </a:spcBef>
              <a:spcAft>
                <a:spcPts val="0"/>
              </a:spcAft>
              <a:buSzPts val="800"/>
              <a:buNone/>
              <a:defRPr sz="1000"/>
            </a:lvl3pPr>
            <a:lvl4pPr marL="1828800" lvl="3" indent="-228600" algn="l">
              <a:spcBef>
                <a:spcPts val="1000"/>
              </a:spcBef>
              <a:spcAft>
                <a:spcPts val="0"/>
              </a:spcAft>
              <a:buSzPts val="720"/>
              <a:buNone/>
              <a:defRPr sz="900"/>
            </a:lvl4pPr>
            <a:lvl5pPr marL="2286000" lvl="4" indent="-228600" algn="l">
              <a:spcBef>
                <a:spcPts val="1000"/>
              </a:spcBef>
              <a:spcAft>
                <a:spcPts val="0"/>
              </a:spcAft>
              <a:buSzPts val="720"/>
              <a:buNone/>
              <a:defRPr sz="900"/>
            </a:lvl5pPr>
            <a:lvl6pPr marL="2743200" lvl="5" indent="-228600" algn="l">
              <a:spcBef>
                <a:spcPts val="1000"/>
              </a:spcBef>
              <a:spcAft>
                <a:spcPts val="0"/>
              </a:spcAft>
              <a:buSzPts val="720"/>
              <a:buNone/>
              <a:defRPr sz="900"/>
            </a:lvl6pPr>
            <a:lvl7pPr marL="3200400" lvl="6" indent="-228600" algn="l">
              <a:spcBef>
                <a:spcPts val="1000"/>
              </a:spcBef>
              <a:spcAft>
                <a:spcPts val="0"/>
              </a:spcAft>
              <a:buSzPts val="720"/>
              <a:buNone/>
              <a:defRPr sz="900"/>
            </a:lvl7pPr>
            <a:lvl8pPr marL="3657600" lvl="7" indent="-228600" algn="l">
              <a:spcBef>
                <a:spcPts val="1000"/>
              </a:spcBef>
              <a:spcAft>
                <a:spcPts val="0"/>
              </a:spcAft>
              <a:buSzPts val="720"/>
              <a:buNone/>
              <a:defRPr sz="900"/>
            </a:lvl8pPr>
            <a:lvl9pPr marL="4114800" lvl="8" indent="-228600" algn="l">
              <a:spcBef>
                <a:spcPts val="1000"/>
              </a:spcBef>
              <a:spcAft>
                <a:spcPts val="0"/>
              </a:spcAft>
              <a:buSzPts val="720"/>
              <a:buNone/>
              <a:defRPr sz="900"/>
            </a:lvl9pPr>
          </a:lstStyle>
          <a:p>
            <a:endParaRPr/>
          </a:p>
        </p:txBody>
      </p:sp>
      <p:sp>
        <p:nvSpPr>
          <p:cNvPr id="87" name="Google Shape;87;p10"/>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8467"/>
            <a:ext cx="12192000" cy="6866467"/>
            <a:chOff x="0" y="-8467"/>
            <a:chExt cx="12192000" cy="6866467"/>
          </a:xfrm>
        </p:grpSpPr>
        <p:cxnSp>
          <p:nvCxnSpPr>
            <p:cNvPr id="7" name="Google Shape;7;p1"/>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8" name="Google Shape;8;p1"/>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9" name="Google Shape;9;p1"/>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10" name="Google Shape;10;p1"/>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13" name="Google Shape;13;p1"/>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14" name="Google Shape;14;p1"/>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15" name="Google Shape;15;p1"/>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4013200"/>
              <a:ext cx="448733" cy="2844800"/>
            </a:xfrm>
            <a:prstGeom prst="triangle">
              <a:avLst>
                <a:gd name="adj" fmla="val 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chemeClr val="accent1"/>
              </a:buClr>
              <a:buSzPts val="3600"/>
              <a:buFont typeface="Trebuchet MS"/>
              <a:buNone/>
              <a:defRPr sz="36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8" name="Google Shape;18;p1"/>
          <p:cNvSpPr txBox="1">
            <a:spLocks noGrp="1"/>
          </p:cNvSpPr>
          <p:nvPr>
            <p:ph type="body" idx="1"/>
          </p:nvPr>
        </p:nvSpPr>
        <p:spPr>
          <a:xfrm>
            <a:off x="677334" y="2160589"/>
            <a:ext cx="8596668" cy="3880773"/>
          </a:xfrm>
          <a:prstGeom prst="rect">
            <a:avLst/>
          </a:prstGeom>
          <a:noFill/>
          <a:ln>
            <a:noFill/>
          </a:ln>
        </p:spPr>
        <p:txBody>
          <a:bodyPr spcFirstLastPara="1" wrap="square" lIns="91425" tIns="45700" rIns="91425" bIns="45700" anchor="t" anchorCtr="0">
            <a:normAutofit/>
          </a:bodyPr>
          <a:lstStyle>
            <a:lvl1pPr marL="457200" marR="0" lvl="0" indent="-320040" algn="l" rtl="0">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09880" algn="l" rtl="0">
              <a:spcBef>
                <a:spcPts val="1000"/>
              </a:spcBef>
              <a:spcAft>
                <a:spcPts val="0"/>
              </a:spcAft>
              <a:buClr>
                <a:schemeClr val="accent1"/>
              </a:buClr>
              <a:buSzPts val="128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299719" algn="l" rtl="0">
              <a:spcBef>
                <a:spcPts val="1000"/>
              </a:spcBef>
              <a:spcAft>
                <a:spcPts val="0"/>
              </a:spcAft>
              <a:buClr>
                <a:schemeClr val="accent1"/>
              </a:buClr>
              <a:buSzPts val="112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289560"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289559" algn="l" rtl="0">
              <a:spcBef>
                <a:spcPts val="1000"/>
              </a:spcBef>
              <a:spcAft>
                <a:spcPts val="0"/>
              </a:spcAft>
              <a:buClr>
                <a:schemeClr val="accent1"/>
              </a:buClr>
              <a:buSzPts val="960"/>
              <a:buFont typeface="Noto Sans Symbols"/>
              <a:buChar char="►"/>
              <a:defRPr sz="1200" b="0" i="0" u="none" strike="noStrike" cap="none">
                <a:solidFill>
                  <a:srgbClr val="3F3F3F"/>
                </a:solidFill>
                <a:latin typeface="Trebuchet MS"/>
                <a:ea typeface="Trebuchet MS"/>
                <a:cs typeface="Trebuchet MS"/>
                <a:sym typeface="Trebuchet MS"/>
              </a:defRPr>
            </a:lvl9pPr>
          </a:lstStyle>
          <a:p>
            <a:endParaRPr/>
          </a:p>
        </p:txBody>
      </p:sp>
      <p:sp>
        <p:nvSpPr>
          <p:cNvPr id="19" name="Google Shape;19;p1"/>
          <p:cNvSpPr txBox="1">
            <a:spLocks noGrp="1"/>
          </p:cNvSpPr>
          <p:nvPr>
            <p:ph type="dt" idx="10"/>
          </p:nvPr>
        </p:nvSpPr>
        <p:spPr>
          <a:xfrm>
            <a:off x="7205133" y="6041362"/>
            <a:ext cx="911939"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0" name="Google Shape;20;p1"/>
          <p:cNvSpPr txBox="1">
            <a:spLocks noGrp="1"/>
          </p:cNvSpPr>
          <p:nvPr>
            <p:ph type="ftr" idx="11"/>
          </p:nvPr>
        </p:nvSpPr>
        <p:spPr>
          <a:xfrm>
            <a:off x="677334" y="6041362"/>
            <a:ext cx="6297612"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1" name="Google Shape;21;p1"/>
          <p:cNvSpPr txBox="1">
            <a:spLocks noGrp="1"/>
          </p:cNvSpPr>
          <p:nvPr>
            <p:ph type="sldNum" idx="12"/>
          </p:nvPr>
        </p:nvSpPr>
        <p:spPr>
          <a:xfrm>
            <a:off x="8590663" y="6041362"/>
            <a:ext cx="683339"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9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9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9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9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9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9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9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9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8"/>
          <p:cNvSpPr txBox="1">
            <a:spLocks noGrp="1"/>
          </p:cNvSpPr>
          <p:nvPr>
            <p:ph type="ctrTitle"/>
          </p:nvPr>
        </p:nvSpPr>
        <p:spPr>
          <a:xfrm>
            <a:off x="353122" y="211680"/>
            <a:ext cx="11364951" cy="2387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BFE471"/>
              </a:buClr>
              <a:buSzPts val="5400"/>
              <a:buFont typeface="Trebuchet MS"/>
              <a:buNone/>
            </a:pPr>
            <a:r>
              <a:rPr lang="en-US">
                <a:solidFill>
                  <a:srgbClr val="BFE471"/>
                </a:solidFill>
                <a:latin typeface="Oswald Medium"/>
                <a:ea typeface="Oswald Medium"/>
                <a:cs typeface="Oswald Medium"/>
                <a:sym typeface="Oswald Medium"/>
              </a:rPr>
              <a:t> </a:t>
            </a:r>
            <a:r>
              <a:rPr lang="en-US" sz="5400">
                <a:solidFill>
                  <a:srgbClr val="BFE471"/>
                </a:solidFill>
                <a:latin typeface="Oswald Medium"/>
                <a:ea typeface="Oswald Medium"/>
                <a:cs typeface="Oswald Medium"/>
                <a:sym typeface="Oswald Medium"/>
              </a:rPr>
              <a:t>Thuyết Minh Đề Tài NCKH Cấp Cơ Sở</a:t>
            </a:r>
            <a:endParaRPr sz="5400">
              <a:solidFill>
                <a:srgbClr val="BFE471"/>
              </a:solidFill>
              <a:latin typeface="Oswald Medium"/>
              <a:ea typeface="Oswald Medium"/>
              <a:cs typeface="Oswald Medium"/>
              <a:sym typeface="Oswald Medium"/>
            </a:endParaRPr>
          </a:p>
        </p:txBody>
      </p:sp>
      <p:sp>
        <p:nvSpPr>
          <p:cNvPr id="144" name="Google Shape;144;p18"/>
          <p:cNvSpPr txBox="1">
            <a:spLocks noGrp="1"/>
          </p:cNvSpPr>
          <p:nvPr>
            <p:ph type="subTitle" idx="1"/>
          </p:nvPr>
        </p:nvSpPr>
        <p:spPr>
          <a:xfrm>
            <a:off x="1524000" y="3165282"/>
            <a:ext cx="9144000" cy="1655762"/>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SzPts val="2240"/>
              <a:buNone/>
            </a:pPr>
            <a:r>
              <a:rPr lang="en-US" sz="2800" b="1">
                <a:solidFill>
                  <a:srgbClr val="6E6540"/>
                </a:solidFill>
                <a:latin typeface="Times New Roman"/>
                <a:ea typeface="Times New Roman"/>
                <a:cs typeface="Times New Roman"/>
                <a:sym typeface="Times New Roman"/>
              </a:rPr>
              <a:t>Phân tích đánh giá sản phẩm trên nền tảng thương mại điện tử bằng Machine Learning</a:t>
            </a:r>
            <a:endParaRPr sz="3600" b="1">
              <a:solidFill>
                <a:srgbClr val="6E6540"/>
              </a:solidFill>
              <a:latin typeface="Times New Roman"/>
              <a:ea typeface="Times New Roman"/>
              <a:cs typeface="Times New Roman"/>
              <a:sym typeface="Times New Roman"/>
            </a:endParaRPr>
          </a:p>
          <a:p>
            <a:pPr marL="0" lvl="0" indent="0" algn="r" rtl="0">
              <a:spcBef>
                <a:spcPts val="1000"/>
              </a:spcBef>
              <a:spcAft>
                <a:spcPts val="0"/>
              </a:spcAft>
              <a:buSzPts val="1440"/>
              <a:buNone/>
            </a:pPr>
            <a:r>
              <a:rPr lang="en-US" b="1">
                <a:solidFill>
                  <a:srgbClr val="0C0C0C"/>
                </a:solidFill>
                <a:latin typeface="Times New Roman"/>
                <a:ea typeface="Times New Roman"/>
                <a:cs typeface="Times New Roman"/>
                <a:sym typeface="Times New Roman"/>
              </a:rPr>
              <a:t>Trình bày:</a:t>
            </a:r>
            <a:endParaRPr b="1">
              <a:solidFill>
                <a:srgbClr val="0C0C0C"/>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0"/>
          <p:cNvSpPr txBox="1">
            <a:spLocks noGrp="1"/>
          </p:cNvSpPr>
          <p:nvPr>
            <p:ph type="title"/>
          </p:nvPr>
        </p:nvSpPr>
        <p:spPr>
          <a:xfrm>
            <a:off x="677271" y="22896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en-US">
                <a:latin typeface="Oswald Medium"/>
                <a:ea typeface="Oswald Medium"/>
                <a:cs typeface="Oswald Medium"/>
                <a:sym typeface="Oswald Medium"/>
              </a:rPr>
              <a:t>3. Thu Thập và Tiền Xử Lý Dữ Liệu</a:t>
            </a:r>
            <a:endParaRPr>
              <a:latin typeface="Oswald Medium"/>
              <a:ea typeface="Oswald Medium"/>
              <a:cs typeface="Oswald Medium"/>
              <a:sym typeface="Oswald Medium"/>
            </a:endParaRPr>
          </a:p>
        </p:txBody>
      </p:sp>
      <p:sp>
        <p:nvSpPr>
          <p:cNvPr id="231" name="Google Shape;231;p30"/>
          <p:cNvSpPr txBox="1">
            <a:spLocks noGrp="1"/>
          </p:cNvSpPr>
          <p:nvPr>
            <p:ph type="body" idx="1"/>
          </p:nvPr>
        </p:nvSpPr>
        <p:spPr>
          <a:xfrm>
            <a:off x="750250" y="960800"/>
            <a:ext cx="10284600" cy="4592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b="1">
                <a:solidFill>
                  <a:schemeClr val="dk1"/>
                </a:solidFill>
                <a:latin typeface="Arial"/>
                <a:ea typeface="Arial"/>
                <a:cs typeface="Arial"/>
                <a:sym typeface="Arial"/>
              </a:rPr>
              <a:t>Mối quan hệ giữa TextLength và WordCount :</a:t>
            </a:r>
            <a:endParaRPr>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US">
                <a:solidFill>
                  <a:schemeClr val="dk1"/>
                </a:solidFill>
                <a:latin typeface="Arial"/>
                <a:ea typeface="Arial"/>
                <a:cs typeface="Arial"/>
                <a:sym typeface="Arial"/>
              </a:rPr>
              <a:t>·</a:t>
            </a:r>
            <a:r>
              <a:rPr lang="en-US">
                <a:solidFill>
                  <a:schemeClr val="dk1"/>
                </a:solidFill>
                <a:latin typeface="Times New Roman"/>
                <a:ea typeface="Times New Roman"/>
                <a:cs typeface="Times New Roman"/>
                <a:sym typeface="Times New Roman"/>
              </a:rPr>
              <a:t>   	</a:t>
            </a:r>
            <a:r>
              <a:rPr lang="en-US">
                <a:solidFill>
                  <a:schemeClr val="dk1"/>
                </a:solidFill>
                <a:latin typeface="Arial"/>
                <a:ea typeface="Arial"/>
                <a:cs typeface="Arial"/>
                <a:sym typeface="Arial"/>
              </a:rPr>
              <a:t>Giá trị tương quan là </a:t>
            </a:r>
            <a:r>
              <a:rPr lang="en-US" b="1">
                <a:solidFill>
                  <a:schemeClr val="dk1"/>
                </a:solidFill>
                <a:latin typeface="Arial"/>
                <a:ea typeface="Arial"/>
                <a:cs typeface="Arial"/>
                <a:sym typeface="Arial"/>
              </a:rPr>
              <a:t>1.00</a:t>
            </a:r>
            <a:r>
              <a:rPr lang="en-US">
                <a:solidFill>
                  <a:schemeClr val="dk1"/>
                </a:solidFill>
                <a:latin typeface="Arial"/>
                <a:ea typeface="Arial"/>
                <a:cs typeface="Arial"/>
                <a:sym typeface="Arial"/>
              </a:rPr>
              <a:t>.</a:t>
            </a:r>
            <a:endParaRPr b="1">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US">
                <a:solidFill>
                  <a:schemeClr val="dk1"/>
                </a:solidFill>
                <a:latin typeface="Arial"/>
                <a:ea typeface="Arial"/>
                <a:cs typeface="Arial"/>
                <a:sym typeface="Arial"/>
              </a:rPr>
              <a:t>·</a:t>
            </a:r>
            <a:r>
              <a:rPr lang="en-US">
                <a:solidFill>
                  <a:schemeClr val="dk1"/>
                </a:solidFill>
                <a:latin typeface="Times New Roman"/>
                <a:ea typeface="Times New Roman"/>
                <a:cs typeface="Times New Roman"/>
                <a:sym typeface="Times New Roman"/>
              </a:rPr>
              <a:t>   	</a:t>
            </a:r>
            <a:r>
              <a:rPr lang="en-US" b="1">
                <a:solidFill>
                  <a:schemeClr val="dk1"/>
                </a:solidFill>
                <a:latin typeface="Arial"/>
                <a:ea typeface="Arial"/>
                <a:cs typeface="Arial"/>
                <a:sym typeface="Arial"/>
              </a:rPr>
              <a:t>Nhận xét:</a:t>
            </a:r>
            <a:r>
              <a:rPr lang="en-US">
                <a:solidFill>
                  <a:schemeClr val="dk1"/>
                </a:solidFill>
                <a:latin typeface="Arial"/>
                <a:ea typeface="Arial"/>
                <a:cs typeface="Arial"/>
                <a:sym typeface="Arial"/>
              </a:rPr>
              <a:t> Điều này cho thấy có một mối tương quan tuyến tính dương cực kỳ mạnh mẽ và hoàn hảo giữa TextLength (độ dài văn bản) và WordCount (số lượng từ). Khi độ dài văn bản tăng lên, số lượng từ cũng tăng lên theo một tỷ lệ gần như cố định. Đây là điều hoàn toàn hợp lý và phù hợp với quan sát từ ma trận phân tán trước đó.</a:t>
            </a:r>
            <a:endParaRPr>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US" b="1">
                <a:solidFill>
                  <a:schemeClr val="dk1"/>
                </a:solidFill>
                <a:latin typeface="Arial"/>
                <a:ea typeface="Arial"/>
                <a:cs typeface="Arial"/>
                <a:sym typeface="Arial"/>
              </a:rPr>
              <a:t>Mối quan hệ giữa Score và WordCount :</a:t>
            </a:r>
            <a:endParaRPr b="1">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US" sz="1100">
                <a:solidFill>
                  <a:schemeClr val="dk1"/>
                </a:solidFill>
                <a:latin typeface="Arial"/>
                <a:ea typeface="Arial"/>
                <a:cs typeface="Arial"/>
                <a:sym typeface="Arial"/>
              </a:rPr>
              <a:t>·</a:t>
            </a:r>
            <a:r>
              <a:rPr lang="en-US" sz="700">
                <a:solidFill>
                  <a:schemeClr val="dk1"/>
                </a:solidFill>
                <a:latin typeface="Times New Roman"/>
                <a:ea typeface="Times New Roman"/>
                <a:cs typeface="Times New Roman"/>
                <a:sym typeface="Times New Roman"/>
              </a:rPr>
              <a:t>   	</a:t>
            </a:r>
            <a:r>
              <a:rPr lang="en-US">
                <a:solidFill>
                  <a:schemeClr val="dk1"/>
                </a:solidFill>
                <a:latin typeface="Arial"/>
                <a:ea typeface="Arial"/>
                <a:cs typeface="Arial"/>
                <a:sym typeface="Arial"/>
              </a:rPr>
              <a:t>Giá trị tương quan là </a:t>
            </a:r>
            <a:r>
              <a:rPr lang="en-US" b="1">
                <a:solidFill>
                  <a:schemeClr val="dk1"/>
                </a:solidFill>
                <a:latin typeface="Arial"/>
                <a:ea typeface="Arial"/>
                <a:cs typeface="Arial"/>
                <a:sym typeface="Arial"/>
              </a:rPr>
              <a:t>-0.08</a:t>
            </a:r>
            <a:r>
              <a:rPr lang="en-US">
                <a:solidFill>
                  <a:schemeClr val="dk1"/>
                </a:solidFill>
                <a:latin typeface="Arial"/>
                <a:ea typeface="Arial"/>
                <a:cs typeface="Arial"/>
                <a:sym typeface="Arial"/>
              </a:rPr>
              <a:t>.</a:t>
            </a:r>
            <a:endParaRPr b="1">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US">
                <a:solidFill>
                  <a:schemeClr val="dk1"/>
                </a:solidFill>
                <a:latin typeface="Arial"/>
                <a:ea typeface="Arial"/>
                <a:cs typeface="Arial"/>
                <a:sym typeface="Arial"/>
              </a:rPr>
              <a:t>·</a:t>
            </a:r>
            <a:r>
              <a:rPr lang="en-US">
                <a:solidFill>
                  <a:schemeClr val="dk1"/>
                </a:solidFill>
                <a:latin typeface="Times New Roman"/>
                <a:ea typeface="Times New Roman"/>
                <a:cs typeface="Times New Roman"/>
                <a:sym typeface="Times New Roman"/>
              </a:rPr>
              <a:t>   	</a:t>
            </a:r>
            <a:r>
              <a:rPr lang="en-US" b="1">
                <a:solidFill>
                  <a:schemeClr val="dk1"/>
                </a:solidFill>
                <a:latin typeface="Arial"/>
                <a:ea typeface="Arial"/>
                <a:cs typeface="Arial"/>
                <a:sym typeface="Arial"/>
              </a:rPr>
              <a:t>Nhận xét:</a:t>
            </a:r>
            <a:r>
              <a:rPr lang="en-US">
                <a:solidFill>
                  <a:schemeClr val="dk1"/>
                </a:solidFill>
                <a:latin typeface="Arial"/>
                <a:ea typeface="Arial"/>
                <a:cs typeface="Arial"/>
                <a:sym typeface="Arial"/>
              </a:rPr>
              <a:t> Tương tự như mối quan hệ giữa Score và TextLength, giá trị tương quan này cũng rất gần với 0 và hơi âm. Điều này chỉ ra một mối tương quan tuyến tính rất yếu và hơi tiêu cực giữa Score và WordCount. Số lượng từ cũng có rất ít mối liên hệ tuyến tính rõ ràng với Score.</a:t>
            </a:r>
            <a:endParaRPr>
              <a:solidFill>
                <a:schemeClr val="dk1"/>
              </a:solidFill>
              <a:latin typeface="Arial"/>
              <a:ea typeface="Arial"/>
              <a:cs typeface="Arial"/>
              <a:sym typeface="Arial"/>
            </a:endParaRPr>
          </a:p>
          <a:p>
            <a:pPr marL="0" lvl="0" indent="0" algn="l" rtl="0">
              <a:lnSpc>
                <a:spcPct val="115000"/>
              </a:lnSpc>
              <a:spcBef>
                <a:spcPts val="1200"/>
              </a:spcBef>
              <a:spcAft>
                <a:spcPts val="0"/>
              </a:spcAft>
              <a:buNone/>
            </a:pP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marL="0" lvl="0" indent="0" algn="l" rtl="0">
              <a:lnSpc>
                <a:spcPct val="115000"/>
              </a:lnSpc>
              <a:spcBef>
                <a:spcPts val="3600"/>
              </a:spcBef>
              <a:spcAft>
                <a:spcPts val="3600"/>
              </a:spcAft>
              <a:buNone/>
            </a:pPr>
            <a:endParaRPr b="1">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1"/>
          <p:cNvSpPr txBox="1">
            <a:spLocks noGrp="1"/>
          </p:cNvSpPr>
          <p:nvPr>
            <p:ph type="title"/>
          </p:nvPr>
        </p:nvSpPr>
        <p:spPr>
          <a:xfrm>
            <a:off x="677334" y="395868"/>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en-US">
                <a:latin typeface="Oswald Medium"/>
                <a:ea typeface="Oswald Medium"/>
                <a:cs typeface="Oswald Medium"/>
                <a:sym typeface="Oswald Medium"/>
              </a:rPr>
              <a:t>4. NỘI DUNG NGHIÊN CỨU</a:t>
            </a:r>
            <a:endParaRPr>
              <a:latin typeface="Oswald Medium"/>
              <a:ea typeface="Oswald Medium"/>
              <a:cs typeface="Oswald Medium"/>
              <a:sym typeface="Oswald Medium"/>
            </a:endParaRPr>
          </a:p>
        </p:txBody>
      </p:sp>
      <p:sp>
        <p:nvSpPr>
          <p:cNvPr id="237" name="Google Shape;237;p31"/>
          <p:cNvSpPr txBox="1">
            <a:spLocks noGrp="1"/>
          </p:cNvSpPr>
          <p:nvPr>
            <p:ph type="body" idx="1"/>
          </p:nvPr>
        </p:nvSpPr>
        <p:spPr>
          <a:xfrm>
            <a:off x="430937" y="977550"/>
            <a:ext cx="10499000" cy="4902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1440"/>
              <a:buNone/>
            </a:pPr>
            <a:endParaRPr lang="vi-VN" b="1" dirty="0">
              <a:latin typeface="Times New Roman"/>
              <a:ea typeface="Times New Roman"/>
              <a:cs typeface="Times New Roman"/>
              <a:sym typeface="Times New Roman"/>
            </a:endParaRPr>
          </a:p>
          <a:p>
            <a:pPr marL="342900" lvl="0" indent="-342900" algn="l" rtl="0">
              <a:lnSpc>
                <a:spcPct val="90000"/>
              </a:lnSpc>
              <a:spcBef>
                <a:spcPts val="0"/>
              </a:spcBef>
              <a:spcAft>
                <a:spcPts val="0"/>
              </a:spcAft>
              <a:buSzPts val="1440"/>
              <a:buChar char="►"/>
            </a:pPr>
            <a:r>
              <a:rPr lang="en-US" b="1" dirty="0">
                <a:latin typeface="Times New Roman"/>
                <a:ea typeface="Times New Roman"/>
                <a:cs typeface="Times New Roman"/>
                <a:sym typeface="Times New Roman"/>
              </a:rPr>
              <a:t>Phương </a:t>
            </a:r>
            <a:r>
              <a:rPr lang="en-US" b="1" dirty="0" err="1">
                <a:latin typeface="Times New Roman"/>
                <a:ea typeface="Times New Roman"/>
                <a:cs typeface="Times New Roman"/>
                <a:sym typeface="Times New Roman"/>
              </a:rPr>
              <a:t>pháp</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nghiên</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cứu</a:t>
            </a:r>
            <a:r>
              <a:rPr lang="en-US" b="1" dirty="0">
                <a:latin typeface="Times New Roman"/>
                <a:ea typeface="Times New Roman"/>
                <a:cs typeface="Times New Roman"/>
                <a:sym typeface="Times New Roman"/>
              </a:rPr>
              <a: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Tiền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xử</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lý</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dữ</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liệu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huấn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luyện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mô</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hình</a:t>
            </a:r>
            <a:r>
              <a:rPr lang="en-US" dirty="0">
                <a:latin typeface="Times New Roman"/>
                <a:ea typeface="Times New Roman"/>
                <a:cs typeface="Times New Roman"/>
                <a:sym typeface="Times New Roman"/>
              </a:rPr>
              <a:t> LSTM, Random Forest, Naive Bayes, Logistic Regression  </a:t>
            </a:r>
            <a:r>
              <a:rPr lang="en-US" dirty="0" err="1">
                <a:latin typeface="Times New Roman"/>
                <a:ea typeface="Times New Roman"/>
                <a:cs typeface="Times New Roman"/>
                <a:sym typeface="Times New Roman"/>
              </a:rPr>
              <a:t>và</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đánh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giá</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hiệu</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suất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trên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tập</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kiểm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tra</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từ</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cùng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tập</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dữ</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liệu</a:t>
            </a:r>
            <a:r>
              <a:rPr lang="en-US" dirty="0">
                <a:latin typeface="Times New Roman"/>
                <a:ea typeface="Times New Roman"/>
                <a:cs typeface="Times New Roman"/>
                <a:sym typeface="Times New Roman"/>
              </a:rPr>
              <a:t> Amazon Food Reviews. </a:t>
            </a:r>
            <a:endParaRPr b="1" dirty="0">
              <a:latin typeface="Times New Roman"/>
              <a:ea typeface="Times New Roman"/>
              <a:cs typeface="Times New Roman"/>
              <a:sym typeface="Times New Roman"/>
            </a:endParaRPr>
          </a:p>
          <a:p>
            <a:pPr marL="342900" lvl="0" indent="-342900" algn="l" rtl="0">
              <a:lnSpc>
                <a:spcPct val="90000"/>
              </a:lnSpc>
              <a:spcBef>
                <a:spcPts val="1000"/>
              </a:spcBef>
              <a:spcAft>
                <a:spcPts val="0"/>
              </a:spcAft>
              <a:buSzPts val="1440"/>
              <a:buChar char="►"/>
            </a:pPr>
            <a:r>
              <a:rPr lang="en-US" b="1" dirty="0" err="1">
                <a:latin typeface="Times New Roman"/>
                <a:ea typeface="Times New Roman"/>
                <a:cs typeface="Times New Roman"/>
                <a:sym typeface="Times New Roman"/>
              </a:rPr>
              <a:t>Giới</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hạn</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nghiên</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cứu</a:t>
            </a:r>
            <a:r>
              <a:rPr lang="en-US" b="1" dirty="0">
                <a:latin typeface="Times New Roman"/>
                <a:ea typeface="Times New Roman"/>
                <a:cs typeface="Times New Roman"/>
                <a:sym typeface="Times New Roman"/>
              </a:rPr>
              <a: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Chỉ</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lấy</a:t>
            </a:r>
            <a:r>
              <a:rPr lang="en-US" dirty="0">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các</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đánh</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giá</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trong</a:t>
            </a:r>
            <a:r>
              <a:rPr lang="en-US" dirty="0">
                <a:solidFill>
                  <a:schemeClr val="dk1"/>
                </a:solidFill>
                <a:latin typeface="Times New Roman"/>
                <a:ea typeface="Times New Roman"/>
                <a:cs typeface="Times New Roman"/>
                <a:sym typeface="Times New Roman"/>
              </a:rPr>
              <a:t> </a:t>
            </a:r>
            <a:r>
              <a:rPr lang="en-US" dirty="0" err="1">
                <a:solidFill>
                  <a:schemeClr val="dk1"/>
                </a:solidFill>
                <a:latin typeface="Times New Roman"/>
                <a:ea typeface="Times New Roman"/>
                <a:cs typeface="Times New Roman"/>
                <a:sym typeface="Times New Roman"/>
              </a:rPr>
              <a:t>năm</a:t>
            </a:r>
            <a:r>
              <a:rPr lang="en-US" dirty="0">
                <a:solidFill>
                  <a:schemeClr val="dk1"/>
                </a:solidFill>
                <a:latin typeface="Times New Roman"/>
                <a:ea typeface="Times New Roman"/>
                <a:cs typeface="Times New Roman"/>
                <a:sym typeface="Times New Roman"/>
              </a:rPr>
              <a:t> 2012.</a:t>
            </a:r>
            <a:r>
              <a:rPr lang="vi-VN" dirty="0">
                <a:solidFill>
                  <a:schemeClr val="dk1"/>
                </a:solidFill>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Không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sử</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dụng</a:t>
            </a:r>
            <a:r>
              <a:rPr lang="en-US"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dữ</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liệu</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bên</a:t>
            </a:r>
            <a:r>
              <a:rPr lang="en-US" b="1" dirty="0">
                <a:latin typeface="Times New Roman"/>
                <a:ea typeface="Times New Roman"/>
                <a:cs typeface="Times New Roman"/>
                <a:sym typeface="Times New Roman"/>
              </a:rPr>
              <a:t> </a:t>
            </a:r>
            <a:r>
              <a:rPr lang="en-US" b="1" dirty="0" err="1">
                <a:latin typeface="Times New Roman"/>
                <a:ea typeface="Times New Roman"/>
                <a:cs typeface="Times New Roman"/>
                <a:sym typeface="Times New Roman"/>
              </a:rPr>
              <a:t>ngoài</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ngoài</a:t>
            </a:r>
            <a:r>
              <a:rPr lang="en-US" dirty="0">
                <a:latin typeface="Times New Roman"/>
                <a:ea typeface="Times New Roman"/>
                <a:cs typeface="Times New Roman"/>
                <a:sym typeface="Times New Roman"/>
              </a:rPr>
              <a:t> Amazon Food Reviews </a:t>
            </a:r>
            <a:r>
              <a:rPr lang="en-US" dirty="0" err="1">
                <a:latin typeface="Times New Roman"/>
                <a:ea typeface="Times New Roman"/>
                <a:cs typeface="Times New Roman"/>
                <a:sym typeface="Times New Roman"/>
              </a:rPr>
              <a:t>để</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đảm</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bảo</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tính</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nhất</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quán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trong</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nghiên</a:t>
            </a:r>
            <a:r>
              <a:rPr lang="en-US" dirty="0">
                <a:latin typeface="Times New Roman"/>
                <a:ea typeface="Times New Roman"/>
                <a:cs typeface="Times New Roman"/>
                <a:sym typeface="Times New Roman"/>
              </a:rPr>
              <a:t> </a:t>
            </a:r>
            <a:r>
              <a:rPr lang="en-US" dirty="0" err="1">
                <a:latin typeface="Times New Roman"/>
                <a:ea typeface="Times New Roman"/>
                <a:cs typeface="Times New Roman"/>
                <a:sym typeface="Times New Roman"/>
              </a:rPr>
              <a:t>cứu</a:t>
            </a:r>
            <a:r>
              <a:rPr lang="en-US" dirty="0">
                <a:latin typeface="Times New Roman"/>
                <a:ea typeface="Times New Roman"/>
                <a:cs typeface="Times New Roman"/>
                <a:sym typeface="Times New Roman"/>
              </a:rPr>
              <a:t>.</a:t>
            </a:r>
            <a:endParaRPr lang="vi-VN" dirty="0">
              <a:latin typeface="Times New Roman"/>
              <a:ea typeface="Times New Roman"/>
              <a:cs typeface="Times New Roman"/>
              <a:sym typeface="Times New Roman"/>
            </a:endParaRPr>
          </a:p>
          <a:p>
            <a:pPr marL="342900" lvl="0" indent="-342900" algn="l" rtl="0">
              <a:lnSpc>
                <a:spcPct val="90000"/>
              </a:lnSpc>
              <a:spcBef>
                <a:spcPts val="1000"/>
              </a:spcBef>
              <a:spcAft>
                <a:spcPts val="0"/>
              </a:spcAft>
              <a:buSzPts val="1440"/>
              <a:buChar char="►"/>
            </a:pPr>
            <a:endParaRPr dirty="0">
              <a:solidFill>
                <a:schemeClr val="dk1"/>
              </a:solidFill>
              <a:latin typeface="Times New Roman"/>
              <a:ea typeface="Times New Roman"/>
              <a:cs typeface="Times New Roman"/>
              <a:sym typeface="Times New Roman"/>
            </a:endParaRPr>
          </a:p>
        </p:txBody>
      </p:sp>
      <p:pic>
        <p:nvPicPr>
          <p:cNvPr id="244" name="Google Shape;244;p32"/>
          <p:cNvPicPr preferRelativeResize="0"/>
          <p:nvPr/>
        </p:nvPicPr>
        <p:blipFill>
          <a:blip r:embed="rId3">
            <a:alphaModFix/>
          </a:blip>
          <a:stretch>
            <a:fillRect/>
          </a:stretch>
        </p:blipFill>
        <p:spPr>
          <a:xfrm>
            <a:off x="1519238" y="2486233"/>
            <a:ext cx="7882372" cy="412888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8"/>
        <p:cNvGrpSpPr/>
        <p:nvPr/>
      </p:nvGrpSpPr>
      <p:grpSpPr>
        <a:xfrm>
          <a:off x="0" y="0"/>
          <a:ext cx="0" cy="0"/>
          <a:chOff x="0" y="0"/>
          <a:chExt cx="0" cy="0"/>
        </a:xfrm>
      </p:grpSpPr>
      <p:sp>
        <p:nvSpPr>
          <p:cNvPr id="249" name="Google Shape;249;p33"/>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en-US">
                <a:latin typeface="Oswald Medium"/>
                <a:ea typeface="Oswald Medium"/>
                <a:cs typeface="Oswald Medium"/>
                <a:sym typeface="Oswald Medium"/>
              </a:rPr>
              <a:t>4. NỘI DUNG NGHIÊN CỨU</a:t>
            </a:r>
            <a:endParaRPr/>
          </a:p>
        </p:txBody>
      </p:sp>
      <p:sp>
        <p:nvSpPr>
          <p:cNvPr id="250" name="Google Shape;250;p33"/>
          <p:cNvSpPr txBox="1">
            <a:spLocks noGrp="1"/>
          </p:cNvSpPr>
          <p:nvPr>
            <p:ph type="body" idx="1"/>
          </p:nvPr>
        </p:nvSpPr>
        <p:spPr>
          <a:xfrm>
            <a:off x="319609" y="1194050"/>
            <a:ext cx="10368600" cy="5789100"/>
          </a:xfrm>
          <a:prstGeom prst="rect">
            <a:avLst/>
          </a:prstGeom>
          <a:noFill/>
          <a:ln>
            <a:noFill/>
          </a:ln>
        </p:spPr>
        <p:txBody>
          <a:bodyPr spcFirstLastPara="1" wrap="square" lIns="91425" tIns="45700" rIns="91425" bIns="45700" anchor="t" anchorCtr="0">
            <a:spAutoFit/>
          </a:bodyPr>
          <a:lstStyle/>
          <a:p>
            <a:pPr marL="342900" lvl="0" indent="-342900" algn="l" rtl="0">
              <a:lnSpc>
                <a:spcPct val="90000"/>
              </a:lnSpc>
              <a:spcBef>
                <a:spcPts val="1000"/>
              </a:spcBef>
              <a:spcAft>
                <a:spcPts val="0"/>
              </a:spcAft>
              <a:buSzPts val="1440"/>
              <a:buChar char="►"/>
            </a:pPr>
            <a:r>
              <a:rPr lang="en-US" b="1">
                <a:latin typeface="Times New Roman"/>
                <a:ea typeface="Times New Roman"/>
                <a:cs typeface="Times New Roman"/>
                <a:sym typeface="Times New Roman"/>
              </a:rPr>
              <a:t>Độ đo:</a:t>
            </a:r>
            <a:endParaRPr b="1">
              <a:latin typeface="Times New Roman"/>
              <a:ea typeface="Times New Roman"/>
              <a:cs typeface="Times New Roman"/>
              <a:sym typeface="Times New Roman"/>
            </a:endParaRPr>
          </a:p>
          <a:p>
            <a:pPr marL="742950" lvl="1" indent="-308610" algn="l" rtl="0">
              <a:lnSpc>
                <a:spcPct val="115000"/>
              </a:lnSpc>
              <a:spcBef>
                <a:spcPts val="0"/>
              </a:spcBef>
              <a:spcAft>
                <a:spcPts val="0"/>
              </a:spcAft>
              <a:buSzPts val="1800"/>
              <a:buFont typeface="Times New Roman"/>
              <a:buChar char="►"/>
            </a:pPr>
            <a:r>
              <a:rPr lang="en-US" sz="1800">
                <a:solidFill>
                  <a:schemeClr val="dk1"/>
                </a:solidFill>
                <a:latin typeface="Arial"/>
                <a:ea typeface="Arial"/>
                <a:cs typeface="Arial"/>
                <a:sym typeface="Arial"/>
              </a:rPr>
              <a:t>Precision: Độ chính xác của các dự đoán dương tính.</a:t>
            </a:r>
            <a:endParaRPr sz="1800">
              <a:solidFill>
                <a:schemeClr val="dk1"/>
              </a:solidFill>
              <a:latin typeface="Arial"/>
              <a:ea typeface="Arial"/>
              <a:cs typeface="Arial"/>
              <a:sym typeface="Arial"/>
            </a:endParaRPr>
          </a:p>
          <a:p>
            <a:pPr marL="742950" lvl="0" indent="0" algn="l" rtl="0">
              <a:lnSpc>
                <a:spcPct val="115000"/>
              </a:lnSpc>
              <a:spcBef>
                <a:spcPts val="1200"/>
              </a:spcBef>
              <a:spcAft>
                <a:spcPts val="0"/>
              </a:spcAft>
              <a:buNone/>
            </a:pPr>
            <a:r>
              <a:rPr lang="en-US">
                <a:solidFill>
                  <a:schemeClr val="dk1"/>
                </a:solidFill>
                <a:latin typeface="Arial"/>
                <a:ea typeface="Arial"/>
                <a:cs typeface="Arial"/>
                <a:sym typeface="Arial"/>
              </a:rPr>
              <a:t>Precision</a:t>
            </a:r>
            <a:r>
              <a:rPr lang="en-US" baseline="-25000">
                <a:solidFill>
                  <a:schemeClr val="dk1"/>
                </a:solidFill>
                <a:latin typeface="Arial"/>
                <a:ea typeface="Arial"/>
                <a:cs typeface="Arial"/>
                <a:sym typeface="Arial"/>
              </a:rPr>
              <a:t>class</a:t>
            </a:r>
            <a:r>
              <a:rPr lang="en-US">
                <a:solidFill>
                  <a:schemeClr val="dk1"/>
                </a:solidFill>
                <a:latin typeface="Arial"/>
                <a:ea typeface="Arial"/>
                <a:cs typeface="Arial"/>
                <a:sym typeface="Arial"/>
              </a:rPr>
              <a:t>​=TP</a:t>
            </a:r>
            <a:r>
              <a:rPr lang="en-US" baseline="-25000">
                <a:solidFill>
                  <a:schemeClr val="dk1"/>
                </a:solidFill>
                <a:latin typeface="Arial"/>
                <a:ea typeface="Arial"/>
                <a:cs typeface="Arial"/>
                <a:sym typeface="Arial"/>
              </a:rPr>
              <a:t>class </a:t>
            </a:r>
            <a:r>
              <a:rPr lang="en-US">
                <a:solidFill>
                  <a:schemeClr val="dk1"/>
                </a:solidFill>
                <a:latin typeface="Arial"/>
                <a:ea typeface="Arial"/>
                <a:cs typeface="Arial"/>
                <a:sym typeface="Arial"/>
              </a:rPr>
              <a:t>​/ ( FP</a:t>
            </a:r>
            <a:r>
              <a:rPr lang="en-US" baseline="-25000">
                <a:solidFill>
                  <a:schemeClr val="dk1"/>
                </a:solidFill>
                <a:latin typeface="Arial"/>
                <a:ea typeface="Arial"/>
                <a:cs typeface="Arial"/>
                <a:sym typeface="Arial"/>
              </a:rPr>
              <a:t>class</a:t>
            </a:r>
            <a:r>
              <a:rPr lang="en-US">
                <a:solidFill>
                  <a:schemeClr val="dk1"/>
                </a:solidFill>
                <a:latin typeface="Arial"/>
                <a:ea typeface="Arial"/>
                <a:cs typeface="Arial"/>
                <a:sym typeface="Arial"/>
              </a:rPr>
              <a:t> + ​TP</a:t>
            </a:r>
            <a:r>
              <a:rPr lang="en-US" baseline="-25000">
                <a:solidFill>
                  <a:schemeClr val="dk1"/>
                </a:solidFill>
                <a:latin typeface="Arial"/>
                <a:ea typeface="Arial"/>
                <a:cs typeface="Arial"/>
                <a:sym typeface="Arial"/>
              </a:rPr>
              <a:t>class</a:t>
            </a:r>
            <a:r>
              <a:rPr lang="en-US">
                <a:solidFill>
                  <a:schemeClr val="dk1"/>
                </a:solidFill>
                <a:latin typeface="Arial"/>
                <a:ea typeface="Arial"/>
                <a:cs typeface="Arial"/>
                <a:sym typeface="Arial"/>
              </a:rPr>
              <a:t>​ )​.</a:t>
            </a:r>
            <a:endParaRPr>
              <a:solidFill>
                <a:schemeClr val="dk1"/>
              </a:solidFill>
              <a:latin typeface="Arial"/>
              <a:ea typeface="Arial"/>
              <a:cs typeface="Arial"/>
              <a:sym typeface="Arial"/>
            </a:endParaRPr>
          </a:p>
          <a:p>
            <a:pPr marL="742950" lvl="0" indent="0" algn="l" rtl="0">
              <a:lnSpc>
                <a:spcPct val="115000"/>
              </a:lnSpc>
              <a:spcBef>
                <a:spcPts val="1200"/>
              </a:spcBef>
              <a:spcAft>
                <a:spcPts val="0"/>
              </a:spcAft>
              <a:buNone/>
            </a:pPr>
            <a:endParaRPr>
              <a:solidFill>
                <a:schemeClr val="dk1"/>
              </a:solidFill>
              <a:latin typeface="Arial"/>
              <a:ea typeface="Arial"/>
              <a:cs typeface="Arial"/>
              <a:sym typeface="Arial"/>
            </a:endParaRPr>
          </a:p>
          <a:p>
            <a:pPr marL="742950" lvl="1" indent="-308610" algn="l" rtl="0">
              <a:lnSpc>
                <a:spcPct val="115000"/>
              </a:lnSpc>
              <a:spcBef>
                <a:spcPts val="1200"/>
              </a:spcBef>
              <a:spcAft>
                <a:spcPts val="0"/>
              </a:spcAft>
              <a:buSzPts val="1800"/>
              <a:buFont typeface="Times New Roman"/>
              <a:buChar char="►"/>
            </a:pPr>
            <a:r>
              <a:rPr lang="en-US" sz="1800">
                <a:solidFill>
                  <a:schemeClr val="dk1"/>
                </a:solidFill>
                <a:latin typeface="Arial"/>
                <a:ea typeface="Arial"/>
                <a:cs typeface="Arial"/>
                <a:sym typeface="Arial"/>
              </a:rPr>
              <a:t>Recall: Khả năng tìm đúng các trường hợp dương tính.</a:t>
            </a:r>
            <a:endParaRPr sz="1800">
              <a:solidFill>
                <a:schemeClr val="dk1"/>
              </a:solidFill>
              <a:latin typeface="Arial"/>
              <a:ea typeface="Arial"/>
              <a:cs typeface="Arial"/>
              <a:sym typeface="Arial"/>
            </a:endParaRPr>
          </a:p>
          <a:p>
            <a:pPr marL="742950" lvl="0" indent="0" algn="l" rtl="0">
              <a:lnSpc>
                <a:spcPct val="115000"/>
              </a:lnSpc>
              <a:spcBef>
                <a:spcPts val="1200"/>
              </a:spcBef>
              <a:spcAft>
                <a:spcPts val="0"/>
              </a:spcAft>
              <a:buNone/>
            </a:pPr>
            <a:r>
              <a:rPr lang="en-US" sz="1800">
                <a:solidFill>
                  <a:schemeClr val="dk1"/>
                </a:solidFill>
                <a:latin typeface="Arial"/>
                <a:ea typeface="Arial"/>
                <a:cs typeface="Arial"/>
                <a:sym typeface="Arial"/>
              </a:rPr>
              <a:t>Recall</a:t>
            </a:r>
            <a:r>
              <a:rPr lang="en-US" sz="1800" baseline="-25000">
                <a:solidFill>
                  <a:schemeClr val="dk1"/>
                </a:solidFill>
                <a:latin typeface="Arial"/>
                <a:ea typeface="Arial"/>
                <a:cs typeface="Arial"/>
                <a:sym typeface="Arial"/>
              </a:rPr>
              <a:t>class</a:t>
            </a:r>
            <a:r>
              <a:rPr lang="en-US" sz="1800">
                <a:solidFill>
                  <a:schemeClr val="dk1"/>
                </a:solidFill>
                <a:latin typeface="Arial"/>
                <a:ea typeface="Arial"/>
                <a:cs typeface="Arial"/>
                <a:sym typeface="Arial"/>
              </a:rPr>
              <a:t>​=TP</a:t>
            </a:r>
            <a:r>
              <a:rPr lang="en-US" sz="1800" baseline="-25000">
                <a:solidFill>
                  <a:schemeClr val="dk1"/>
                </a:solidFill>
                <a:latin typeface="Arial"/>
                <a:ea typeface="Arial"/>
                <a:cs typeface="Arial"/>
                <a:sym typeface="Arial"/>
              </a:rPr>
              <a:t>class </a:t>
            </a:r>
            <a:r>
              <a:rPr lang="en-US" sz="1800">
                <a:solidFill>
                  <a:schemeClr val="dk1"/>
                </a:solidFill>
                <a:latin typeface="Arial"/>
                <a:ea typeface="Arial"/>
                <a:cs typeface="Arial"/>
                <a:sym typeface="Arial"/>
              </a:rPr>
              <a:t>​/ ( FN</a:t>
            </a:r>
            <a:r>
              <a:rPr lang="en-US" sz="1800" baseline="-25000">
                <a:solidFill>
                  <a:schemeClr val="dk1"/>
                </a:solidFill>
                <a:latin typeface="Arial"/>
                <a:ea typeface="Arial"/>
                <a:cs typeface="Arial"/>
                <a:sym typeface="Arial"/>
              </a:rPr>
              <a:t>class</a:t>
            </a:r>
            <a:r>
              <a:rPr lang="en-US" sz="1800">
                <a:solidFill>
                  <a:schemeClr val="dk1"/>
                </a:solidFill>
                <a:latin typeface="Arial"/>
                <a:ea typeface="Arial"/>
                <a:cs typeface="Arial"/>
                <a:sym typeface="Arial"/>
              </a:rPr>
              <a:t> + ​TP</a:t>
            </a:r>
            <a:r>
              <a:rPr lang="en-US" sz="1800" baseline="-25000">
                <a:solidFill>
                  <a:schemeClr val="dk1"/>
                </a:solidFill>
                <a:latin typeface="Arial"/>
                <a:ea typeface="Arial"/>
                <a:cs typeface="Arial"/>
                <a:sym typeface="Arial"/>
              </a:rPr>
              <a:t>class</a:t>
            </a: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742950" lvl="0" indent="0" algn="l" rtl="0">
              <a:lnSpc>
                <a:spcPct val="115000"/>
              </a:lnSpc>
              <a:spcBef>
                <a:spcPts val="1200"/>
              </a:spcBef>
              <a:spcAft>
                <a:spcPts val="0"/>
              </a:spcAft>
              <a:buNone/>
            </a:pPr>
            <a:endParaRPr>
              <a:solidFill>
                <a:schemeClr val="dk1"/>
              </a:solidFill>
              <a:latin typeface="Arial"/>
              <a:ea typeface="Arial"/>
              <a:cs typeface="Arial"/>
              <a:sym typeface="Arial"/>
            </a:endParaRPr>
          </a:p>
          <a:p>
            <a:pPr marL="742950" lvl="1" indent="-308610" algn="l" rtl="0">
              <a:lnSpc>
                <a:spcPct val="115000"/>
              </a:lnSpc>
              <a:spcBef>
                <a:spcPts val="1200"/>
              </a:spcBef>
              <a:spcAft>
                <a:spcPts val="0"/>
              </a:spcAft>
              <a:buSzPts val="1800"/>
              <a:buFont typeface="Times New Roman"/>
              <a:buChar char="►"/>
            </a:pPr>
            <a:r>
              <a:rPr lang="en-US" sz="1800">
                <a:solidFill>
                  <a:schemeClr val="dk1"/>
                </a:solidFill>
                <a:latin typeface="Arial"/>
                <a:ea typeface="Arial"/>
                <a:cs typeface="Arial"/>
                <a:sym typeface="Arial"/>
              </a:rPr>
              <a:t>F1-score: Trung bình điều hòa của Precision và Recall.</a:t>
            </a:r>
            <a:endParaRPr sz="1800">
              <a:solidFill>
                <a:schemeClr val="dk1"/>
              </a:solidFill>
              <a:latin typeface="Arial"/>
              <a:ea typeface="Arial"/>
              <a:cs typeface="Arial"/>
              <a:sym typeface="Arial"/>
            </a:endParaRPr>
          </a:p>
          <a:p>
            <a:pPr marL="742950" lvl="0" indent="0" algn="l" rtl="0">
              <a:lnSpc>
                <a:spcPct val="115000"/>
              </a:lnSpc>
              <a:spcBef>
                <a:spcPts val="1200"/>
              </a:spcBef>
              <a:spcAft>
                <a:spcPts val="0"/>
              </a:spcAft>
              <a:buNone/>
            </a:pPr>
            <a:r>
              <a:rPr lang="en-US" sz="1800">
                <a:solidFill>
                  <a:schemeClr val="dk1"/>
                </a:solidFill>
                <a:latin typeface="Arial"/>
                <a:ea typeface="Arial"/>
                <a:cs typeface="Arial"/>
                <a:sym typeface="Arial"/>
              </a:rPr>
              <a:t>F1-score</a:t>
            </a:r>
            <a:r>
              <a:rPr lang="en-US" sz="1800" baseline="-25000">
                <a:solidFill>
                  <a:schemeClr val="dk1"/>
                </a:solidFill>
                <a:latin typeface="Arial"/>
                <a:ea typeface="Arial"/>
                <a:cs typeface="Arial"/>
                <a:sym typeface="Arial"/>
              </a:rPr>
              <a:t>class</a:t>
            </a:r>
            <a:r>
              <a:rPr lang="en-US" sz="1800">
                <a:solidFill>
                  <a:schemeClr val="dk1"/>
                </a:solidFill>
                <a:latin typeface="Arial"/>
                <a:ea typeface="Arial"/>
                <a:cs typeface="Arial"/>
                <a:sym typeface="Arial"/>
              </a:rPr>
              <a:t>=( 2 * Precision</a:t>
            </a:r>
            <a:r>
              <a:rPr lang="en-US" sz="1800" baseline="-25000">
                <a:solidFill>
                  <a:schemeClr val="dk1"/>
                </a:solidFill>
                <a:latin typeface="Arial"/>
                <a:ea typeface="Arial"/>
                <a:cs typeface="Arial"/>
                <a:sym typeface="Arial"/>
              </a:rPr>
              <a:t>class </a:t>
            </a:r>
            <a:r>
              <a:rPr lang="en-US" sz="1800">
                <a:solidFill>
                  <a:schemeClr val="dk1"/>
                </a:solidFill>
                <a:latin typeface="Arial"/>
                <a:ea typeface="Arial"/>
                <a:cs typeface="Arial"/>
                <a:sym typeface="Arial"/>
              </a:rPr>
              <a:t>* Recall</a:t>
            </a:r>
            <a:r>
              <a:rPr lang="en-US" sz="1800" baseline="-25000">
                <a:solidFill>
                  <a:schemeClr val="dk1"/>
                </a:solidFill>
                <a:latin typeface="Arial"/>
                <a:ea typeface="Arial"/>
                <a:cs typeface="Arial"/>
                <a:sym typeface="Arial"/>
              </a:rPr>
              <a:t>class</a:t>
            </a:r>
            <a:r>
              <a:rPr lang="en-US" sz="1800">
                <a:solidFill>
                  <a:schemeClr val="dk1"/>
                </a:solidFill>
                <a:latin typeface="Arial"/>
                <a:ea typeface="Arial"/>
                <a:cs typeface="Arial"/>
                <a:sym typeface="Arial"/>
              </a:rPr>
              <a:t> ) / ( Precision</a:t>
            </a:r>
            <a:r>
              <a:rPr lang="en-US" sz="1800" baseline="-25000">
                <a:solidFill>
                  <a:schemeClr val="dk1"/>
                </a:solidFill>
                <a:latin typeface="Arial"/>
                <a:ea typeface="Arial"/>
                <a:cs typeface="Arial"/>
                <a:sym typeface="Arial"/>
              </a:rPr>
              <a:t>class </a:t>
            </a:r>
            <a:r>
              <a:rPr lang="en-US" sz="1800">
                <a:solidFill>
                  <a:schemeClr val="dk1"/>
                </a:solidFill>
                <a:latin typeface="Arial"/>
                <a:ea typeface="Arial"/>
                <a:cs typeface="Arial"/>
                <a:sym typeface="Arial"/>
              </a:rPr>
              <a:t>+</a:t>
            </a:r>
            <a:r>
              <a:rPr lang="en-US" sz="1800" baseline="-25000">
                <a:solidFill>
                  <a:schemeClr val="dk1"/>
                </a:solidFill>
                <a:latin typeface="Arial"/>
                <a:ea typeface="Arial"/>
                <a:cs typeface="Arial"/>
                <a:sym typeface="Arial"/>
              </a:rPr>
              <a:t> </a:t>
            </a:r>
            <a:r>
              <a:rPr lang="en-US" sz="1800">
                <a:solidFill>
                  <a:schemeClr val="dk1"/>
                </a:solidFill>
                <a:latin typeface="Arial"/>
                <a:ea typeface="Arial"/>
                <a:cs typeface="Arial"/>
                <a:sym typeface="Arial"/>
              </a:rPr>
              <a:t>Recall</a:t>
            </a:r>
            <a:r>
              <a:rPr lang="en-US" sz="1800" baseline="-25000">
                <a:solidFill>
                  <a:schemeClr val="dk1"/>
                </a:solidFill>
                <a:latin typeface="Arial"/>
                <a:ea typeface="Arial"/>
                <a:cs typeface="Arial"/>
                <a:sym typeface="Arial"/>
              </a:rPr>
              <a:t>class</a:t>
            </a:r>
            <a:r>
              <a:rPr lang="en-US"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marL="742950" lvl="0" indent="0" algn="l" rtl="0">
              <a:lnSpc>
                <a:spcPct val="115000"/>
              </a:lnSpc>
              <a:spcBef>
                <a:spcPts val="1200"/>
              </a:spcBef>
              <a:spcAft>
                <a:spcPts val="0"/>
              </a:spcAft>
              <a:buNone/>
            </a:pPr>
            <a:endParaRPr>
              <a:solidFill>
                <a:schemeClr val="dk1"/>
              </a:solidFill>
              <a:latin typeface="Arial"/>
              <a:ea typeface="Arial"/>
              <a:cs typeface="Arial"/>
              <a:sym typeface="Arial"/>
            </a:endParaRPr>
          </a:p>
          <a:p>
            <a:pPr marL="742950" lvl="1" indent="-308610" algn="l" rtl="0">
              <a:lnSpc>
                <a:spcPct val="115000"/>
              </a:lnSpc>
              <a:spcBef>
                <a:spcPts val="1200"/>
              </a:spcBef>
              <a:spcAft>
                <a:spcPts val="0"/>
              </a:spcAft>
              <a:buSzPts val="1800"/>
              <a:buFont typeface="Times New Roman"/>
              <a:buChar char="►"/>
            </a:pPr>
            <a:r>
              <a:rPr lang="en-US" sz="1800">
                <a:solidFill>
                  <a:schemeClr val="dk1"/>
                </a:solidFill>
                <a:latin typeface="Arial"/>
                <a:ea typeface="Arial"/>
                <a:cs typeface="Arial"/>
                <a:sym typeface="Arial"/>
              </a:rPr>
              <a:t>Accuracy: Tỷ lệ dự đoán đúng trên toàn bộ dữ liệu.</a:t>
            </a:r>
            <a:endParaRPr sz="1800">
              <a:solidFill>
                <a:schemeClr val="dk1"/>
              </a:solidFill>
              <a:latin typeface="Arial"/>
              <a:ea typeface="Arial"/>
              <a:cs typeface="Arial"/>
              <a:sym typeface="Arial"/>
            </a:endParaRPr>
          </a:p>
          <a:p>
            <a:pPr marL="742950" lvl="0" indent="0" algn="l" rtl="0">
              <a:lnSpc>
                <a:spcPct val="115000"/>
              </a:lnSpc>
              <a:spcBef>
                <a:spcPts val="1200"/>
              </a:spcBef>
              <a:spcAft>
                <a:spcPts val="0"/>
              </a:spcAft>
              <a:buNone/>
            </a:pPr>
            <a:r>
              <a:rPr lang="en-US" sz="1800">
                <a:solidFill>
                  <a:schemeClr val="dk1"/>
                </a:solidFill>
                <a:latin typeface="Arial"/>
                <a:ea typeface="Arial"/>
                <a:cs typeface="Arial"/>
                <a:sym typeface="Arial"/>
              </a:rPr>
              <a:t>Accuracy=Số mẫu dự đoán đúng / Tổng số mẫu</a:t>
            </a:r>
            <a:endParaRPr sz="1800">
              <a:solidFill>
                <a:schemeClr val="dk1"/>
              </a:solidFill>
              <a:latin typeface="Arial"/>
              <a:ea typeface="Arial"/>
              <a:cs typeface="Arial"/>
              <a:sym typeface="Arial"/>
            </a:endParaRPr>
          </a:p>
          <a:p>
            <a:pPr marL="0" lvl="0" indent="0" algn="l" rtl="0">
              <a:lnSpc>
                <a:spcPct val="90000"/>
              </a:lnSpc>
              <a:spcBef>
                <a:spcPts val="1200"/>
              </a:spcBef>
              <a:spcAft>
                <a:spcPts val="0"/>
              </a:spcAft>
              <a:buNone/>
            </a:pPr>
            <a:endParaRPr b="1">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vi-VN" dirty="0">
                <a:latin typeface="Oswald Medium"/>
                <a:ea typeface="Oswald Medium"/>
                <a:cs typeface="Oswald Medium"/>
                <a:sym typeface="Oswald Medium"/>
              </a:rPr>
              <a:t>5</a:t>
            </a:r>
            <a:r>
              <a:rPr lang="en-US" dirty="0">
                <a:latin typeface="Oswald Medium"/>
                <a:ea typeface="Oswald Medium"/>
                <a:cs typeface="Oswald Medium"/>
                <a:sym typeface="Oswald Medium"/>
              </a:rPr>
              <a:t>. </a:t>
            </a:r>
            <a:r>
              <a:rPr lang="vi-VN" dirty="0">
                <a:latin typeface="Oswald Medium"/>
                <a:ea typeface="Oswald Medium"/>
                <a:cs typeface="Oswald Medium"/>
                <a:sym typeface="Oswald Medium"/>
              </a:rPr>
              <a:t>SỬ DỤNG CÁC MÔ HÌNH.</a:t>
            </a:r>
            <a:endParaRPr dirty="0">
              <a:latin typeface="Oswald Medium"/>
              <a:ea typeface="Oswald Medium"/>
              <a:cs typeface="Oswald Medium"/>
              <a:sym typeface="Oswald Medium"/>
            </a:endParaRPr>
          </a:p>
        </p:txBody>
      </p:sp>
      <p:pic>
        <p:nvPicPr>
          <p:cNvPr id="188" name="Google Shape;188;p24"/>
          <p:cNvPicPr preferRelativeResize="0"/>
          <p:nvPr/>
        </p:nvPicPr>
        <p:blipFill>
          <a:blip r:embed="rId3">
            <a:alphaModFix/>
          </a:blip>
          <a:stretch>
            <a:fillRect/>
          </a:stretch>
        </p:blipFill>
        <p:spPr>
          <a:xfrm>
            <a:off x="677325" y="1377050"/>
            <a:ext cx="6162426" cy="4103900"/>
          </a:xfrm>
          <a:prstGeom prst="rect">
            <a:avLst/>
          </a:prstGeom>
          <a:noFill/>
          <a:ln>
            <a:noFill/>
          </a:ln>
        </p:spPr>
      </p:pic>
      <p:sp>
        <p:nvSpPr>
          <p:cNvPr id="189" name="Google Shape;189;p24"/>
          <p:cNvSpPr txBox="1">
            <a:spLocks noGrp="1"/>
          </p:cNvSpPr>
          <p:nvPr>
            <p:ph type="body" idx="1"/>
          </p:nvPr>
        </p:nvSpPr>
        <p:spPr>
          <a:xfrm>
            <a:off x="1552800" y="5173075"/>
            <a:ext cx="4247400" cy="417300"/>
          </a:xfrm>
          <a:prstGeom prst="rect">
            <a:avLst/>
          </a:prstGeom>
          <a:noFill/>
          <a:ln>
            <a:noFill/>
          </a:ln>
        </p:spPr>
        <p:txBody>
          <a:bodyPr spcFirstLastPara="1" wrap="square" lIns="91425" tIns="45700" rIns="91425" bIns="45700" anchor="t" anchorCtr="0">
            <a:normAutofit lnSpcReduction="10000"/>
          </a:bodyPr>
          <a:lstStyle/>
          <a:p>
            <a:pPr marL="342900" lvl="0" indent="0" algn="just" rtl="0">
              <a:spcBef>
                <a:spcPts val="0"/>
              </a:spcBef>
              <a:spcAft>
                <a:spcPts val="0"/>
              </a:spcAft>
              <a:buNone/>
            </a:pPr>
            <a:r>
              <a:rPr lang="en-US" sz="2200">
                <a:latin typeface="Times New Roman"/>
                <a:ea typeface="Times New Roman"/>
                <a:cs typeface="Times New Roman"/>
                <a:sym typeface="Times New Roman"/>
              </a:rPr>
              <a:t>Cấu trúc của LSTM</a:t>
            </a:r>
            <a:endParaRPr sz="2200">
              <a:latin typeface="Times New Roman"/>
              <a:ea typeface="Times New Roman"/>
              <a:cs typeface="Times New Roman"/>
              <a:sym typeface="Times New Roman"/>
            </a:endParaRPr>
          </a:p>
        </p:txBody>
      </p:sp>
      <p:pic>
        <p:nvPicPr>
          <p:cNvPr id="190" name="Google Shape;190;p24"/>
          <p:cNvPicPr preferRelativeResize="0"/>
          <p:nvPr/>
        </p:nvPicPr>
        <p:blipFill>
          <a:blip r:embed="rId4">
            <a:alphaModFix/>
          </a:blip>
          <a:stretch>
            <a:fillRect/>
          </a:stretch>
        </p:blipFill>
        <p:spPr>
          <a:xfrm>
            <a:off x="6839750" y="1930500"/>
            <a:ext cx="5271150" cy="2574625"/>
          </a:xfrm>
          <a:prstGeom prst="rect">
            <a:avLst/>
          </a:prstGeom>
          <a:noFill/>
          <a:ln>
            <a:noFill/>
          </a:ln>
        </p:spPr>
      </p:pic>
      <p:sp>
        <p:nvSpPr>
          <p:cNvPr id="191" name="Google Shape;191;p24"/>
          <p:cNvSpPr txBox="1">
            <a:spLocks noGrp="1"/>
          </p:cNvSpPr>
          <p:nvPr>
            <p:ph type="body" idx="1"/>
          </p:nvPr>
        </p:nvSpPr>
        <p:spPr>
          <a:xfrm>
            <a:off x="7578275" y="5173075"/>
            <a:ext cx="4247400" cy="417300"/>
          </a:xfrm>
          <a:prstGeom prst="rect">
            <a:avLst/>
          </a:prstGeom>
          <a:noFill/>
          <a:ln>
            <a:noFill/>
          </a:ln>
        </p:spPr>
        <p:txBody>
          <a:bodyPr spcFirstLastPara="1" wrap="square" lIns="91425" tIns="45700" rIns="91425" bIns="45700" anchor="t" anchorCtr="0">
            <a:normAutofit lnSpcReduction="10000"/>
          </a:bodyPr>
          <a:lstStyle/>
          <a:p>
            <a:pPr marL="342900" lvl="0" indent="0" algn="just" rtl="0">
              <a:spcBef>
                <a:spcPts val="0"/>
              </a:spcBef>
              <a:spcAft>
                <a:spcPts val="0"/>
              </a:spcAft>
              <a:buNone/>
            </a:pPr>
            <a:r>
              <a:rPr lang="en-US" sz="2200">
                <a:latin typeface="Times New Roman"/>
                <a:ea typeface="Times New Roman"/>
                <a:cs typeface="Times New Roman"/>
                <a:sym typeface="Times New Roman"/>
              </a:rPr>
              <a:t>Xử lý chuỗi của LSTM</a:t>
            </a:r>
            <a:endParaRPr sz="22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7" name="Google Shape;197;p25"/>
          <p:cNvSpPr txBox="1">
            <a:spLocks noGrp="1"/>
          </p:cNvSpPr>
          <p:nvPr>
            <p:ph type="body" idx="1"/>
          </p:nvPr>
        </p:nvSpPr>
        <p:spPr>
          <a:xfrm>
            <a:off x="7170500" y="2768550"/>
            <a:ext cx="3116400" cy="1320900"/>
          </a:xfrm>
          <a:prstGeom prst="rect">
            <a:avLst/>
          </a:prstGeom>
          <a:noFill/>
          <a:ln>
            <a:noFill/>
          </a:ln>
        </p:spPr>
        <p:txBody>
          <a:bodyPr spcFirstLastPara="1" wrap="square" lIns="91425" tIns="45700" rIns="91425" bIns="45700" anchor="t" anchorCtr="0">
            <a:normAutofit/>
          </a:bodyPr>
          <a:lstStyle/>
          <a:p>
            <a:pPr marL="342900" lvl="0" indent="0" algn="just" rtl="0">
              <a:spcBef>
                <a:spcPts val="0"/>
              </a:spcBef>
              <a:spcAft>
                <a:spcPts val="0"/>
              </a:spcAft>
              <a:buNone/>
            </a:pPr>
            <a:r>
              <a:rPr lang="en-US" sz="2200">
                <a:latin typeface="Times New Roman"/>
                <a:ea typeface="Times New Roman"/>
                <a:cs typeface="Times New Roman"/>
                <a:sym typeface="Times New Roman"/>
              </a:rPr>
              <a:t>Cấu trúc của mô hình khi kết hợp thuật toán Random Forest</a:t>
            </a:r>
            <a:endParaRPr sz="2200">
              <a:latin typeface="Times New Roman"/>
              <a:ea typeface="Times New Roman"/>
              <a:cs typeface="Times New Roman"/>
              <a:sym typeface="Times New Roman"/>
            </a:endParaRPr>
          </a:p>
        </p:txBody>
      </p:sp>
      <p:pic>
        <p:nvPicPr>
          <p:cNvPr id="198" name="Google Shape;198;p25"/>
          <p:cNvPicPr preferRelativeResize="0"/>
          <p:nvPr/>
        </p:nvPicPr>
        <p:blipFill>
          <a:blip r:embed="rId3">
            <a:alphaModFix/>
          </a:blip>
          <a:stretch>
            <a:fillRect/>
          </a:stretch>
        </p:blipFill>
        <p:spPr>
          <a:xfrm>
            <a:off x="1203800" y="1535700"/>
            <a:ext cx="5818350" cy="4410325"/>
          </a:xfrm>
          <a:prstGeom prst="rect">
            <a:avLst/>
          </a:prstGeom>
          <a:noFill/>
          <a:ln>
            <a:noFill/>
          </a:ln>
        </p:spPr>
      </p:pic>
      <p:sp>
        <p:nvSpPr>
          <p:cNvPr id="2" name="Google Shape;187;p24">
            <a:extLst>
              <a:ext uri="{FF2B5EF4-FFF2-40B4-BE49-F238E27FC236}">
                <a16:creationId xmlns:a16="http://schemas.microsoft.com/office/drawing/2014/main" id="{0B1472AF-94FD-975F-8488-44B3A12CFC5B}"/>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vi-VN" dirty="0">
                <a:latin typeface="Oswald Medium"/>
                <a:ea typeface="Oswald Medium"/>
                <a:cs typeface="Oswald Medium"/>
                <a:sym typeface="Oswald Medium"/>
              </a:rPr>
              <a:t>5</a:t>
            </a:r>
            <a:r>
              <a:rPr lang="en-US" dirty="0">
                <a:latin typeface="Oswald Medium"/>
                <a:ea typeface="Oswald Medium"/>
                <a:cs typeface="Oswald Medium"/>
                <a:sym typeface="Oswald Medium"/>
              </a:rPr>
              <a:t>. </a:t>
            </a:r>
            <a:r>
              <a:rPr lang="vi-VN" dirty="0">
                <a:latin typeface="Oswald Medium"/>
                <a:ea typeface="Oswald Medium"/>
                <a:cs typeface="Oswald Medium"/>
                <a:sym typeface="Oswald Medium"/>
              </a:rPr>
              <a:t>SỬ DỤNG CÁC MÔ HÌNH.</a:t>
            </a:r>
            <a:endParaRPr dirty="0">
              <a:latin typeface="Oswald Medium"/>
              <a:ea typeface="Oswald Medium"/>
              <a:cs typeface="Oswald Medium"/>
              <a:sym typeface="Oswald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4" name="Google Shape;204;p26"/>
          <p:cNvSpPr txBox="1">
            <a:spLocks noGrp="1"/>
          </p:cNvSpPr>
          <p:nvPr>
            <p:ph type="body" idx="1"/>
          </p:nvPr>
        </p:nvSpPr>
        <p:spPr>
          <a:xfrm>
            <a:off x="6659775" y="2768550"/>
            <a:ext cx="3700200" cy="1320900"/>
          </a:xfrm>
          <a:prstGeom prst="rect">
            <a:avLst/>
          </a:prstGeom>
          <a:noFill/>
          <a:ln>
            <a:noFill/>
          </a:ln>
        </p:spPr>
        <p:txBody>
          <a:bodyPr spcFirstLastPara="1" wrap="square" lIns="91425" tIns="45700" rIns="91425" bIns="45700" anchor="t" anchorCtr="0">
            <a:normAutofit/>
          </a:bodyPr>
          <a:lstStyle/>
          <a:p>
            <a:pPr marL="342900" lvl="0" indent="0" algn="just" rtl="0">
              <a:spcBef>
                <a:spcPts val="0"/>
              </a:spcBef>
              <a:spcAft>
                <a:spcPts val="0"/>
              </a:spcAft>
              <a:buNone/>
            </a:pPr>
            <a:r>
              <a:rPr lang="en-US" sz="2200">
                <a:latin typeface="Times New Roman"/>
                <a:ea typeface="Times New Roman"/>
                <a:cs typeface="Times New Roman"/>
                <a:sym typeface="Times New Roman"/>
              </a:rPr>
              <a:t>Cấu trúc mô hình Naive Bayes (Multinomal Naive Bayes).</a:t>
            </a:r>
            <a:endParaRPr sz="2200">
              <a:latin typeface="Times New Roman"/>
              <a:ea typeface="Times New Roman"/>
              <a:cs typeface="Times New Roman"/>
              <a:sym typeface="Times New Roman"/>
            </a:endParaRPr>
          </a:p>
        </p:txBody>
      </p:sp>
      <p:pic>
        <p:nvPicPr>
          <p:cNvPr id="205" name="Google Shape;205;p26"/>
          <p:cNvPicPr preferRelativeResize="0"/>
          <p:nvPr/>
        </p:nvPicPr>
        <p:blipFill>
          <a:blip r:embed="rId3">
            <a:alphaModFix/>
          </a:blip>
          <a:stretch>
            <a:fillRect/>
          </a:stretch>
        </p:blipFill>
        <p:spPr>
          <a:xfrm>
            <a:off x="1732750" y="1339875"/>
            <a:ext cx="4687499" cy="4788551"/>
          </a:xfrm>
          <a:prstGeom prst="rect">
            <a:avLst/>
          </a:prstGeom>
          <a:noFill/>
          <a:ln>
            <a:noFill/>
          </a:ln>
        </p:spPr>
      </p:pic>
      <p:sp>
        <p:nvSpPr>
          <p:cNvPr id="2" name="Google Shape;187;p24">
            <a:extLst>
              <a:ext uri="{FF2B5EF4-FFF2-40B4-BE49-F238E27FC236}">
                <a16:creationId xmlns:a16="http://schemas.microsoft.com/office/drawing/2014/main" id="{144A4D8E-FD47-87C5-F5AE-C89FDD8E3B46}"/>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vi-VN" dirty="0">
                <a:latin typeface="Oswald Medium"/>
                <a:ea typeface="Oswald Medium"/>
                <a:cs typeface="Oswald Medium"/>
                <a:sym typeface="Oswald Medium"/>
              </a:rPr>
              <a:t>5</a:t>
            </a:r>
            <a:r>
              <a:rPr lang="en-US" dirty="0">
                <a:latin typeface="Oswald Medium"/>
                <a:ea typeface="Oswald Medium"/>
                <a:cs typeface="Oswald Medium"/>
                <a:sym typeface="Oswald Medium"/>
              </a:rPr>
              <a:t>. </a:t>
            </a:r>
            <a:r>
              <a:rPr lang="vi-VN" dirty="0">
                <a:latin typeface="Oswald Medium"/>
                <a:ea typeface="Oswald Medium"/>
                <a:cs typeface="Oswald Medium"/>
                <a:sym typeface="Oswald Medium"/>
              </a:rPr>
              <a:t>SỬ DỤNG CÁC MÔ HÌNH.</a:t>
            </a:r>
            <a:endParaRPr dirty="0">
              <a:latin typeface="Oswald Medium"/>
              <a:ea typeface="Oswald Medium"/>
              <a:cs typeface="Oswald Medium"/>
              <a:sym typeface="Oswald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1" name="Google Shape;211;p27"/>
          <p:cNvSpPr txBox="1">
            <a:spLocks noGrp="1"/>
          </p:cNvSpPr>
          <p:nvPr>
            <p:ph type="body" idx="1"/>
          </p:nvPr>
        </p:nvSpPr>
        <p:spPr>
          <a:xfrm>
            <a:off x="7042825" y="3053125"/>
            <a:ext cx="3718500" cy="733500"/>
          </a:xfrm>
          <a:prstGeom prst="rect">
            <a:avLst/>
          </a:prstGeom>
          <a:noFill/>
          <a:ln>
            <a:noFill/>
          </a:ln>
        </p:spPr>
        <p:txBody>
          <a:bodyPr spcFirstLastPara="1" wrap="square" lIns="91425" tIns="45700" rIns="91425" bIns="45700" anchor="t" anchorCtr="0">
            <a:normAutofit/>
          </a:bodyPr>
          <a:lstStyle/>
          <a:p>
            <a:pPr marL="342900" lvl="0" indent="0" algn="just" rtl="0">
              <a:spcBef>
                <a:spcPts val="0"/>
              </a:spcBef>
              <a:spcAft>
                <a:spcPts val="0"/>
              </a:spcAft>
              <a:buNone/>
            </a:pPr>
            <a:r>
              <a:rPr lang="en-US" sz="2200">
                <a:latin typeface="Times New Roman"/>
                <a:ea typeface="Times New Roman"/>
                <a:cs typeface="Times New Roman"/>
                <a:sym typeface="Times New Roman"/>
              </a:rPr>
              <a:t>Mô hình hồi quy Logistic.</a:t>
            </a:r>
            <a:endParaRPr sz="2200">
              <a:latin typeface="Times New Roman"/>
              <a:ea typeface="Times New Roman"/>
              <a:cs typeface="Times New Roman"/>
              <a:sym typeface="Times New Roman"/>
            </a:endParaRPr>
          </a:p>
        </p:txBody>
      </p:sp>
      <p:pic>
        <p:nvPicPr>
          <p:cNvPr id="212" name="Google Shape;212;p27"/>
          <p:cNvPicPr preferRelativeResize="0"/>
          <p:nvPr/>
        </p:nvPicPr>
        <p:blipFill>
          <a:blip r:embed="rId3">
            <a:alphaModFix/>
          </a:blip>
          <a:stretch>
            <a:fillRect/>
          </a:stretch>
        </p:blipFill>
        <p:spPr>
          <a:xfrm>
            <a:off x="565425" y="1714500"/>
            <a:ext cx="6605074" cy="3410750"/>
          </a:xfrm>
          <a:prstGeom prst="rect">
            <a:avLst/>
          </a:prstGeom>
          <a:noFill/>
          <a:ln>
            <a:noFill/>
          </a:ln>
        </p:spPr>
      </p:pic>
      <p:sp>
        <p:nvSpPr>
          <p:cNvPr id="2" name="Google Shape;187;p24">
            <a:extLst>
              <a:ext uri="{FF2B5EF4-FFF2-40B4-BE49-F238E27FC236}">
                <a16:creationId xmlns:a16="http://schemas.microsoft.com/office/drawing/2014/main" id="{31B7AD8A-38F6-E9A2-1DE3-F9A215C07889}"/>
              </a:ext>
            </a:extLst>
          </p:cNvPr>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vi-VN" dirty="0">
                <a:latin typeface="Oswald Medium"/>
                <a:ea typeface="Oswald Medium"/>
                <a:cs typeface="Oswald Medium"/>
                <a:sym typeface="Oswald Medium"/>
              </a:rPr>
              <a:t>5</a:t>
            </a:r>
            <a:r>
              <a:rPr lang="en-US" dirty="0">
                <a:latin typeface="Oswald Medium"/>
                <a:ea typeface="Oswald Medium"/>
                <a:cs typeface="Oswald Medium"/>
                <a:sym typeface="Oswald Medium"/>
              </a:rPr>
              <a:t>. </a:t>
            </a:r>
            <a:r>
              <a:rPr lang="vi-VN" dirty="0">
                <a:latin typeface="Oswald Medium"/>
                <a:ea typeface="Oswald Medium"/>
                <a:cs typeface="Oswald Medium"/>
                <a:sym typeface="Oswald Medium"/>
              </a:rPr>
              <a:t>SỬ DỤNG CÁC MÔ HÌNH.</a:t>
            </a:r>
            <a:endParaRPr dirty="0">
              <a:latin typeface="Oswald Medium"/>
              <a:ea typeface="Oswald Medium"/>
              <a:cs typeface="Oswald Medium"/>
              <a:sym typeface="Oswald Medium"/>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grpSp>
        <p:nvGrpSpPr>
          <p:cNvPr id="274" name="Google Shape;274;p37"/>
          <p:cNvGrpSpPr/>
          <p:nvPr/>
        </p:nvGrpSpPr>
        <p:grpSpPr>
          <a:xfrm>
            <a:off x="0" y="-8467"/>
            <a:ext cx="12192000" cy="6866467"/>
            <a:chOff x="0" y="-8467"/>
            <a:chExt cx="12192000" cy="6866467"/>
          </a:xfrm>
        </p:grpSpPr>
        <p:cxnSp>
          <p:nvCxnSpPr>
            <p:cNvPr id="275" name="Google Shape;275;p37"/>
            <p:cNvCxnSpPr/>
            <p:nvPr/>
          </p:nvCxnSpPr>
          <p:spPr>
            <a:xfrm>
              <a:off x="9371012" y="0"/>
              <a:ext cx="1219200" cy="6858000"/>
            </a:xfrm>
            <a:prstGeom prst="straightConnector1">
              <a:avLst/>
            </a:prstGeom>
            <a:noFill/>
            <a:ln w="9525" cap="flat" cmpd="sng">
              <a:solidFill>
                <a:srgbClr val="BFBFBF"/>
              </a:solidFill>
              <a:prstDash val="solid"/>
              <a:round/>
              <a:headEnd type="none" w="sm" len="sm"/>
              <a:tailEnd type="none" w="sm" len="sm"/>
            </a:ln>
          </p:spPr>
        </p:cxnSp>
        <p:cxnSp>
          <p:nvCxnSpPr>
            <p:cNvPr id="276" name="Google Shape;276;p37"/>
            <p:cNvCxnSpPr/>
            <p:nvPr/>
          </p:nvCxnSpPr>
          <p:spPr>
            <a:xfrm flipH="1">
              <a:off x="7425267" y="3681413"/>
              <a:ext cx="4763558" cy="3176587"/>
            </a:xfrm>
            <a:prstGeom prst="straightConnector1">
              <a:avLst/>
            </a:prstGeom>
            <a:noFill/>
            <a:ln w="9525" cap="flat" cmpd="sng">
              <a:solidFill>
                <a:srgbClr val="D8D8D8"/>
              </a:solidFill>
              <a:prstDash val="solid"/>
              <a:round/>
              <a:headEnd type="none" w="sm" len="sm"/>
              <a:tailEnd type="none" w="sm" len="sm"/>
            </a:ln>
          </p:spPr>
        </p:cxnSp>
        <p:sp>
          <p:nvSpPr>
            <p:cNvPr id="277" name="Google Shape;277;p37"/>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29803"/>
              </a:schemeClr>
            </a:solidFill>
            <a:ln>
              <a:noFill/>
            </a:ln>
          </p:spPr>
        </p:sp>
        <p:sp>
          <p:nvSpPr>
            <p:cNvPr id="278" name="Google Shape;278;p37"/>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79" name="Google Shape;279;p37"/>
            <p:cNvSpPr/>
            <p:nvPr/>
          </p:nvSpPr>
          <p:spPr>
            <a:xfrm>
              <a:off x="8932333" y="3048000"/>
              <a:ext cx="3259667" cy="3810000"/>
            </a:xfrm>
            <a:prstGeom prst="triangle">
              <a:avLst>
                <a:gd name="adj" fmla="val 100000"/>
              </a:avLst>
            </a:prstGeom>
            <a:solidFill>
              <a:schemeClr val="accent2">
                <a:alpha val="71764"/>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7"/>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3F7818">
                <a:alpha val="69803"/>
              </a:srgbClr>
            </a:solidFill>
            <a:ln>
              <a:noFill/>
            </a:ln>
          </p:spPr>
        </p:sp>
        <p:sp>
          <p:nvSpPr>
            <p:cNvPr id="281" name="Google Shape;281;p37"/>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rgbClr val="BFE471">
                <a:alpha val="69803"/>
              </a:srgbClr>
            </a:solidFill>
            <a:ln>
              <a:noFill/>
            </a:ln>
          </p:spPr>
        </p:sp>
        <p:sp>
          <p:nvSpPr>
            <p:cNvPr id="282" name="Google Shape;282;p37"/>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chemeClr val="accent1">
                <a:alpha val="64705"/>
              </a:schemeClr>
            </a:solidFill>
            <a:ln>
              <a:noFill/>
            </a:ln>
          </p:spPr>
        </p:sp>
        <p:sp>
          <p:nvSpPr>
            <p:cNvPr id="283" name="Google Shape;283;p37"/>
            <p:cNvSpPr/>
            <p:nvPr/>
          </p:nvSpPr>
          <p:spPr>
            <a:xfrm>
              <a:off x="10371666" y="3589867"/>
              <a:ext cx="1817159" cy="3268133"/>
            </a:xfrm>
            <a:prstGeom prst="triangle">
              <a:avLst>
                <a:gd name="adj" fmla="val 100000"/>
              </a:avLst>
            </a:prstGeom>
            <a:solidFill>
              <a:schemeClr val="accent1">
                <a:alpha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7"/>
            <p:cNvSpPr/>
            <p:nvPr/>
          </p:nvSpPr>
          <p:spPr>
            <a:xfrm rot="10800000">
              <a:off x="0" y="0"/>
              <a:ext cx="842596" cy="5666154"/>
            </a:xfrm>
            <a:prstGeom prst="triangle">
              <a:avLst>
                <a:gd name="adj" fmla="val 100000"/>
              </a:avLst>
            </a:prstGeom>
            <a:solidFill>
              <a:schemeClr val="accent1">
                <a:alpha val="84705"/>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5" name="Google Shape;285;p37"/>
          <p:cNvSpPr txBox="1">
            <a:spLocks noGrp="1"/>
          </p:cNvSpPr>
          <p:nvPr>
            <p:ph type="title"/>
          </p:nvPr>
        </p:nvSpPr>
        <p:spPr>
          <a:xfrm>
            <a:off x="890423" y="835017"/>
            <a:ext cx="3742800" cy="32157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accent1"/>
              </a:buClr>
              <a:buSzPts val="5400"/>
              <a:buFont typeface="Trebuchet MS"/>
              <a:buNone/>
            </a:pPr>
            <a:r>
              <a:rPr lang="vi-VN" sz="5400" dirty="0">
                <a:latin typeface="Oswald Medium"/>
                <a:ea typeface="Oswald Medium"/>
                <a:cs typeface="Oswald Medium"/>
                <a:sym typeface="Oswald Medium"/>
              </a:rPr>
              <a:t>6</a:t>
            </a:r>
            <a:r>
              <a:rPr lang="en-US" sz="5400" dirty="0">
                <a:latin typeface="Oswald Medium"/>
                <a:ea typeface="Oswald Medium"/>
                <a:cs typeface="Oswald Medium"/>
                <a:sym typeface="Oswald Medium"/>
              </a:rPr>
              <a:t>. KẾT QUẢ ĐẠT ĐƯỢC</a:t>
            </a:r>
            <a:endParaRPr dirty="0">
              <a:latin typeface="Oswald Medium"/>
              <a:ea typeface="Oswald Medium"/>
              <a:cs typeface="Oswald Medium"/>
              <a:sym typeface="Oswald Medium"/>
            </a:endParaRPr>
          </a:p>
        </p:txBody>
      </p:sp>
      <p:sp>
        <p:nvSpPr>
          <p:cNvPr id="286" name="Google Shape;286;p37"/>
          <p:cNvSpPr txBox="1">
            <a:spLocks noGrp="1"/>
          </p:cNvSpPr>
          <p:nvPr>
            <p:ph type="body" idx="1"/>
          </p:nvPr>
        </p:nvSpPr>
        <p:spPr>
          <a:xfrm>
            <a:off x="890423" y="4050833"/>
            <a:ext cx="3742675" cy="199131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440"/>
              <a:buNone/>
            </a:pPr>
            <a:r>
              <a:rPr lang="en-US" sz="1900">
                <a:solidFill>
                  <a:schemeClr val="dk1"/>
                </a:solidFill>
                <a:latin typeface="Times New Roman"/>
                <a:ea typeface="Times New Roman"/>
                <a:cs typeface="Times New Roman"/>
                <a:sym typeface="Times New Roman"/>
              </a:rPr>
              <a:t>Kết quả huấn luyện các mô hình khác nhau trên tập dữ liệu Amazon Food Reviews.</a:t>
            </a:r>
            <a:endParaRPr sz="1900">
              <a:solidFill>
                <a:schemeClr val="dk1"/>
              </a:solidFill>
              <a:latin typeface="Times New Roman"/>
              <a:ea typeface="Times New Roman"/>
              <a:cs typeface="Times New Roman"/>
              <a:sym typeface="Times New Roman"/>
            </a:endParaRPr>
          </a:p>
        </p:txBody>
      </p:sp>
      <p:pic>
        <p:nvPicPr>
          <p:cNvPr id="287" name="Google Shape;287;p37" title="Screenshot 2025-05-20 135157.png"/>
          <p:cNvPicPr preferRelativeResize="0"/>
          <p:nvPr/>
        </p:nvPicPr>
        <p:blipFill>
          <a:blip r:embed="rId3">
            <a:alphaModFix/>
          </a:blip>
          <a:stretch>
            <a:fillRect/>
          </a:stretch>
        </p:blipFill>
        <p:spPr>
          <a:xfrm>
            <a:off x="4747700" y="368648"/>
            <a:ext cx="5439750" cy="3758665"/>
          </a:xfrm>
          <a:prstGeom prst="rect">
            <a:avLst/>
          </a:prstGeom>
          <a:noFill/>
          <a:ln>
            <a:noFill/>
          </a:ln>
        </p:spPr>
      </p:pic>
      <p:pic>
        <p:nvPicPr>
          <p:cNvPr id="288" name="Google Shape;288;p37" title="Screenshot 2025-05-20 135343.png"/>
          <p:cNvPicPr preferRelativeResize="0"/>
          <p:nvPr/>
        </p:nvPicPr>
        <p:blipFill rotWithShape="1">
          <a:blip r:embed="rId4">
            <a:alphaModFix/>
          </a:blip>
          <a:srcRect l="-496" t="-1290" r="1279" b="1289"/>
          <a:stretch/>
        </p:blipFill>
        <p:spPr>
          <a:xfrm>
            <a:off x="4747700" y="4385838"/>
            <a:ext cx="5439750" cy="21035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8"/>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vi-VN" dirty="0">
                <a:latin typeface="Oswald Medium"/>
                <a:ea typeface="Oswald Medium"/>
                <a:cs typeface="Oswald Medium"/>
                <a:sym typeface="Oswald Medium"/>
              </a:rPr>
              <a:t>6</a:t>
            </a:r>
            <a:r>
              <a:rPr lang="en-US" dirty="0">
                <a:latin typeface="Oswald Medium"/>
                <a:ea typeface="Oswald Medium"/>
                <a:cs typeface="Oswald Medium"/>
                <a:sym typeface="Oswald Medium"/>
              </a:rPr>
              <a:t>. KẾT QUẢ ĐẠT ĐƯỢC</a:t>
            </a:r>
            <a:endParaRPr dirty="0">
              <a:latin typeface="Oswald Medium"/>
              <a:ea typeface="Oswald Medium"/>
              <a:cs typeface="Oswald Medium"/>
              <a:sym typeface="Oswald Medium"/>
            </a:endParaRPr>
          </a:p>
        </p:txBody>
      </p:sp>
      <p:sp>
        <p:nvSpPr>
          <p:cNvPr id="294" name="Google Shape;294;p38"/>
          <p:cNvSpPr txBox="1">
            <a:spLocks noGrp="1"/>
          </p:cNvSpPr>
          <p:nvPr>
            <p:ph type="body" idx="1"/>
          </p:nvPr>
        </p:nvSpPr>
        <p:spPr>
          <a:xfrm>
            <a:off x="677334" y="1630906"/>
            <a:ext cx="8596668" cy="388077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920"/>
              <a:buNone/>
            </a:pPr>
            <a:r>
              <a:rPr lang="en-US" sz="2300" b="1">
                <a:solidFill>
                  <a:schemeClr val="dk1"/>
                </a:solidFill>
                <a:latin typeface="Times New Roman"/>
                <a:ea typeface="Times New Roman"/>
                <a:cs typeface="Times New Roman"/>
                <a:sym typeface="Times New Roman"/>
              </a:rPr>
              <a:t>Độ đo đánh giá: </a:t>
            </a:r>
            <a:r>
              <a:rPr lang="en-US" sz="1700">
                <a:solidFill>
                  <a:schemeClr val="dk1"/>
                </a:solidFill>
                <a:latin typeface="Times New Roman"/>
                <a:ea typeface="Times New Roman"/>
                <a:cs typeface="Times New Roman"/>
                <a:sym typeface="Times New Roman"/>
              </a:rPr>
              <a:t>độ đo (metric) của bài là độ chính xác ( accuracy )</a:t>
            </a:r>
            <a:endParaRPr sz="1700" b="1">
              <a:solidFill>
                <a:schemeClr val="dk1"/>
              </a:solidFill>
              <a:latin typeface="Times New Roman"/>
              <a:ea typeface="Times New Roman"/>
              <a:cs typeface="Times New Roman"/>
              <a:sym typeface="Times New Roman"/>
            </a:endParaRPr>
          </a:p>
        </p:txBody>
      </p:sp>
      <p:pic>
        <p:nvPicPr>
          <p:cNvPr id="295" name="Google Shape;295;p38" title="PPNCKH1.png"/>
          <p:cNvPicPr preferRelativeResize="0"/>
          <p:nvPr/>
        </p:nvPicPr>
        <p:blipFill>
          <a:blip r:embed="rId3">
            <a:alphaModFix/>
          </a:blip>
          <a:stretch>
            <a:fillRect/>
          </a:stretch>
        </p:blipFill>
        <p:spPr>
          <a:xfrm>
            <a:off x="2155775" y="2419925"/>
            <a:ext cx="6827826" cy="42349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39"/>
          <p:cNvSpPr txBox="1">
            <a:spLocks noGrp="1"/>
          </p:cNvSpPr>
          <p:nvPr>
            <p:ph type="title"/>
          </p:nvPr>
        </p:nvSpPr>
        <p:spPr>
          <a:xfrm>
            <a:off x="677334" y="60960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vi-VN" dirty="0">
                <a:latin typeface="Oswald Medium"/>
                <a:ea typeface="Oswald Medium"/>
                <a:cs typeface="Oswald Medium"/>
                <a:sym typeface="Oswald Medium"/>
              </a:rPr>
              <a:t>6</a:t>
            </a:r>
            <a:r>
              <a:rPr lang="en-US" dirty="0">
                <a:latin typeface="Oswald Medium"/>
                <a:ea typeface="Oswald Medium"/>
                <a:cs typeface="Oswald Medium"/>
                <a:sym typeface="Oswald Medium"/>
              </a:rPr>
              <a:t>. KẾT QUẢ ĐẠT ĐƯỢC</a:t>
            </a:r>
            <a:endParaRPr dirty="0">
              <a:latin typeface="Oswald Medium"/>
              <a:ea typeface="Oswald Medium"/>
              <a:cs typeface="Oswald Medium"/>
              <a:sym typeface="Oswald Medium"/>
            </a:endParaRPr>
          </a:p>
        </p:txBody>
      </p:sp>
      <p:pic>
        <p:nvPicPr>
          <p:cNvPr id="301" name="Google Shape;301;p39"/>
          <p:cNvPicPr preferRelativeResize="0"/>
          <p:nvPr/>
        </p:nvPicPr>
        <p:blipFill>
          <a:blip r:embed="rId3">
            <a:alphaModFix/>
          </a:blip>
          <a:stretch>
            <a:fillRect/>
          </a:stretch>
        </p:blipFill>
        <p:spPr>
          <a:xfrm>
            <a:off x="6274350" y="1492825"/>
            <a:ext cx="5345750" cy="4635601"/>
          </a:xfrm>
          <a:prstGeom prst="rect">
            <a:avLst/>
          </a:prstGeom>
          <a:noFill/>
          <a:ln>
            <a:noFill/>
          </a:ln>
        </p:spPr>
      </p:pic>
      <p:sp>
        <p:nvSpPr>
          <p:cNvPr id="302" name="Google Shape;302;p39"/>
          <p:cNvSpPr txBox="1">
            <a:spLocks noGrp="1"/>
          </p:cNvSpPr>
          <p:nvPr>
            <p:ph type="body" idx="1"/>
          </p:nvPr>
        </p:nvSpPr>
        <p:spPr>
          <a:xfrm>
            <a:off x="178725" y="1295000"/>
            <a:ext cx="6095700" cy="48333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3600"/>
              </a:spcBef>
              <a:spcAft>
                <a:spcPts val="0"/>
              </a:spcAft>
              <a:buNone/>
            </a:pPr>
            <a:r>
              <a:rPr lang="en-US">
                <a:solidFill>
                  <a:schemeClr val="dk1"/>
                </a:solidFill>
                <a:latin typeface="Arial"/>
                <a:ea typeface="Arial"/>
                <a:cs typeface="Arial"/>
                <a:sym typeface="Arial"/>
              </a:rPr>
              <a:t>Nhận xét:</a:t>
            </a:r>
            <a:endParaRPr>
              <a:solidFill>
                <a:schemeClr val="dk1"/>
              </a:solidFill>
              <a:latin typeface="Arial"/>
              <a:ea typeface="Arial"/>
              <a:cs typeface="Arial"/>
              <a:sym typeface="Arial"/>
            </a:endParaRPr>
          </a:p>
          <a:p>
            <a:pPr marL="457200" lvl="0" indent="-320040" algn="l" rtl="0">
              <a:lnSpc>
                <a:spcPct val="115000"/>
              </a:lnSpc>
              <a:spcBef>
                <a:spcPts val="3600"/>
              </a:spcBef>
              <a:spcAft>
                <a:spcPts val="0"/>
              </a:spcAft>
              <a:buClr>
                <a:schemeClr val="dk1"/>
              </a:buClr>
              <a:buSzPts val="1440"/>
              <a:buFont typeface="Arial"/>
              <a:buChar char="●"/>
            </a:pPr>
            <a:r>
              <a:rPr lang="en-US">
                <a:solidFill>
                  <a:schemeClr val="dk1"/>
                </a:solidFill>
                <a:latin typeface="Arial"/>
                <a:ea typeface="Arial"/>
                <a:cs typeface="Arial"/>
                <a:sym typeface="Arial"/>
              </a:rPr>
              <a:t>LSTM dường như là mô hình có hiệu suất tốt nhất và cân bằng nhất cho nhiệm vụ phân loại ba lớp này, thể hiện khả năng mạnh mẽ trên tất cả các lớp.</a:t>
            </a:r>
            <a:endParaRPr>
              <a:solidFill>
                <a:schemeClr val="dk1"/>
              </a:solidFill>
              <a:latin typeface="Arial"/>
              <a:ea typeface="Arial"/>
              <a:cs typeface="Arial"/>
              <a:sym typeface="Arial"/>
            </a:endParaRPr>
          </a:p>
          <a:p>
            <a:pPr marL="457200" lvl="0" indent="-320040" algn="l" rtl="0">
              <a:lnSpc>
                <a:spcPct val="115000"/>
              </a:lnSpc>
              <a:spcBef>
                <a:spcPts val="0"/>
              </a:spcBef>
              <a:spcAft>
                <a:spcPts val="0"/>
              </a:spcAft>
              <a:buClr>
                <a:schemeClr val="dk1"/>
              </a:buClr>
              <a:buSzPts val="1440"/>
              <a:buFont typeface="Arial"/>
              <a:buChar char="●"/>
            </a:pPr>
            <a:r>
              <a:rPr lang="en-US">
                <a:solidFill>
                  <a:schemeClr val="dk1"/>
                </a:solidFill>
                <a:latin typeface="Arial"/>
                <a:ea typeface="Arial"/>
                <a:cs typeface="Arial"/>
                <a:sym typeface="Arial"/>
              </a:rPr>
              <a:t>Random Forest nổi bật với khả năng nhận diện lớp Positive cực kỳ chính xác, nhưng lại yếu hơn ở các lớp còn lại.</a:t>
            </a:r>
            <a:endParaRPr>
              <a:solidFill>
                <a:schemeClr val="dk1"/>
              </a:solidFill>
              <a:latin typeface="Arial"/>
              <a:ea typeface="Arial"/>
              <a:cs typeface="Arial"/>
              <a:sym typeface="Arial"/>
            </a:endParaRPr>
          </a:p>
          <a:p>
            <a:pPr marL="457200" lvl="0" indent="-320040" algn="l" rtl="0">
              <a:lnSpc>
                <a:spcPct val="115000"/>
              </a:lnSpc>
              <a:spcBef>
                <a:spcPts val="0"/>
              </a:spcBef>
              <a:spcAft>
                <a:spcPts val="0"/>
              </a:spcAft>
              <a:buClr>
                <a:schemeClr val="dk1"/>
              </a:buClr>
              <a:buSzPts val="1440"/>
              <a:buFont typeface="Arial"/>
              <a:buChar char="●"/>
            </a:pPr>
            <a:r>
              <a:rPr lang="en-US">
                <a:solidFill>
                  <a:schemeClr val="dk1"/>
                </a:solidFill>
                <a:latin typeface="Arial"/>
                <a:ea typeface="Arial"/>
                <a:cs typeface="Arial"/>
                <a:sym typeface="Arial"/>
              </a:rPr>
              <a:t>Logistic Regression thể hiện hiệu suất tốt hơn Naive Bayes và có thể là lựa chọn chấp nhận được nếu không yêu cầu độ chính xác quá cao.</a:t>
            </a:r>
            <a:endParaRPr>
              <a:solidFill>
                <a:schemeClr val="dk1"/>
              </a:solidFill>
              <a:latin typeface="Arial"/>
              <a:ea typeface="Arial"/>
              <a:cs typeface="Arial"/>
              <a:sym typeface="Arial"/>
            </a:endParaRPr>
          </a:p>
          <a:p>
            <a:pPr marL="457200" lvl="0" indent="-320040" algn="l" rtl="0">
              <a:lnSpc>
                <a:spcPct val="115000"/>
              </a:lnSpc>
              <a:spcBef>
                <a:spcPts val="0"/>
              </a:spcBef>
              <a:spcAft>
                <a:spcPts val="0"/>
              </a:spcAft>
              <a:buClr>
                <a:schemeClr val="dk1"/>
              </a:buClr>
              <a:buSzPts val="1440"/>
              <a:buFont typeface="Arial"/>
              <a:buChar char="●"/>
            </a:pPr>
            <a:r>
              <a:rPr lang="en-US">
                <a:solidFill>
                  <a:schemeClr val="dk1"/>
                </a:solidFill>
                <a:latin typeface="Arial"/>
                <a:ea typeface="Arial"/>
                <a:cs typeface="Arial"/>
                <a:sym typeface="Arial"/>
              </a:rPr>
              <a:t>Naive Bayes cho thấy hiệu suất thấp nhất và cần được cải thiện đáng kể nếu được sử dụng.</a:t>
            </a:r>
            <a:endParaRPr>
              <a:solidFill>
                <a:schemeClr val="dk1"/>
              </a:solidFill>
              <a:latin typeface="Arial"/>
              <a:ea typeface="Arial"/>
              <a:cs typeface="Arial"/>
              <a:sym typeface="Arial"/>
            </a:endParaRPr>
          </a:p>
          <a:p>
            <a:pPr marL="0" lvl="0" indent="0" algn="l" rtl="0">
              <a:lnSpc>
                <a:spcPct val="115000"/>
              </a:lnSpc>
              <a:spcBef>
                <a:spcPts val="3600"/>
              </a:spcBef>
              <a:spcAft>
                <a:spcPts val="3600"/>
              </a:spcAft>
              <a:buNone/>
            </a:pPr>
            <a:endParaRPr b="1">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3076950" y="463250"/>
            <a:ext cx="6038100" cy="13257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accent1"/>
              </a:buClr>
              <a:buSzPts val="2400"/>
              <a:buFont typeface="Trebuchet MS"/>
              <a:buNone/>
            </a:pPr>
            <a:r>
              <a:rPr lang="en-US" sz="2400">
                <a:latin typeface="Oswald Medium"/>
                <a:ea typeface="Oswald Medium"/>
                <a:cs typeface="Oswald Medium"/>
                <a:sym typeface="Oswald Medium"/>
              </a:rPr>
              <a:t>                                                                         </a:t>
            </a:r>
            <a:r>
              <a:rPr lang="en-US" sz="2400">
                <a:solidFill>
                  <a:srgbClr val="6E6540"/>
                </a:solidFill>
                <a:latin typeface="Oswald Medium"/>
                <a:ea typeface="Oswald Medium"/>
                <a:cs typeface="Oswald Medium"/>
                <a:sym typeface="Oswald Medium"/>
              </a:rPr>
              <a:t>MỤC LỤC</a:t>
            </a:r>
            <a:endParaRPr sz="2400">
              <a:solidFill>
                <a:srgbClr val="6E6540"/>
              </a:solidFill>
              <a:latin typeface="Oswald Medium"/>
              <a:ea typeface="Oswald Medium"/>
              <a:cs typeface="Oswald Medium"/>
              <a:sym typeface="Oswald Medium"/>
            </a:endParaRPr>
          </a:p>
          <a:p>
            <a:pPr marL="0" lvl="0" indent="0" algn="ctr" rtl="0">
              <a:spcBef>
                <a:spcPts val="0"/>
              </a:spcBef>
              <a:spcAft>
                <a:spcPts val="0"/>
              </a:spcAft>
              <a:buClr>
                <a:schemeClr val="accent1"/>
              </a:buClr>
              <a:buSzPts val="2400"/>
              <a:buFont typeface="Trebuchet MS"/>
              <a:buNone/>
            </a:pPr>
            <a:endParaRPr sz="2400">
              <a:latin typeface="Oswald Medium"/>
              <a:ea typeface="Oswald Medium"/>
              <a:cs typeface="Oswald Medium"/>
              <a:sym typeface="Oswald Medium"/>
            </a:endParaRPr>
          </a:p>
        </p:txBody>
      </p:sp>
      <p:sp>
        <p:nvSpPr>
          <p:cNvPr id="150" name="Google Shape;150;p19"/>
          <p:cNvSpPr txBox="1">
            <a:spLocks noGrp="1"/>
          </p:cNvSpPr>
          <p:nvPr>
            <p:ph type="body" idx="1"/>
          </p:nvPr>
        </p:nvSpPr>
        <p:spPr>
          <a:xfrm>
            <a:off x="650259" y="1957489"/>
            <a:ext cx="8596800" cy="38808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SzPts val="1920"/>
              <a:buChar char="►"/>
            </a:pPr>
            <a:r>
              <a:rPr lang="en-US" sz="2400">
                <a:latin typeface="Play"/>
                <a:ea typeface="Play"/>
                <a:cs typeface="Play"/>
                <a:sym typeface="Play"/>
              </a:rPr>
              <a:t>Tổng quan về đề tài</a:t>
            </a:r>
            <a:endParaRPr sz="2400">
              <a:latin typeface="Play"/>
              <a:ea typeface="Play"/>
              <a:cs typeface="Play"/>
              <a:sym typeface="Play"/>
            </a:endParaRPr>
          </a:p>
          <a:p>
            <a:pPr marL="342900" lvl="0" indent="-220980" algn="l" rtl="0">
              <a:spcBef>
                <a:spcPts val="0"/>
              </a:spcBef>
              <a:spcAft>
                <a:spcPts val="0"/>
              </a:spcAft>
              <a:buSzPts val="1920"/>
              <a:buNone/>
            </a:pPr>
            <a:endParaRPr sz="2400">
              <a:latin typeface="Play"/>
              <a:ea typeface="Play"/>
              <a:cs typeface="Play"/>
              <a:sym typeface="Play"/>
            </a:endParaRPr>
          </a:p>
          <a:p>
            <a:pPr marL="342900" lvl="0" indent="-342900" algn="l" rtl="0">
              <a:spcBef>
                <a:spcPts val="0"/>
              </a:spcBef>
              <a:spcAft>
                <a:spcPts val="0"/>
              </a:spcAft>
              <a:buSzPts val="1920"/>
              <a:buChar char="►"/>
            </a:pPr>
            <a:r>
              <a:rPr lang="en-US" sz="2400">
                <a:latin typeface="Play"/>
                <a:ea typeface="Play"/>
                <a:cs typeface="Play"/>
                <a:sym typeface="Play"/>
              </a:rPr>
              <a:t>Các nghiên cứu liên quan</a:t>
            </a:r>
            <a:endParaRPr sz="2400">
              <a:latin typeface="Play"/>
              <a:ea typeface="Play"/>
              <a:cs typeface="Play"/>
              <a:sym typeface="Play"/>
            </a:endParaRPr>
          </a:p>
          <a:p>
            <a:pPr marL="342900" lvl="0" indent="-220980" algn="l" rtl="0">
              <a:spcBef>
                <a:spcPts val="0"/>
              </a:spcBef>
              <a:spcAft>
                <a:spcPts val="0"/>
              </a:spcAft>
              <a:buSzPts val="1920"/>
              <a:buNone/>
            </a:pPr>
            <a:endParaRPr sz="2400">
              <a:latin typeface="Play"/>
              <a:ea typeface="Play"/>
              <a:cs typeface="Play"/>
              <a:sym typeface="Play"/>
            </a:endParaRPr>
          </a:p>
          <a:p>
            <a:pPr marL="342900" lvl="0" indent="-342900" algn="l" rtl="0">
              <a:spcBef>
                <a:spcPts val="0"/>
              </a:spcBef>
              <a:spcAft>
                <a:spcPts val="0"/>
              </a:spcAft>
              <a:buSzPts val="1920"/>
              <a:buChar char="►"/>
            </a:pPr>
            <a:r>
              <a:rPr lang="en-US" sz="2400">
                <a:latin typeface="Play"/>
                <a:ea typeface="Play"/>
                <a:cs typeface="Play"/>
                <a:sym typeface="Play"/>
              </a:rPr>
              <a:t>Nội dung nghiên cứu</a:t>
            </a:r>
            <a:endParaRPr sz="2400">
              <a:latin typeface="Play"/>
              <a:ea typeface="Play"/>
              <a:cs typeface="Play"/>
              <a:sym typeface="Play"/>
            </a:endParaRPr>
          </a:p>
          <a:p>
            <a:pPr marL="0" lvl="0" indent="0" algn="l" rtl="0">
              <a:spcBef>
                <a:spcPts val="0"/>
              </a:spcBef>
              <a:spcAft>
                <a:spcPts val="0"/>
              </a:spcAft>
              <a:buNone/>
            </a:pPr>
            <a:endParaRPr sz="2400">
              <a:latin typeface="Play"/>
              <a:ea typeface="Play"/>
              <a:cs typeface="Play"/>
              <a:sym typeface="Play"/>
            </a:endParaRPr>
          </a:p>
          <a:p>
            <a:pPr marL="342900" lvl="0" indent="-403860" algn="l" rtl="0">
              <a:spcBef>
                <a:spcPts val="0"/>
              </a:spcBef>
              <a:spcAft>
                <a:spcPts val="0"/>
              </a:spcAft>
              <a:buSzPts val="2400"/>
              <a:buFont typeface="Play"/>
              <a:buChar char="►"/>
            </a:pPr>
            <a:r>
              <a:rPr lang="en-US" sz="2400">
                <a:latin typeface="Play"/>
                <a:ea typeface="Play"/>
                <a:cs typeface="Play"/>
                <a:sym typeface="Play"/>
              </a:rPr>
              <a:t>Thu thập và tiền xử lý dữ liệu</a:t>
            </a:r>
            <a:endParaRPr sz="2400">
              <a:latin typeface="Play"/>
              <a:ea typeface="Play"/>
              <a:cs typeface="Play"/>
              <a:sym typeface="Play"/>
            </a:endParaRPr>
          </a:p>
          <a:p>
            <a:pPr marL="342900" lvl="0" indent="0" algn="l" rtl="0">
              <a:spcBef>
                <a:spcPts val="0"/>
              </a:spcBef>
              <a:spcAft>
                <a:spcPts val="0"/>
              </a:spcAft>
              <a:buNone/>
            </a:pPr>
            <a:endParaRPr sz="2400">
              <a:latin typeface="Play"/>
              <a:ea typeface="Play"/>
              <a:cs typeface="Play"/>
              <a:sym typeface="Play"/>
            </a:endParaRPr>
          </a:p>
          <a:p>
            <a:pPr marL="342900" lvl="0" indent="-403860" algn="l" rtl="0">
              <a:spcBef>
                <a:spcPts val="0"/>
              </a:spcBef>
              <a:spcAft>
                <a:spcPts val="0"/>
              </a:spcAft>
              <a:buSzPts val="2400"/>
              <a:buFont typeface="Play"/>
              <a:buChar char="►"/>
            </a:pPr>
            <a:r>
              <a:rPr lang="en-US" sz="2400">
                <a:latin typeface="Play"/>
                <a:ea typeface="Play"/>
                <a:cs typeface="Play"/>
                <a:sym typeface="Play"/>
              </a:rPr>
              <a:t>Kết quả đạt được</a:t>
            </a:r>
            <a:endParaRPr sz="2400">
              <a:latin typeface="Play"/>
              <a:ea typeface="Play"/>
              <a:cs typeface="Play"/>
              <a:sym typeface="Play"/>
            </a:endParaRPr>
          </a:p>
          <a:p>
            <a:pPr marL="342900" lvl="0" indent="0" algn="l" rtl="0">
              <a:spcBef>
                <a:spcPts val="0"/>
              </a:spcBef>
              <a:spcAft>
                <a:spcPts val="0"/>
              </a:spcAft>
              <a:buNone/>
            </a:pPr>
            <a:endParaRPr sz="2400">
              <a:latin typeface="Play"/>
              <a:ea typeface="Play"/>
              <a:cs typeface="Play"/>
              <a:sym typeface="Play"/>
            </a:endParaRPr>
          </a:p>
          <a:p>
            <a:pPr marL="342900" lvl="0" indent="-403860" algn="l" rtl="0">
              <a:spcBef>
                <a:spcPts val="0"/>
              </a:spcBef>
              <a:spcAft>
                <a:spcPts val="0"/>
              </a:spcAft>
              <a:buSzPts val="2400"/>
              <a:buFont typeface="Play"/>
              <a:buChar char="►"/>
            </a:pPr>
            <a:r>
              <a:rPr lang="en-US" sz="2400">
                <a:latin typeface="Play"/>
                <a:ea typeface="Play"/>
                <a:cs typeface="Play"/>
                <a:sym typeface="Play"/>
              </a:rPr>
              <a:t>Kết luận</a:t>
            </a:r>
            <a:endParaRPr sz="2400">
              <a:latin typeface="Play"/>
              <a:ea typeface="Play"/>
              <a:cs typeface="Play"/>
              <a:sym typeface="Play"/>
            </a:endParaRPr>
          </a:p>
          <a:p>
            <a:pPr marL="342900" lvl="0" indent="-251459" algn="l" rtl="0">
              <a:spcBef>
                <a:spcPts val="1000"/>
              </a:spcBef>
              <a:spcAft>
                <a:spcPts val="0"/>
              </a:spcAft>
              <a:buSzPts val="1440"/>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0"/>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vi-VN">
                <a:latin typeface="Oswald Medium"/>
                <a:ea typeface="Oswald Medium"/>
                <a:cs typeface="Oswald Medium"/>
                <a:sym typeface="Oswald Medium"/>
              </a:rPr>
              <a:t>7</a:t>
            </a:r>
            <a:r>
              <a:rPr lang="en-US">
                <a:latin typeface="Oswald Medium"/>
                <a:ea typeface="Oswald Medium"/>
                <a:cs typeface="Oswald Medium"/>
                <a:sym typeface="Oswald Medium"/>
              </a:rPr>
              <a:t>. </a:t>
            </a:r>
            <a:r>
              <a:rPr lang="en-US" dirty="0">
                <a:latin typeface="Oswald Medium"/>
                <a:ea typeface="Oswald Medium"/>
                <a:cs typeface="Oswald Medium"/>
                <a:sym typeface="Oswald Medium"/>
              </a:rPr>
              <a:t>KẾT LUẬN</a:t>
            </a:r>
            <a:endParaRPr dirty="0">
              <a:latin typeface="Oswald Medium"/>
              <a:ea typeface="Oswald Medium"/>
              <a:cs typeface="Oswald Medium"/>
              <a:sym typeface="Oswald Medium"/>
            </a:endParaRPr>
          </a:p>
        </p:txBody>
      </p:sp>
      <p:sp>
        <p:nvSpPr>
          <p:cNvPr id="308" name="Google Shape;308;p40"/>
          <p:cNvSpPr txBox="1">
            <a:spLocks noGrp="1"/>
          </p:cNvSpPr>
          <p:nvPr>
            <p:ph type="body" idx="1"/>
          </p:nvPr>
        </p:nvSpPr>
        <p:spPr>
          <a:xfrm>
            <a:off x="778750" y="1545666"/>
            <a:ext cx="8596800" cy="3880800"/>
          </a:xfrm>
          <a:prstGeom prst="rect">
            <a:avLst/>
          </a:prstGeom>
          <a:noFill/>
          <a:ln>
            <a:noFill/>
          </a:ln>
        </p:spPr>
        <p:txBody>
          <a:bodyPr spcFirstLastPara="1" wrap="square" lIns="91425" tIns="45700" rIns="91425" bIns="45700" anchor="t" anchorCtr="0">
            <a:noAutofit/>
          </a:bodyPr>
          <a:lstStyle/>
          <a:p>
            <a:pPr marL="342900" lvl="0" indent="-342900" algn="l" rtl="0">
              <a:spcBef>
                <a:spcPts val="1000"/>
              </a:spcBef>
              <a:spcAft>
                <a:spcPts val="0"/>
              </a:spcAft>
              <a:buSzPts val="1600"/>
              <a:buChar char="►"/>
            </a:pPr>
            <a:r>
              <a:rPr lang="vi-VN" sz="2000" dirty="0">
                <a:solidFill>
                  <a:srgbClr val="000000"/>
                </a:solidFill>
                <a:latin typeface="Times New Roman"/>
                <a:ea typeface="Times New Roman"/>
                <a:cs typeface="Times New Roman"/>
                <a:sym typeface="Times New Roman"/>
              </a:rPr>
              <a:t>Kết quả thực nghiệm cho thấy mô hình LSTM đạt hiệu quả phân loại cao nhất, khẳng định sức mạnh của mạng nơ-ron hồi tiếp (RNN) trong việc nắm bắt ngữ cảnh và xử lý chuỗi văn bản. </a:t>
            </a:r>
            <a:r>
              <a:rPr lang="vi-VN" sz="2000">
                <a:solidFill>
                  <a:srgbClr val="000000"/>
                </a:solidFill>
                <a:latin typeface="Times New Roman"/>
                <a:ea typeface="Times New Roman"/>
                <a:cs typeface="Times New Roman"/>
                <a:sym typeface="Times New Roman"/>
              </a:rPr>
              <a:t>Đồng thời, các mô hình truyền thống như Logistic Regression và Random Forest vẫn giữ vai trò quan trọng với độ chính xác cạnh tranh và thời gian huấn luyện nhanh chóng.</a:t>
            </a:r>
            <a:endParaRPr sz="2000" dirty="0"/>
          </a:p>
          <a:p>
            <a:pPr marL="457200" lvl="0" indent="-355600" algn="l" rtl="0">
              <a:spcBef>
                <a:spcPts val="1000"/>
              </a:spcBef>
              <a:spcAft>
                <a:spcPts val="0"/>
              </a:spcAft>
              <a:buSzPts val="2000"/>
              <a:buFont typeface="Times New Roman"/>
              <a:buChar char="►"/>
            </a:pPr>
            <a:r>
              <a:rPr lang="en-US" sz="2000" dirty="0" err="1">
                <a:solidFill>
                  <a:schemeClr val="dk1"/>
                </a:solidFill>
                <a:latin typeface="Times New Roman"/>
                <a:ea typeface="Times New Roman"/>
                <a:cs typeface="Times New Roman"/>
                <a:sym typeface="Times New Roman"/>
              </a:rPr>
              <a:t>Hướng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phát</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triển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trong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tương</a:t>
            </a:r>
            <a:r>
              <a:rPr lang="en-US" sz="2000" dirty="0">
                <a:solidFill>
                  <a:schemeClr val="dk1"/>
                </a:solidFill>
                <a:latin typeface="Times New Roman"/>
                <a:ea typeface="Times New Roman"/>
                <a:cs typeface="Times New Roman"/>
                <a:sym typeface="Times New Roman"/>
              </a:rPr>
              <a:t> lai:</a:t>
            </a:r>
            <a:endParaRPr sz="2000" dirty="0">
              <a:solidFill>
                <a:schemeClr val="dk1"/>
              </a:solidFill>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r>
              <a:rPr lang="en-US" sz="2000" dirty="0" err="1">
                <a:solidFill>
                  <a:schemeClr val="dk1"/>
                </a:solidFill>
                <a:latin typeface="Times New Roman"/>
                <a:ea typeface="Times New Roman"/>
                <a:cs typeface="Times New Roman"/>
                <a:sym typeface="Times New Roman"/>
              </a:rPr>
              <a:t>Nghiên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cứu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cải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thiện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các</a:t>
            </a:r>
            <a:r>
              <a:rPr lang="en-US" sz="2000" dirty="0">
                <a:solidFill>
                  <a:schemeClr val="dk1"/>
                </a:solidFill>
                <a:latin typeface="Times New Roman"/>
                <a:ea typeface="Times New Roman"/>
                <a:cs typeface="Times New Roman"/>
                <a:sym typeface="Times New Roman"/>
              </a:rPr>
              <a:t> model </a:t>
            </a:r>
            <a:r>
              <a:rPr lang="en-US" sz="2000" dirty="0" err="1">
                <a:solidFill>
                  <a:schemeClr val="dk1"/>
                </a:solidFill>
                <a:latin typeface="Times New Roman"/>
                <a:ea typeface="Times New Roman"/>
                <a:cs typeface="Times New Roman"/>
                <a:sym typeface="Times New Roman"/>
              </a:rPr>
              <a:t>để</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tăng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cao</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hiệu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suất</a:t>
            </a:r>
            <a:r>
              <a:rPr lang="en-US" sz="2000"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a:p>
            <a:pPr marL="914400" lvl="1" indent="-355600" algn="l" rtl="0">
              <a:spcBef>
                <a:spcPts val="0"/>
              </a:spcBef>
              <a:spcAft>
                <a:spcPts val="0"/>
              </a:spcAft>
              <a:buSzPts val="2000"/>
              <a:buFont typeface="Times New Roman"/>
              <a:buChar char="►"/>
            </a:pPr>
            <a:r>
              <a:rPr lang="en-US" sz="2000" dirty="0" err="1">
                <a:solidFill>
                  <a:schemeClr val="dk1"/>
                </a:solidFill>
                <a:latin typeface="Times New Roman"/>
                <a:ea typeface="Times New Roman"/>
                <a:cs typeface="Times New Roman"/>
                <a:sym typeface="Times New Roman"/>
              </a:rPr>
              <a:t>Cải</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thiện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sự</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cân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bằng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và</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mở</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rộng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phạm</a:t>
            </a:r>
            <a:r>
              <a:rPr lang="en-US" sz="2000" dirty="0">
                <a:solidFill>
                  <a:schemeClr val="dk1"/>
                </a:solidFill>
                <a:latin typeface="Times New Roman"/>
                <a:ea typeface="Times New Roman"/>
                <a:cs typeface="Times New Roman"/>
                <a:sym typeface="Times New Roman"/>
              </a:rPr>
              <a:t> vi </a:t>
            </a:r>
            <a:r>
              <a:rPr lang="en-US" sz="2000" dirty="0" err="1">
                <a:solidFill>
                  <a:schemeClr val="dk1"/>
                </a:solidFill>
                <a:latin typeface="Times New Roman"/>
                <a:ea typeface="Times New Roman"/>
                <a:cs typeface="Times New Roman"/>
                <a:sym typeface="Times New Roman"/>
              </a:rPr>
              <a:t>tập</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dữ</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liệu</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để</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tăng</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tính</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khách</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quan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của</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nghiên</a:t>
            </a:r>
            <a:r>
              <a:rPr lang="en-US" sz="2000" dirty="0">
                <a:solidFill>
                  <a:schemeClr val="dk1"/>
                </a:solidFill>
                <a:latin typeface="Times New Roman"/>
                <a:ea typeface="Times New Roman"/>
                <a:cs typeface="Times New Roman"/>
                <a:sym typeface="Times New Roman"/>
              </a:rPr>
              <a:t> </a:t>
            </a:r>
            <a:r>
              <a:rPr lang="en-US" sz="2000" dirty="0" err="1">
                <a:solidFill>
                  <a:schemeClr val="dk1"/>
                </a:solidFill>
                <a:latin typeface="Times New Roman"/>
                <a:ea typeface="Times New Roman"/>
                <a:cs typeface="Times New Roman"/>
                <a:sym typeface="Times New Roman"/>
              </a:rPr>
              <a:t>cứu</a:t>
            </a:r>
            <a:r>
              <a:rPr lang="en-US" sz="2000" dirty="0">
                <a:solidFill>
                  <a:schemeClr val="dk1"/>
                </a:solidFill>
                <a:latin typeface="Times New Roman"/>
                <a:ea typeface="Times New Roman"/>
                <a:cs typeface="Times New Roman"/>
                <a:sym typeface="Times New Roman"/>
              </a:rPr>
              <a:t>.</a:t>
            </a:r>
            <a:endParaRPr sz="2000" dirty="0">
              <a:solidFill>
                <a:schemeClr val="dk1"/>
              </a:solidFill>
              <a:latin typeface="Times New Roman"/>
              <a:ea typeface="Times New Roman"/>
              <a:cs typeface="Times New Roman"/>
              <a:sym typeface="Times New Roman"/>
            </a:endParaRPr>
          </a:p>
          <a:p>
            <a:pPr marL="914400" lvl="1" indent="-355600" algn="l" rtl="0">
              <a:spcBef>
                <a:spcPts val="0"/>
              </a:spcBef>
              <a:spcAft>
                <a:spcPts val="0"/>
              </a:spcAft>
              <a:buSzPts val="2000"/>
              <a:buFont typeface="Times"/>
              <a:buChar char="►"/>
            </a:pPr>
            <a:r>
              <a:rPr lang="en-US" sz="2000" dirty="0">
                <a:solidFill>
                  <a:schemeClr val="dk2"/>
                </a:solidFill>
                <a:highlight>
                  <a:schemeClr val="lt1"/>
                </a:highlight>
                <a:latin typeface="Times"/>
                <a:ea typeface="Times"/>
                <a:cs typeface="Times"/>
                <a:sym typeface="Times"/>
              </a:rPr>
              <a:t>Cho </a:t>
            </a:r>
            <a:r>
              <a:rPr lang="en-US" sz="2000" dirty="0" err="1">
                <a:solidFill>
                  <a:schemeClr val="dk2"/>
                </a:solidFill>
                <a:highlight>
                  <a:schemeClr val="lt1"/>
                </a:highlight>
                <a:latin typeface="Times"/>
                <a:ea typeface="Times"/>
                <a:cs typeface="Times"/>
                <a:sym typeface="Times"/>
              </a:rPr>
              <a:t>phép</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mô</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hình</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tự</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cải</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thiện</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dựa</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trên</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các</a:t>
            </a:r>
            <a:r>
              <a:rPr lang="en-US" sz="2000" dirty="0">
                <a:solidFill>
                  <a:schemeClr val="dk2"/>
                </a:solidFill>
                <a:highlight>
                  <a:schemeClr val="lt1"/>
                </a:highlight>
                <a:latin typeface="Times"/>
                <a:ea typeface="Times"/>
                <a:cs typeface="Times"/>
                <a:sym typeface="Times"/>
              </a:rPr>
              <a:t> Review </a:t>
            </a:r>
            <a:r>
              <a:rPr lang="en-US" sz="2000" dirty="0" err="1">
                <a:solidFill>
                  <a:schemeClr val="dk2"/>
                </a:solidFill>
                <a:highlight>
                  <a:schemeClr val="lt1"/>
                </a:highlight>
                <a:latin typeface="Times"/>
                <a:ea typeface="Times"/>
                <a:cs typeface="Times"/>
                <a:sym typeface="Times"/>
              </a:rPr>
              <a:t>mới</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từ</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người</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dùng</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theo</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thời</a:t>
            </a:r>
            <a:r>
              <a:rPr lang="en-US" sz="2000" dirty="0">
                <a:solidFill>
                  <a:schemeClr val="dk2"/>
                </a:solidFill>
                <a:highlight>
                  <a:schemeClr val="lt1"/>
                </a:highlight>
                <a:latin typeface="Times"/>
                <a:ea typeface="Times"/>
                <a:cs typeface="Times"/>
                <a:sym typeface="Times"/>
              </a:rPr>
              <a:t> </a:t>
            </a:r>
            <a:r>
              <a:rPr lang="en-US" sz="2000" dirty="0" err="1">
                <a:solidFill>
                  <a:schemeClr val="dk2"/>
                </a:solidFill>
                <a:highlight>
                  <a:schemeClr val="lt1"/>
                </a:highlight>
                <a:latin typeface="Times"/>
                <a:ea typeface="Times"/>
                <a:cs typeface="Times"/>
                <a:sym typeface="Times"/>
              </a:rPr>
              <a:t>gian</a:t>
            </a:r>
            <a:r>
              <a:rPr lang="en-US" sz="2000" dirty="0">
                <a:solidFill>
                  <a:schemeClr val="dk2"/>
                </a:solidFill>
                <a:highlight>
                  <a:schemeClr val="lt1"/>
                </a:highlight>
                <a:latin typeface="Times"/>
                <a:ea typeface="Times"/>
                <a:cs typeface="Times"/>
                <a:sym typeface="Times"/>
              </a:rPr>
              <a:t>.</a:t>
            </a:r>
            <a:endParaRPr sz="2000" dirty="0">
              <a:solidFill>
                <a:schemeClr val="dk2"/>
              </a:solidFill>
              <a:highlight>
                <a:schemeClr val="lt1"/>
              </a:highlight>
              <a:latin typeface="Times"/>
              <a:ea typeface="Times"/>
              <a:cs typeface="Times"/>
              <a:sym typeface="Times"/>
            </a:endParaRPr>
          </a:p>
          <a:p>
            <a:pPr marL="0" marR="38100" lvl="0" indent="0" algn="l" rtl="0">
              <a:lnSpc>
                <a:spcPct val="128571"/>
              </a:lnSpc>
              <a:spcBef>
                <a:spcPts val="0"/>
              </a:spcBef>
              <a:spcAft>
                <a:spcPts val="0"/>
              </a:spcAft>
              <a:buClr>
                <a:schemeClr val="dk1"/>
              </a:buClr>
              <a:buSzPts val="1100"/>
              <a:buFont typeface="Arial"/>
              <a:buNone/>
            </a:pPr>
            <a:endParaRPr sz="2000" dirty="0">
              <a:solidFill>
                <a:schemeClr val="dk2"/>
              </a:solidFill>
              <a:highlight>
                <a:schemeClr val="lt1"/>
              </a:highlight>
              <a:latin typeface="Times"/>
              <a:ea typeface="Times"/>
              <a:cs typeface="Times"/>
              <a:sym typeface="Times"/>
            </a:endParaRPr>
          </a:p>
          <a:p>
            <a:pPr marL="0" lvl="0" indent="0" algn="l" rtl="0">
              <a:spcBef>
                <a:spcPts val="1000"/>
              </a:spcBef>
              <a:spcAft>
                <a:spcPts val="0"/>
              </a:spcAft>
              <a:buNone/>
            </a:pPr>
            <a:endParaRPr sz="2000" dirty="0">
              <a:solidFill>
                <a:schemeClr val="dk2"/>
              </a:solidFill>
              <a:highlight>
                <a:schemeClr val="lt1"/>
              </a:highlight>
              <a:latin typeface="Times"/>
              <a:ea typeface="Times"/>
              <a:cs typeface="Times"/>
              <a:sym typeface="Times"/>
            </a:endParaRPr>
          </a:p>
          <a:p>
            <a:pPr marL="0" lvl="0" indent="0" algn="l" rtl="0">
              <a:spcBef>
                <a:spcPts val="1000"/>
              </a:spcBef>
              <a:spcAft>
                <a:spcPts val="0"/>
              </a:spcAft>
              <a:buNone/>
            </a:pPr>
            <a:endParaRPr sz="2000" dirty="0">
              <a:solidFill>
                <a:schemeClr val="dk2"/>
              </a:solidFill>
              <a:highlight>
                <a:schemeClr val="lt1"/>
              </a:highlight>
              <a:latin typeface="Times"/>
              <a:ea typeface="Times"/>
              <a:cs typeface="Times"/>
              <a:sym typeface="Time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745275" y="298300"/>
            <a:ext cx="10515600" cy="10302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en-US">
                <a:latin typeface="Oswald Medium"/>
                <a:ea typeface="Oswald Medium"/>
                <a:cs typeface="Oswald Medium"/>
                <a:sym typeface="Oswald Medium"/>
              </a:rPr>
              <a:t>1. TỔNG QUAN VỀ ĐỀ TÀI</a:t>
            </a:r>
            <a:endParaRPr>
              <a:latin typeface="Oswald Medium"/>
              <a:ea typeface="Oswald Medium"/>
              <a:cs typeface="Oswald Medium"/>
              <a:sym typeface="Oswald Medium"/>
            </a:endParaRPr>
          </a:p>
        </p:txBody>
      </p:sp>
      <p:sp>
        <p:nvSpPr>
          <p:cNvPr id="156" name="Google Shape;156;p20"/>
          <p:cNvSpPr txBox="1">
            <a:spLocks noGrp="1"/>
          </p:cNvSpPr>
          <p:nvPr>
            <p:ph type="body" idx="1"/>
          </p:nvPr>
        </p:nvSpPr>
        <p:spPr>
          <a:xfrm>
            <a:off x="704648" y="958354"/>
            <a:ext cx="10515600" cy="4351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920"/>
              <a:buNone/>
            </a:pPr>
            <a:r>
              <a:rPr lang="en-US" sz="1600" b="1">
                <a:solidFill>
                  <a:srgbClr val="92D050"/>
                </a:solidFill>
                <a:latin typeface="Times New Roman"/>
                <a:ea typeface="Times New Roman"/>
                <a:cs typeface="Times New Roman"/>
                <a:sym typeface="Times New Roman"/>
              </a:rPr>
              <a:t>Định nghĩa vấn đề</a:t>
            </a:r>
            <a:r>
              <a:rPr lang="en-US" sz="1600">
                <a:solidFill>
                  <a:srgbClr val="BFE471"/>
                </a:solidFill>
                <a:latin typeface="Times New Roman"/>
                <a:ea typeface="Times New Roman"/>
                <a:cs typeface="Times New Roman"/>
                <a:sym typeface="Times New Roman"/>
              </a:rPr>
              <a:t>: </a:t>
            </a:r>
            <a:r>
              <a:rPr lang="en-US" sz="1600">
                <a:solidFill>
                  <a:srgbClr val="0C0C0C"/>
                </a:solidFill>
                <a:latin typeface="Times New Roman"/>
                <a:ea typeface="Times New Roman"/>
                <a:cs typeface="Times New Roman"/>
                <a:sym typeface="Times New Roman"/>
              </a:rPr>
              <a:t>Trong bối cảnh thương mại điện tử phát triển, 1 sản phẩm có hàng ngàn đánh giá từ người dùng, việc hiểu được cảm xúc, mức độ hài lòng hay phàn nàn của khách hàng từ đoạn văn tự do (text) là một thách thức to lớn. Đa số đánh giá là phi cấu trúc, chứa nhiều từ ngữ chưa được chuẩn hóa, các ký tự đặc biệt (biểu tượng cảm xúc, các dấu như @,#,!,...).</a:t>
            </a:r>
            <a:endParaRPr sz="1600">
              <a:solidFill>
                <a:srgbClr val="0C0C0C"/>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600">
                <a:solidFill>
                  <a:srgbClr val="0C0C0C"/>
                </a:solidFill>
                <a:latin typeface="Times New Roman"/>
                <a:ea typeface="Times New Roman"/>
                <a:cs typeface="Times New Roman"/>
                <a:sym typeface="Times New Roman"/>
              </a:rPr>
              <a:t>Từ đó nảy sinh vấn đề: Người mua khó khăn trong việc lựa chọn sản phẩm dựa vào việc phải đọc qua hàng ngàn đánh giá, người bán không thể biết được có bao nhiêu đánh giá hài lòng với sản phẩm đã mua để có thể cải thiện dịch vụ à Cần công cụ tự động phân tích xử lý dữ liệu lớn, phân loại cảm xúc của văn bản, chia nhận xét về sản phẩm thành 3 lớp (positive, negative, neural).</a:t>
            </a:r>
            <a:endParaRPr sz="1600">
              <a:solidFill>
                <a:srgbClr val="0C0C0C"/>
              </a:solidFill>
              <a:latin typeface="Times New Roman"/>
              <a:ea typeface="Times New Roman"/>
              <a:cs typeface="Times New Roman"/>
              <a:sym typeface="Times New Roman"/>
            </a:endParaRPr>
          </a:p>
          <a:p>
            <a:pPr marL="0" lvl="0" indent="0" algn="just" rtl="0">
              <a:spcBef>
                <a:spcPts val="1200"/>
              </a:spcBef>
              <a:spcAft>
                <a:spcPts val="0"/>
              </a:spcAft>
              <a:buNone/>
            </a:pPr>
            <a:r>
              <a:rPr lang="en-US" sz="1600" b="1">
                <a:solidFill>
                  <a:schemeClr val="accent1"/>
                </a:solidFill>
                <a:latin typeface="Arial"/>
                <a:ea typeface="Arial"/>
                <a:cs typeface="Arial"/>
                <a:sym typeface="Arial"/>
              </a:rPr>
              <a:t>Mục tiêu nghiên cứu</a:t>
            </a:r>
            <a:r>
              <a:rPr lang="en-US" sz="1600">
                <a:solidFill>
                  <a:schemeClr val="accent1"/>
                </a:solidFill>
                <a:latin typeface="Arial"/>
                <a:ea typeface="Arial"/>
                <a:cs typeface="Arial"/>
                <a:sym typeface="Arial"/>
              </a:rPr>
              <a:t>: </a:t>
            </a:r>
            <a:r>
              <a:rPr lang="en-US" sz="1600">
                <a:solidFill>
                  <a:schemeClr val="dk1"/>
                </a:solidFill>
                <a:latin typeface="Times New Roman"/>
                <a:ea typeface="Times New Roman"/>
                <a:cs typeface="Times New Roman"/>
                <a:sym typeface="Times New Roman"/>
              </a:rPr>
              <a:t>Xây dựng mô hình xử lý, phân tích, đánh giá cảm xúc từ các bình luận sản phẩm trên nền tảng thương mại điện tử dựa vào tệp dữ liệu Amazon Fine Food Reviews (Kaggle).</a:t>
            </a:r>
            <a:endParaRPr sz="1600">
              <a:solidFill>
                <a:srgbClr val="0C0C0C"/>
              </a:solidFill>
              <a:latin typeface="Times New Roman"/>
              <a:ea typeface="Times New Roman"/>
              <a:cs typeface="Times New Roman"/>
              <a:sym typeface="Times New Roman"/>
            </a:endParaRPr>
          </a:p>
          <a:p>
            <a:pPr marL="342900" lvl="0" indent="-353060" algn="l" rtl="0">
              <a:spcBef>
                <a:spcPts val="1000"/>
              </a:spcBef>
              <a:spcAft>
                <a:spcPts val="0"/>
              </a:spcAft>
              <a:buSzPts val="1600"/>
              <a:buChar char="►"/>
            </a:pPr>
            <a:r>
              <a:rPr lang="en-US" sz="1600">
                <a:latin typeface="Times New Roman"/>
                <a:ea typeface="Times New Roman"/>
                <a:cs typeface="Times New Roman"/>
                <a:sym typeface="Times New Roman"/>
              </a:rPr>
              <a:t>Input: Dữ liệu dạng văn bản (các đánh giá sản phẩm). </a:t>
            </a:r>
            <a:endParaRPr sz="1600">
              <a:latin typeface="Times New Roman"/>
              <a:ea typeface="Times New Roman"/>
              <a:cs typeface="Times New Roman"/>
              <a:sym typeface="Times New Roman"/>
            </a:endParaRPr>
          </a:p>
          <a:p>
            <a:pPr marL="342900" lvl="0" indent="-353060" algn="l" rtl="0">
              <a:spcBef>
                <a:spcPts val="1000"/>
              </a:spcBef>
              <a:spcAft>
                <a:spcPts val="0"/>
              </a:spcAft>
              <a:buSzPts val="1600"/>
              <a:buChar char="►"/>
            </a:pPr>
            <a:r>
              <a:rPr lang="en-US" sz="1600">
                <a:latin typeface="Times New Roman"/>
                <a:ea typeface="Times New Roman"/>
                <a:cs typeface="Times New Roman"/>
                <a:sym typeface="Times New Roman"/>
              </a:rPr>
              <a:t>Output: Đưa ra nhận định về đánh giá đó chia làm 3 loại (positive, neutral, negative).</a:t>
            </a:r>
            <a:endParaRPr sz="1600">
              <a:latin typeface="Times New Roman"/>
              <a:ea typeface="Times New Roman"/>
              <a:cs typeface="Times New Roman"/>
              <a:sym typeface="Times New Roman"/>
            </a:endParaRPr>
          </a:p>
          <a:p>
            <a:pPr marL="342900" lvl="0" indent="0" algn="l" rtl="0">
              <a:spcBef>
                <a:spcPts val="1000"/>
              </a:spcBef>
              <a:spcAft>
                <a:spcPts val="0"/>
              </a:spcAft>
              <a:buNone/>
            </a:pPr>
            <a:endParaRPr sz="1600">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sz="1600">
              <a:latin typeface="Times New Roman"/>
              <a:ea typeface="Times New Roman"/>
              <a:cs typeface="Times New Roman"/>
              <a:sym typeface="Times New Roman"/>
            </a:endParaRPr>
          </a:p>
        </p:txBody>
      </p:sp>
      <p:pic>
        <p:nvPicPr>
          <p:cNvPr id="157" name="Google Shape;157;p20"/>
          <p:cNvPicPr preferRelativeResize="0"/>
          <p:nvPr/>
        </p:nvPicPr>
        <p:blipFill>
          <a:blip r:embed="rId3">
            <a:alphaModFix/>
          </a:blip>
          <a:stretch>
            <a:fillRect/>
          </a:stretch>
        </p:blipFill>
        <p:spPr>
          <a:xfrm>
            <a:off x="1940275" y="4692975"/>
            <a:ext cx="6858450" cy="1942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21"/>
          <p:cNvSpPr txBox="1">
            <a:spLocks noGrp="1"/>
          </p:cNvSpPr>
          <p:nvPr>
            <p:ph type="title"/>
          </p:nvPr>
        </p:nvSpPr>
        <p:spPr>
          <a:xfrm>
            <a:off x="686906" y="203200"/>
            <a:ext cx="8494116" cy="13716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Arial"/>
              <a:buNone/>
            </a:pPr>
            <a:r>
              <a:rPr lang="en-US">
                <a:latin typeface="Oswald Medium"/>
                <a:ea typeface="Oswald Medium"/>
                <a:cs typeface="Oswald Medium"/>
                <a:sym typeface="Oswald Medium"/>
              </a:rPr>
              <a:t>Tính cấp thiết của đề tài:</a:t>
            </a:r>
            <a:endParaRPr>
              <a:latin typeface="Oswald Medium"/>
              <a:ea typeface="Oswald Medium"/>
              <a:cs typeface="Oswald Medium"/>
              <a:sym typeface="Oswald Medium"/>
            </a:endParaRPr>
          </a:p>
        </p:txBody>
      </p:sp>
      <p:sp>
        <p:nvSpPr>
          <p:cNvPr id="163" name="Google Shape;163;p21"/>
          <p:cNvSpPr txBox="1">
            <a:spLocks noGrp="1"/>
          </p:cNvSpPr>
          <p:nvPr>
            <p:ph type="body" idx="1"/>
          </p:nvPr>
        </p:nvSpPr>
        <p:spPr>
          <a:xfrm>
            <a:off x="461752" y="1256350"/>
            <a:ext cx="4518600" cy="35607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1440"/>
              <a:buNone/>
            </a:pPr>
            <a:endParaRPr b="1">
              <a:latin typeface="Times New Roman"/>
              <a:ea typeface="Times New Roman"/>
              <a:cs typeface="Times New Roman"/>
              <a:sym typeface="Times New Roman"/>
            </a:endParaRPr>
          </a:p>
          <a:p>
            <a:pPr marL="342900" lvl="0" indent="-342900" algn="l" rtl="0">
              <a:lnSpc>
                <a:spcPct val="90000"/>
              </a:lnSpc>
              <a:spcBef>
                <a:spcPts val="1000"/>
              </a:spcBef>
              <a:spcAft>
                <a:spcPts val="0"/>
              </a:spcAft>
              <a:buSzPts val="1440"/>
              <a:buChar char="►"/>
            </a:pPr>
            <a:r>
              <a:rPr lang="en-US">
                <a:latin typeface="Times New Roman"/>
                <a:ea typeface="Times New Roman"/>
                <a:cs typeface="Times New Roman"/>
                <a:sym typeface="Times New Roman"/>
              </a:rPr>
              <a:t> Nhận diện và phân loại đánh giá sản phẩm bằng học sâu rất quan trọng vì:</a:t>
            </a:r>
            <a:endParaRPr>
              <a:latin typeface="Times New Roman"/>
              <a:ea typeface="Times New Roman"/>
              <a:cs typeface="Times New Roman"/>
              <a:sym typeface="Times New Roman"/>
            </a:endParaRPr>
          </a:p>
          <a:p>
            <a:pPr marL="800100" lvl="0" indent="-342900" algn="l" rtl="0">
              <a:lnSpc>
                <a:spcPct val="90000"/>
              </a:lnSpc>
              <a:spcBef>
                <a:spcPts val="1000"/>
              </a:spcBef>
              <a:spcAft>
                <a:spcPts val="0"/>
              </a:spcAft>
              <a:buSzPts val="1440"/>
              <a:buChar char="►"/>
            </a:pPr>
            <a:r>
              <a:rPr lang="en-US">
                <a:latin typeface="Times New Roman"/>
                <a:ea typeface="Times New Roman"/>
                <a:cs typeface="Times New Roman"/>
                <a:sym typeface="Times New Roman"/>
              </a:rPr>
              <a:t>Tự động hóa kiểm soát chất lượng sản phẩm một cách khách quan và nhanh chóng.</a:t>
            </a:r>
            <a:endParaRPr>
              <a:latin typeface="Times New Roman"/>
              <a:ea typeface="Times New Roman"/>
              <a:cs typeface="Times New Roman"/>
              <a:sym typeface="Times New Roman"/>
            </a:endParaRPr>
          </a:p>
          <a:p>
            <a:pPr marL="800100" lvl="0" indent="-342900" algn="l" rtl="0">
              <a:lnSpc>
                <a:spcPct val="90000"/>
              </a:lnSpc>
              <a:spcBef>
                <a:spcPts val="1000"/>
              </a:spcBef>
              <a:spcAft>
                <a:spcPts val="0"/>
              </a:spcAft>
              <a:buSzPts val="1440"/>
              <a:buChar char="►"/>
            </a:pPr>
            <a:r>
              <a:rPr lang="en-US">
                <a:latin typeface="Times New Roman"/>
                <a:ea typeface="Times New Roman"/>
                <a:cs typeface="Times New Roman"/>
                <a:sym typeface="Times New Roman"/>
              </a:rPr>
              <a:t>Hỗ trợ việc phân loại, đề xuất và cải thiện sản phẩm dựa trên nội dung đánh giá thực tế.</a:t>
            </a:r>
            <a:endParaRPr>
              <a:latin typeface="Times New Roman"/>
              <a:ea typeface="Times New Roman"/>
              <a:cs typeface="Times New Roman"/>
              <a:sym typeface="Times New Roman"/>
            </a:endParaRPr>
          </a:p>
          <a:p>
            <a:pPr marL="800100" lvl="0" indent="-342900" algn="l" rtl="0">
              <a:lnSpc>
                <a:spcPct val="90000"/>
              </a:lnSpc>
              <a:spcBef>
                <a:spcPts val="1000"/>
              </a:spcBef>
              <a:spcAft>
                <a:spcPts val="0"/>
              </a:spcAft>
              <a:buSzPts val="1440"/>
              <a:buChar char="►"/>
            </a:pPr>
            <a:r>
              <a:rPr lang="en-US">
                <a:latin typeface="Times New Roman"/>
                <a:ea typeface="Times New Roman"/>
                <a:cs typeface="Times New Roman"/>
                <a:sym typeface="Times New Roman"/>
              </a:rPr>
              <a:t>Nâng cao độ chính xác trong xử lý ngôn ngữ tự nhiên.</a:t>
            </a:r>
            <a:endParaRPr>
              <a:latin typeface="Times New Roman"/>
              <a:ea typeface="Times New Roman"/>
              <a:cs typeface="Times New Roman"/>
              <a:sym typeface="Times New Roman"/>
            </a:endParaRPr>
          </a:p>
          <a:p>
            <a:pPr marL="800100" lvl="0" indent="-342900" algn="l" rtl="0">
              <a:lnSpc>
                <a:spcPct val="90000"/>
              </a:lnSpc>
              <a:spcBef>
                <a:spcPts val="1000"/>
              </a:spcBef>
              <a:spcAft>
                <a:spcPts val="0"/>
              </a:spcAft>
              <a:buSzPts val="1440"/>
              <a:buChar char="►"/>
            </a:pPr>
            <a:r>
              <a:rPr lang="en-US">
                <a:latin typeface="Times New Roman"/>
                <a:ea typeface="Times New Roman"/>
                <a:cs typeface="Times New Roman"/>
                <a:sym typeface="Times New Roman"/>
              </a:rPr>
              <a:t>Giảm sự phụ thuộc vào đánh giá thủ công, tiết kiệm thời gian và nguồn lực cho doanh nghiệp.</a:t>
            </a:r>
            <a:endParaRPr>
              <a:latin typeface="Times New Roman"/>
              <a:ea typeface="Times New Roman"/>
              <a:cs typeface="Times New Roman"/>
              <a:sym typeface="Times New Roman"/>
            </a:endParaRPr>
          </a:p>
          <a:p>
            <a:pPr marL="800100" lvl="0" indent="-342900" algn="l" rtl="0">
              <a:lnSpc>
                <a:spcPct val="90000"/>
              </a:lnSpc>
              <a:spcBef>
                <a:spcPts val="1000"/>
              </a:spcBef>
              <a:spcAft>
                <a:spcPts val="0"/>
              </a:spcAft>
              <a:buSzPts val="1440"/>
              <a:buChar char="►"/>
            </a:pPr>
            <a:r>
              <a:rPr lang="en-US">
                <a:latin typeface="Times New Roman"/>
                <a:ea typeface="Times New Roman"/>
                <a:cs typeface="Times New Roman"/>
                <a:sym typeface="Times New Roman"/>
              </a:rPr>
              <a:t>Góp phần phát hiện sớm các sản phẩm có vấn đề, hạn chế lãng phí và tăng sự hài lòng của khách hàng.</a:t>
            </a:r>
            <a:endParaRPr>
              <a:latin typeface="Times New Roman"/>
              <a:ea typeface="Times New Roman"/>
              <a:cs typeface="Times New Roman"/>
              <a:sym typeface="Times New Roman"/>
            </a:endParaRPr>
          </a:p>
          <a:p>
            <a:pPr marL="800100" lvl="0" indent="-266700" algn="l" rtl="0">
              <a:lnSpc>
                <a:spcPct val="90000"/>
              </a:lnSpc>
              <a:spcBef>
                <a:spcPts val="1000"/>
              </a:spcBef>
              <a:spcAft>
                <a:spcPts val="0"/>
              </a:spcAft>
              <a:buSzPts val="1200"/>
              <a:buNone/>
            </a:pPr>
            <a:endParaRPr sz="1500">
              <a:latin typeface="Times New Roman"/>
              <a:ea typeface="Times New Roman"/>
              <a:cs typeface="Times New Roman"/>
              <a:sym typeface="Times New Roman"/>
            </a:endParaRPr>
          </a:p>
        </p:txBody>
      </p:sp>
      <p:sp>
        <p:nvSpPr>
          <p:cNvPr id="164" name="Google Shape;164;p21"/>
          <p:cNvSpPr txBox="1"/>
          <p:nvPr/>
        </p:nvSpPr>
        <p:spPr>
          <a:xfrm>
            <a:off x="5664225" y="2279250"/>
            <a:ext cx="3899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3F3F3F"/>
              </a:solidFill>
              <a:latin typeface="Trebuchet MS"/>
              <a:ea typeface="Trebuchet MS"/>
              <a:cs typeface="Trebuchet MS"/>
              <a:sym typeface="Trebuchet MS"/>
            </a:endParaRPr>
          </a:p>
        </p:txBody>
      </p:sp>
      <p:pic>
        <p:nvPicPr>
          <p:cNvPr id="165" name="Google Shape;165;p21"/>
          <p:cNvPicPr preferRelativeResize="0"/>
          <p:nvPr/>
        </p:nvPicPr>
        <p:blipFill>
          <a:blip r:embed="rId3">
            <a:alphaModFix/>
          </a:blip>
          <a:stretch>
            <a:fillRect/>
          </a:stretch>
        </p:blipFill>
        <p:spPr>
          <a:xfrm>
            <a:off x="5623600" y="1459698"/>
            <a:ext cx="4989476" cy="4044200"/>
          </a:xfrm>
          <a:prstGeom prst="rect">
            <a:avLst/>
          </a:prstGeom>
          <a:noFill/>
          <a:ln>
            <a:noFill/>
          </a:ln>
        </p:spPr>
      </p:pic>
      <p:cxnSp>
        <p:nvCxnSpPr>
          <p:cNvPr id="166" name="Google Shape;166;p21"/>
          <p:cNvCxnSpPr/>
          <p:nvPr/>
        </p:nvCxnSpPr>
        <p:spPr>
          <a:xfrm>
            <a:off x="10613075" y="1461000"/>
            <a:ext cx="27000" cy="4041600"/>
          </a:xfrm>
          <a:prstGeom prst="straightConnector1">
            <a:avLst/>
          </a:prstGeom>
          <a:noFill/>
          <a:ln w="9525" cap="flat" cmpd="sng">
            <a:solidFill>
              <a:schemeClr val="dk2"/>
            </a:solidFill>
            <a:prstDash val="solid"/>
            <a:round/>
            <a:headEnd type="none" w="med" len="med"/>
            <a:tailEnd type="none" w="med" len="med"/>
          </a:ln>
        </p:spPr>
      </p:cxnSp>
      <p:cxnSp>
        <p:nvCxnSpPr>
          <p:cNvPr id="167" name="Google Shape;167;p21"/>
          <p:cNvCxnSpPr/>
          <p:nvPr/>
        </p:nvCxnSpPr>
        <p:spPr>
          <a:xfrm flipH="1">
            <a:off x="5711650" y="1473600"/>
            <a:ext cx="4887900" cy="6900"/>
          </a:xfrm>
          <a:prstGeom prst="straightConnector1">
            <a:avLst/>
          </a:prstGeom>
          <a:noFill/>
          <a:ln w="9525" cap="flat" cmpd="sng">
            <a:solidFill>
              <a:schemeClr val="dk2"/>
            </a:solidFill>
            <a:prstDash val="solid"/>
            <a:round/>
            <a:headEnd type="none" w="med" len="med"/>
            <a:tailEnd type="none" w="med" len="med"/>
          </a:ln>
        </p:spPr>
      </p:cxnSp>
      <p:cxnSp>
        <p:nvCxnSpPr>
          <p:cNvPr id="168" name="Google Shape;168;p21"/>
          <p:cNvCxnSpPr/>
          <p:nvPr/>
        </p:nvCxnSpPr>
        <p:spPr>
          <a:xfrm>
            <a:off x="5698075" y="1480375"/>
            <a:ext cx="40500" cy="3944400"/>
          </a:xfrm>
          <a:prstGeom prst="straightConnector1">
            <a:avLst/>
          </a:prstGeom>
          <a:noFill/>
          <a:ln w="9525" cap="flat" cmpd="sng">
            <a:solidFill>
              <a:schemeClr val="dk2"/>
            </a:solidFill>
            <a:prstDash val="solid"/>
            <a:round/>
            <a:headEnd type="none" w="med" len="med"/>
            <a:tailEnd type="none" w="med" len="med"/>
          </a:ln>
        </p:spPr>
      </p:cxnSp>
      <p:cxnSp>
        <p:nvCxnSpPr>
          <p:cNvPr id="169" name="Google Shape;169;p21"/>
          <p:cNvCxnSpPr/>
          <p:nvPr/>
        </p:nvCxnSpPr>
        <p:spPr>
          <a:xfrm rot="10800000">
            <a:off x="5745325" y="5434850"/>
            <a:ext cx="4881300" cy="669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676746" y="609600"/>
            <a:ext cx="3729076" cy="1320800"/>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Clr>
                <a:schemeClr val="accent1"/>
              </a:buClr>
              <a:buSzPts val="3600"/>
              <a:buFont typeface="Trebuchet MS"/>
              <a:buNone/>
            </a:pPr>
            <a:r>
              <a:rPr lang="en-US">
                <a:latin typeface="Oswald Medium"/>
                <a:ea typeface="Oswald Medium"/>
                <a:cs typeface="Oswald Medium"/>
                <a:sym typeface="Oswald Medium"/>
              </a:rPr>
              <a:t>1. TỔNG QUAN VỀ ĐỀ TÀI</a:t>
            </a:r>
            <a:endParaRPr>
              <a:latin typeface="Oswald Medium"/>
              <a:ea typeface="Oswald Medium"/>
              <a:cs typeface="Oswald Medium"/>
              <a:sym typeface="Oswald Medium"/>
            </a:endParaRPr>
          </a:p>
        </p:txBody>
      </p:sp>
      <p:sp>
        <p:nvSpPr>
          <p:cNvPr id="175" name="Google Shape;175;p22"/>
          <p:cNvSpPr txBox="1">
            <a:spLocks noGrp="1"/>
          </p:cNvSpPr>
          <p:nvPr>
            <p:ph type="body" idx="1"/>
          </p:nvPr>
        </p:nvSpPr>
        <p:spPr>
          <a:xfrm>
            <a:off x="674999" y="1926900"/>
            <a:ext cx="4321500" cy="3560700"/>
          </a:xfrm>
          <a:prstGeom prst="rect">
            <a:avLst/>
          </a:prstGeom>
          <a:noFill/>
          <a:ln>
            <a:noFill/>
          </a:ln>
        </p:spPr>
        <p:txBody>
          <a:bodyPr spcFirstLastPara="1" wrap="square" lIns="91425" tIns="45700" rIns="91425" bIns="45700" anchor="t" anchorCtr="0">
            <a:noAutofit/>
          </a:bodyPr>
          <a:lstStyle/>
          <a:p>
            <a:pPr marL="342900" lvl="0" indent="-368300" algn="l" rtl="0">
              <a:lnSpc>
                <a:spcPct val="90000"/>
              </a:lnSpc>
              <a:spcBef>
                <a:spcPts val="0"/>
              </a:spcBef>
              <a:spcAft>
                <a:spcPts val="0"/>
              </a:spcAft>
              <a:buSzPts val="1840"/>
              <a:buFont typeface="Times New Roman"/>
              <a:buChar char="►"/>
            </a:pPr>
            <a:r>
              <a:rPr lang="en-US" sz="2200" b="1">
                <a:latin typeface="Times New Roman"/>
                <a:ea typeface="Times New Roman"/>
                <a:cs typeface="Times New Roman"/>
                <a:sym typeface="Times New Roman"/>
              </a:rPr>
              <a:t>Thách thức:</a:t>
            </a:r>
            <a:endParaRPr sz="2200" b="1">
              <a:latin typeface="Times New Roman"/>
              <a:ea typeface="Times New Roman"/>
              <a:cs typeface="Times New Roman"/>
              <a:sym typeface="Times New Roman"/>
            </a:endParaRPr>
          </a:p>
          <a:p>
            <a:pPr marL="342900" lvl="0" indent="-382270" algn="just" rtl="0">
              <a:spcBef>
                <a:spcPts val="1000"/>
              </a:spcBef>
              <a:spcAft>
                <a:spcPts val="0"/>
              </a:spcAft>
              <a:buSzPts val="1500"/>
              <a:buChar char="►"/>
            </a:pPr>
            <a:r>
              <a:rPr lang="en-US" sz="1500" b="1">
                <a:solidFill>
                  <a:schemeClr val="dk1"/>
                </a:solidFill>
                <a:latin typeface="Times New Roman"/>
                <a:ea typeface="Times New Roman"/>
                <a:cs typeface="Times New Roman"/>
                <a:sym typeface="Times New Roman"/>
              </a:rPr>
              <a:t>Đa dạng ngôn ngữ &amp; giọng điệu:</a:t>
            </a:r>
            <a:r>
              <a:rPr lang="en-US" sz="1500">
                <a:solidFill>
                  <a:schemeClr val="dk1"/>
                </a:solidFill>
                <a:latin typeface="Times New Roman"/>
                <a:ea typeface="Times New Roman"/>
                <a:cs typeface="Times New Roman"/>
                <a:sym typeface="Times New Roman"/>
              </a:rPr>
              <a:t> Reviews chứa nhiều phong cách biểu đạt dễ gây nhầm lẫn cho mô hình phân tích ngữ cảnh.</a:t>
            </a:r>
            <a:endParaRPr sz="1500">
              <a:solidFill>
                <a:schemeClr val="dk1"/>
              </a:solidFill>
              <a:latin typeface="Times New Roman"/>
              <a:ea typeface="Times New Roman"/>
              <a:cs typeface="Times New Roman"/>
              <a:sym typeface="Times New Roman"/>
            </a:endParaRPr>
          </a:p>
          <a:p>
            <a:pPr marL="342900" lvl="0" indent="-382270" algn="just" rtl="0">
              <a:spcBef>
                <a:spcPts val="1000"/>
              </a:spcBef>
              <a:spcAft>
                <a:spcPts val="0"/>
              </a:spcAft>
              <a:buSzPts val="1500"/>
              <a:buChar char="►"/>
            </a:pPr>
            <a:r>
              <a:rPr lang="en-US" sz="1500" b="1">
                <a:solidFill>
                  <a:schemeClr val="dk1"/>
                </a:solidFill>
                <a:latin typeface="Times New Roman"/>
                <a:ea typeface="Times New Roman"/>
                <a:cs typeface="Times New Roman"/>
                <a:sym typeface="Times New Roman"/>
              </a:rPr>
              <a:t>Dữ liệu không cân bằng:</a:t>
            </a:r>
            <a:r>
              <a:rPr lang="en-US" sz="1500">
                <a:solidFill>
                  <a:schemeClr val="dk1"/>
                </a:solidFill>
                <a:latin typeface="Times New Roman"/>
                <a:ea typeface="Times New Roman"/>
                <a:cs typeface="Times New Roman"/>
                <a:sym typeface="Times New Roman"/>
              </a:rPr>
              <a:t> Số lượng đánh giá 5 sao áp đảo, trong khi đánh giá tiêu cực rất ít, làm giảm hiệu quả phân loại.</a:t>
            </a:r>
            <a:endParaRPr sz="1500">
              <a:latin typeface="Times New Roman"/>
              <a:ea typeface="Times New Roman"/>
              <a:cs typeface="Times New Roman"/>
              <a:sym typeface="Times New Roman"/>
            </a:endParaRPr>
          </a:p>
          <a:p>
            <a:pPr marL="342900" lvl="0" indent="-382270" algn="l" rtl="0">
              <a:lnSpc>
                <a:spcPct val="90000"/>
              </a:lnSpc>
              <a:spcBef>
                <a:spcPts val="1000"/>
              </a:spcBef>
              <a:spcAft>
                <a:spcPts val="0"/>
              </a:spcAft>
              <a:buSzPts val="1500"/>
              <a:buChar char="►"/>
            </a:pPr>
            <a:r>
              <a:rPr lang="en-US" sz="1500" b="1">
                <a:solidFill>
                  <a:schemeClr val="dk1"/>
                </a:solidFill>
                <a:latin typeface="Times New Roman"/>
                <a:ea typeface="Times New Roman"/>
                <a:cs typeface="Times New Roman"/>
                <a:sym typeface="Times New Roman"/>
              </a:rPr>
              <a:t>Nhiễu &amp; lỗi chính tả:</a:t>
            </a:r>
            <a:r>
              <a:rPr lang="en-US" sz="1500">
                <a:solidFill>
                  <a:schemeClr val="dk1"/>
                </a:solidFill>
                <a:latin typeface="Times New Roman"/>
                <a:ea typeface="Times New Roman"/>
                <a:cs typeface="Times New Roman"/>
                <a:sym typeface="Times New Roman"/>
              </a:rPr>
              <a:t> Review thường có lỗi gõ, từ viết tắt, emoji… khiến bước tiền xử lý phức tạp và có thể mất ý nghĩa gốc.</a:t>
            </a:r>
            <a:endParaRPr sz="1500">
              <a:solidFill>
                <a:schemeClr val="dk1"/>
              </a:solidFill>
              <a:latin typeface="Times New Roman"/>
              <a:ea typeface="Times New Roman"/>
              <a:cs typeface="Times New Roman"/>
              <a:sym typeface="Times New Roman"/>
            </a:endParaRPr>
          </a:p>
          <a:p>
            <a:pPr marL="342900" lvl="0" indent="-382270" algn="l" rtl="0">
              <a:lnSpc>
                <a:spcPct val="90000"/>
              </a:lnSpc>
              <a:spcBef>
                <a:spcPts val="1000"/>
              </a:spcBef>
              <a:spcAft>
                <a:spcPts val="0"/>
              </a:spcAft>
              <a:buSzPts val="1500"/>
              <a:buFont typeface="Arial"/>
              <a:buChar char="►"/>
            </a:pPr>
            <a:r>
              <a:rPr lang="en-US" sz="1500" b="1">
                <a:solidFill>
                  <a:schemeClr val="dk1"/>
                </a:solidFill>
                <a:latin typeface="Times New Roman"/>
                <a:ea typeface="Times New Roman"/>
                <a:cs typeface="Times New Roman"/>
                <a:sym typeface="Times New Roman"/>
              </a:rPr>
              <a:t>Khó nhận diện ý định thầm lặng:</a:t>
            </a:r>
            <a:r>
              <a:rPr lang="en-US" sz="1500">
                <a:solidFill>
                  <a:schemeClr val="dk1"/>
                </a:solidFill>
                <a:latin typeface="Times New Roman"/>
                <a:ea typeface="Times New Roman"/>
                <a:cs typeface="Times New Roman"/>
                <a:sym typeface="Times New Roman"/>
              </a:rPr>
              <a:t> Một số review chỉ ghi ngắn gọn (“Good”, “Okay”), thiếu bối cảnh, gây khó khăn cho việc đánh giá chi tiết.</a:t>
            </a:r>
            <a:endParaRPr sz="1500">
              <a:solidFill>
                <a:schemeClr val="dk1"/>
              </a:solidFill>
              <a:latin typeface="Times New Roman"/>
              <a:ea typeface="Times New Roman"/>
              <a:cs typeface="Times New Roman"/>
              <a:sym typeface="Times New Roman"/>
            </a:endParaRPr>
          </a:p>
          <a:p>
            <a:pPr marL="342900" lvl="0" indent="-382270" algn="l" rtl="0">
              <a:lnSpc>
                <a:spcPct val="90000"/>
              </a:lnSpc>
              <a:spcBef>
                <a:spcPts val="1000"/>
              </a:spcBef>
              <a:spcAft>
                <a:spcPts val="0"/>
              </a:spcAft>
              <a:buSzPts val="1500"/>
              <a:buFont typeface="Arial"/>
              <a:buChar char="►"/>
            </a:pPr>
            <a:r>
              <a:rPr lang="en-US" sz="1500" b="1">
                <a:solidFill>
                  <a:schemeClr val="dk1"/>
                </a:solidFill>
                <a:latin typeface="Times New Roman"/>
                <a:ea typeface="Times New Roman"/>
                <a:cs typeface="Times New Roman"/>
                <a:sym typeface="Times New Roman"/>
              </a:rPr>
              <a:t>Quá khớp (Overfitting):</a:t>
            </a:r>
            <a:r>
              <a:rPr lang="en-US" sz="1500">
                <a:solidFill>
                  <a:schemeClr val="dk1"/>
                </a:solidFill>
                <a:latin typeface="Times New Roman"/>
                <a:ea typeface="Times New Roman"/>
                <a:cs typeface="Times New Roman"/>
                <a:sym typeface="Times New Roman"/>
              </a:rPr>
              <a:t> Mô hình dễ học thuộc các cụm từ thường gặp mà kém tổng quát hóa trên review mới.</a:t>
            </a:r>
            <a:endParaRPr sz="1500">
              <a:solidFill>
                <a:schemeClr val="dk1"/>
              </a:solidFill>
              <a:latin typeface="Times New Roman"/>
              <a:ea typeface="Times New Roman"/>
              <a:cs typeface="Times New Roman"/>
              <a:sym typeface="Times New Roman"/>
            </a:endParaRPr>
          </a:p>
          <a:p>
            <a:pPr marL="342900" lvl="0" indent="-266700" algn="l" rtl="0">
              <a:lnSpc>
                <a:spcPct val="90000"/>
              </a:lnSpc>
              <a:spcBef>
                <a:spcPts val="1000"/>
              </a:spcBef>
              <a:spcAft>
                <a:spcPts val="0"/>
              </a:spcAft>
              <a:buSzPts val="1200"/>
              <a:buNone/>
            </a:pPr>
            <a:endParaRPr sz="1900">
              <a:latin typeface="Times New Roman"/>
              <a:ea typeface="Times New Roman"/>
              <a:cs typeface="Times New Roman"/>
              <a:sym typeface="Times New Roman"/>
            </a:endParaRPr>
          </a:p>
        </p:txBody>
      </p:sp>
      <p:pic>
        <p:nvPicPr>
          <p:cNvPr id="176" name="Google Shape;176;p22"/>
          <p:cNvPicPr preferRelativeResize="0"/>
          <p:nvPr/>
        </p:nvPicPr>
        <p:blipFill>
          <a:blip r:embed="rId3">
            <a:alphaModFix/>
          </a:blip>
          <a:stretch>
            <a:fillRect/>
          </a:stretch>
        </p:blipFill>
        <p:spPr>
          <a:xfrm>
            <a:off x="5921500" y="1107000"/>
            <a:ext cx="4474949" cy="4937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677334" y="609600"/>
            <a:ext cx="8596668" cy="1320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en-US">
                <a:latin typeface="Oswald Medium"/>
                <a:ea typeface="Oswald Medium"/>
                <a:cs typeface="Oswald Medium"/>
                <a:sym typeface="Oswald Medium"/>
              </a:rPr>
              <a:t>2. CÁC NGHIÊN CỨU LIÊN QUAN</a:t>
            </a:r>
            <a:endParaRPr>
              <a:latin typeface="Oswald Medium"/>
              <a:ea typeface="Oswald Medium"/>
              <a:cs typeface="Oswald Medium"/>
              <a:sym typeface="Oswald Medium"/>
            </a:endParaRPr>
          </a:p>
        </p:txBody>
      </p:sp>
      <p:sp>
        <p:nvSpPr>
          <p:cNvPr id="182" name="Google Shape;182;p23"/>
          <p:cNvSpPr txBox="1">
            <a:spLocks noGrp="1"/>
          </p:cNvSpPr>
          <p:nvPr>
            <p:ph type="body" idx="1"/>
          </p:nvPr>
        </p:nvSpPr>
        <p:spPr>
          <a:xfrm>
            <a:off x="677325" y="1513125"/>
            <a:ext cx="8596800" cy="4871400"/>
          </a:xfrm>
          <a:prstGeom prst="rect">
            <a:avLst/>
          </a:prstGeom>
          <a:noFill/>
          <a:ln>
            <a:noFill/>
          </a:ln>
        </p:spPr>
        <p:txBody>
          <a:bodyPr spcFirstLastPara="1" wrap="square" lIns="91425" tIns="45700" rIns="91425" bIns="45700" anchor="t" anchorCtr="0">
            <a:normAutofit/>
          </a:bodyPr>
          <a:lstStyle/>
          <a:p>
            <a:pPr marL="342900" lvl="0" indent="-360680" algn="just" rtl="0">
              <a:spcBef>
                <a:spcPts val="0"/>
              </a:spcBef>
              <a:spcAft>
                <a:spcPts val="0"/>
              </a:spcAft>
              <a:buSzPts val="1720"/>
              <a:buChar char="►"/>
            </a:pPr>
            <a:r>
              <a:rPr lang="en-US" sz="2200">
                <a:latin typeface="Times New Roman"/>
                <a:ea typeface="Times New Roman"/>
                <a:cs typeface="Times New Roman"/>
                <a:sym typeface="Times New Roman"/>
              </a:rPr>
              <a:t>“ Text based Sentiment Analysis using LSTM ” Dr. G. S. N. Murphy, Shanmukha Rao Allu, Bhargavi Andhavarapu, Mounika Bagadi và Mounika Balusonti.[1]</a:t>
            </a:r>
            <a:endParaRPr sz="2200">
              <a:latin typeface="Times New Roman"/>
              <a:ea typeface="Times New Roman"/>
              <a:cs typeface="Times New Roman"/>
              <a:sym typeface="Times New Roman"/>
            </a:endParaRPr>
          </a:p>
          <a:p>
            <a:pPr marL="342900" lvl="0" indent="-391160" algn="just" rtl="0">
              <a:spcBef>
                <a:spcPts val="0"/>
              </a:spcBef>
              <a:spcAft>
                <a:spcPts val="0"/>
              </a:spcAft>
              <a:buSzPts val="2200"/>
              <a:buFont typeface="Times New Roman"/>
              <a:buChar char="►"/>
            </a:pPr>
            <a:r>
              <a:rPr lang="en-US" sz="2200">
                <a:latin typeface="Times New Roman"/>
                <a:ea typeface="Times New Roman"/>
                <a:cs typeface="Times New Roman"/>
                <a:sym typeface="Times New Roman"/>
              </a:rPr>
              <a:t>"On the Role of Text Preprocessing in Neural Network Architectures" của Jose Camacho-Collados và Mohammad Taher Pilehvar.[2]</a:t>
            </a:r>
            <a:endParaRPr sz="2200">
              <a:latin typeface="Times New Roman"/>
              <a:ea typeface="Times New Roman"/>
              <a:cs typeface="Times New Roman"/>
              <a:sym typeface="Times New Roman"/>
            </a:endParaRPr>
          </a:p>
          <a:p>
            <a:pPr marL="342900" lvl="0" indent="-391160" algn="just" rtl="0">
              <a:spcBef>
                <a:spcPts val="0"/>
              </a:spcBef>
              <a:spcAft>
                <a:spcPts val="0"/>
              </a:spcAft>
              <a:buSzPts val="2200"/>
              <a:buFont typeface="Times New Roman"/>
              <a:buChar char="►"/>
            </a:pPr>
            <a:r>
              <a:rPr lang="en-US" sz="2200">
                <a:latin typeface="Times New Roman"/>
                <a:ea typeface="Times New Roman"/>
                <a:cs typeface="Times New Roman"/>
                <a:sym typeface="Times New Roman"/>
              </a:rPr>
              <a:t>“Sentiment Analysis using Logistic Regression” của George B. Aliman và cộng sự.[3]</a:t>
            </a:r>
            <a:endParaRPr sz="2200">
              <a:latin typeface="Times New Roman"/>
              <a:ea typeface="Times New Roman"/>
              <a:cs typeface="Times New Roman"/>
              <a:sym typeface="Times New Roman"/>
            </a:endParaRPr>
          </a:p>
          <a:p>
            <a:pPr marL="342900" lvl="0" indent="-391160" algn="just" rtl="0">
              <a:spcBef>
                <a:spcPts val="0"/>
              </a:spcBef>
              <a:spcAft>
                <a:spcPts val="0"/>
              </a:spcAft>
              <a:buSzPts val="2200"/>
              <a:buFont typeface="Times New Roman"/>
              <a:buChar char="►"/>
            </a:pPr>
            <a:r>
              <a:rPr lang="en-US" sz="2200">
                <a:latin typeface="Times New Roman"/>
                <a:ea typeface="Times New Roman"/>
                <a:cs typeface="Times New Roman"/>
                <a:sym typeface="Times New Roman"/>
              </a:rPr>
              <a:t>“Multinomial Naive Bayes Classification Model for Sentiment Analysis” của Muhammad Abbas, Kamran Ali Memon, Abdul Aleem Jamali, Saleemullah Memon và Anees Ahmed.[4]</a:t>
            </a:r>
            <a:endParaRPr sz="2200">
              <a:latin typeface="Times New Roman"/>
              <a:ea typeface="Times New Roman"/>
              <a:cs typeface="Times New Roman"/>
              <a:sym typeface="Times New Roman"/>
            </a:endParaRPr>
          </a:p>
          <a:p>
            <a:pPr marL="342900" lvl="0" indent="-391160" algn="just" rtl="0">
              <a:spcBef>
                <a:spcPts val="0"/>
              </a:spcBef>
              <a:spcAft>
                <a:spcPts val="0"/>
              </a:spcAft>
              <a:buSzPts val="2200"/>
              <a:buFont typeface="Times New Roman"/>
              <a:buChar char="►"/>
            </a:pPr>
            <a:r>
              <a:rPr lang="en-US" sz="2200">
                <a:latin typeface="Times New Roman"/>
                <a:ea typeface="Times New Roman"/>
                <a:cs typeface="Times New Roman"/>
                <a:sym typeface="Times New Roman"/>
              </a:rPr>
              <a:t>"Sentiment Analysis for Film Reviews Based on Random Forest" của tạp chí Dean Francis Press.[5]</a:t>
            </a:r>
            <a:endParaRPr sz="22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4"/>
          <p:cNvSpPr txBox="1">
            <a:spLocks noGrp="1"/>
          </p:cNvSpPr>
          <p:nvPr>
            <p:ph type="title"/>
          </p:nvPr>
        </p:nvSpPr>
        <p:spPr>
          <a:xfrm>
            <a:off x="677271" y="22896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en-US">
                <a:latin typeface="Oswald Medium"/>
                <a:ea typeface="Oswald Medium"/>
                <a:cs typeface="Oswald Medium"/>
                <a:sym typeface="Oswald Medium"/>
              </a:rPr>
              <a:t>3. Thu Thập và Tiền Xử Lý Dữ Liệu</a:t>
            </a:r>
            <a:endParaRPr>
              <a:latin typeface="Oswald Medium"/>
              <a:ea typeface="Oswald Medium"/>
              <a:cs typeface="Oswald Medium"/>
              <a:sym typeface="Oswald Medium"/>
            </a:endParaRPr>
          </a:p>
        </p:txBody>
      </p:sp>
      <p:sp>
        <p:nvSpPr>
          <p:cNvPr id="256" name="Google Shape;256;p34"/>
          <p:cNvSpPr txBox="1">
            <a:spLocks noGrp="1"/>
          </p:cNvSpPr>
          <p:nvPr>
            <p:ph type="body" idx="1"/>
          </p:nvPr>
        </p:nvSpPr>
        <p:spPr>
          <a:xfrm>
            <a:off x="677346" y="869577"/>
            <a:ext cx="8596800" cy="38808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SzPts val="1440"/>
              <a:buFont typeface="Times New Roman"/>
              <a:buChar char="►"/>
            </a:pPr>
            <a:r>
              <a:rPr lang="en-US">
                <a:latin typeface="Times New Roman"/>
                <a:ea typeface="Times New Roman"/>
                <a:cs typeface="Times New Roman"/>
                <a:sym typeface="Times New Roman"/>
              </a:rPr>
              <a:t>Trong quá trình thực nghiệm, dữ liệu được xử lý thêm để đánh giá hiệu suất mô hình:</a:t>
            </a:r>
            <a:endParaRPr>
              <a:latin typeface="Times New Roman"/>
              <a:ea typeface="Times New Roman"/>
              <a:cs typeface="Times New Roman"/>
              <a:sym typeface="Times New Roman"/>
            </a:endParaRPr>
          </a:p>
          <a:p>
            <a:pPr marL="342900" lvl="0" indent="-342900" algn="l" rtl="0">
              <a:spcBef>
                <a:spcPts val="0"/>
              </a:spcBef>
              <a:spcAft>
                <a:spcPts val="0"/>
              </a:spcAft>
              <a:buSzPts val="1440"/>
              <a:buFont typeface="Times New Roman"/>
              <a:buChar char="►"/>
            </a:pPr>
            <a:r>
              <a:rPr lang="en-US">
                <a:latin typeface="Times New Roman"/>
                <a:ea typeface="Times New Roman"/>
                <a:cs typeface="Times New Roman"/>
                <a:sym typeface="Times New Roman"/>
              </a:rPr>
              <a:t>Tập dữ liệu Amazon Fine Food Review, lọc chỉ lấy các dữ liệu theo tiêu chí trong năm 2012 → ta thu thập được dữ liệu chứa khoảng 198,659.</a:t>
            </a: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1">
                <a:latin typeface="Times New Roman"/>
                <a:ea typeface="Times New Roman"/>
                <a:cs typeface="Times New Roman"/>
                <a:sym typeface="Times New Roman"/>
              </a:rPr>
              <a:t>Chia tập dữ liệu</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742950" lvl="1" indent="-285750" algn="l" rtl="0">
              <a:spcBef>
                <a:spcPts val="1000"/>
              </a:spcBef>
              <a:spcAft>
                <a:spcPts val="0"/>
              </a:spcAft>
              <a:buSzPts val="1440"/>
              <a:buChar char="►"/>
            </a:pPr>
            <a:r>
              <a:rPr lang="en-US" sz="1800">
                <a:latin typeface="Times New Roman"/>
                <a:ea typeface="Times New Roman"/>
                <a:cs typeface="Times New Roman"/>
                <a:sym typeface="Times New Roman"/>
              </a:rPr>
              <a:t>Tập huấn luyện: </a:t>
            </a:r>
            <a:r>
              <a:rPr lang="en-US" sz="1800">
                <a:solidFill>
                  <a:schemeClr val="dk1"/>
                </a:solidFill>
                <a:latin typeface="Times New Roman"/>
                <a:ea typeface="Times New Roman"/>
                <a:cs typeface="Times New Roman"/>
                <a:sym typeface="Times New Roman"/>
              </a:rPr>
              <a:t>158,927 đánh giá</a:t>
            </a:r>
            <a:endParaRPr sz="2300">
              <a:latin typeface="Times New Roman"/>
              <a:ea typeface="Times New Roman"/>
              <a:cs typeface="Times New Roman"/>
              <a:sym typeface="Times New Roman"/>
            </a:endParaRPr>
          </a:p>
          <a:p>
            <a:pPr marL="742950" lvl="1" indent="-285750" algn="l" rtl="0">
              <a:spcBef>
                <a:spcPts val="1000"/>
              </a:spcBef>
              <a:spcAft>
                <a:spcPts val="0"/>
              </a:spcAft>
              <a:buSzPts val="1440"/>
              <a:buFont typeface="Times New Roman"/>
              <a:buChar char="►"/>
            </a:pPr>
            <a:r>
              <a:rPr lang="en-US" sz="1800">
                <a:latin typeface="Times New Roman"/>
                <a:ea typeface="Times New Roman"/>
                <a:cs typeface="Times New Roman"/>
                <a:sym typeface="Times New Roman"/>
              </a:rPr>
              <a:t>Tập kiểm tra:  39,732 đánh giá.</a:t>
            </a:r>
            <a:endParaRPr>
              <a:latin typeface="Times New Roman"/>
              <a:ea typeface="Times New Roman"/>
              <a:cs typeface="Times New Roman"/>
              <a:sym typeface="Times New Roman"/>
            </a:endParaRPr>
          </a:p>
          <a:p>
            <a:pPr marL="342900" lvl="0" indent="-342900" algn="l" rtl="0">
              <a:spcBef>
                <a:spcPts val="1000"/>
              </a:spcBef>
              <a:spcAft>
                <a:spcPts val="0"/>
              </a:spcAft>
              <a:buSzPts val="1440"/>
              <a:buChar char="►"/>
            </a:pPr>
            <a:r>
              <a:rPr lang="en-US" b="1">
                <a:latin typeface="Times New Roman"/>
                <a:ea typeface="Times New Roman"/>
                <a:cs typeface="Times New Roman"/>
                <a:sym typeface="Times New Roman"/>
              </a:rPr>
              <a:t>Các kịch bản tiền xử lý dữ liệu</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marL="742950" lvl="1" indent="-285750" algn="l" rtl="0">
              <a:spcBef>
                <a:spcPts val="1000"/>
              </a:spcBef>
              <a:spcAft>
                <a:spcPts val="0"/>
              </a:spcAft>
              <a:buSzPts val="1440"/>
              <a:buFont typeface="Times New Roman"/>
              <a:buChar char="►"/>
            </a:pPr>
            <a:r>
              <a:rPr lang="en-US" sz="1800">
                <a:latin typeface="Times New Roman"/>
                <a:ea typeface="Times New Roman"/>
                <a:cs typeface="Times New Roman"/>
                <a:sym typeface="Times New Roman"/>
              </a:rPr>
              <a:t>Nhóm đã thử nghiệm nhiều cách xử lý dữ liệu để tìm ra phương pháp tối ưu: </a:t>
            </a:r>
            <a:endParaRPr sz="1800">
              <a:latin typeface="Times New Roman"/>
              <a:ea typeface="Times New Roman"/>
              <a:cs typeface="Times New Roman"/>
              <a:sym typeface="Times New Roman"/>
            </a:endParaRPr>
          </a:p>
          <a:p>
            <a:pPr marL="1143000" lvl="2" indent="-273050" algn="l" rtl="0">
              <a:spcBef>
                <a:spcPts val="1000"/>
              </a:spcBef>
              <a:spcAft>
                <a:spcPts val="0"/>
              </a:spcAft>
              <a:buSzPts val="2140"/>
              <a:buFont typeface="Times New Roman"/>
              <a:buChar char="►"/>
            </a:pPr>
            <a:r>
              <a:rPr lang="en-US" sz="1800">
                <a:solidFill>
                  <a:schemeClr val="dk1"/>
                </a:solidFill>
                <a:latin typeface="Times New Roman"/>
                <a:ea typeface="Times New Roman"/>
                <a:cs typeface="Times New Roman"/>
                <a:sym typeface="Times New Roman"/>
              </a:rPr>
              <a:t>Dán nhãn theo ‘Score’: 1,2 sao → negative; 3 sao → neural; 4,5 sao → positive.</a:t>
            </a:r>
            <a:endParaRPr sz="1800">
              <a:solidFill>
                <a:schemeClr val="dk1"/>
              </a:solidFill>
              <a:latin typeface="Times New Roman"/>
              <a:ea typeface="Times New Roman"/>
              <a:cs typeface="Times New Roman"/>
              <a:sym typeface="Times New Roman"/>
            </a:endParaRPr>
          </a:p>
          <a:p>
            <a:pPr marL="1143000" lvl="2" indent="-273050" algn="l" rtl="0">
              <a:spcBef>
                <a:spcPts val="1000"/>
              </a:spcBef>
              <a:spcAft>
                <a:spcPts val="0"/>
              </a:spcAft>
              <a:buSzPts val="2140"/>
              <a:buFont typeface="Times New Roman"/>
              <a:buChar char="►"/>
            </a:pPr>
            <a:r>
              <a:rPr lang="en-US" sz="1800">
                <a:solidFill>
                  <a:schemeClr val="dk1"/>
                </a:solidFill>
                <a:latin typeface="Times New Roman"/>
                <a:ea typeface="Times New Roman"/>
                <a:cs typeface="Times New Roman"/>
                <a:sym typeface="Times New Roman"/>
              </a:rPr>
              <a:t>Giữ nguyên văn bản gốc (Raw text)</a:t>
            </a:r>
            <a:endParaRPr sz="2100">
              <a:latin typeface="Times New Roman"/>
              <a:ea typeface="Times New Roman"/>
              <a:cs typeface="Times New Roman"/>
              <a:sym typeface="Times New Roman"/>
            </a:endParaRPr>
          </a:p>
          <a:p>
            <a:pPr marL="1143000" lvl="2" indent="-251460" algn="l" rtl="0">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Chuyển chữ hoa → thường (Lowercasing)</a:t>
            </a:r>
            <a:endParaRPr sz="1800">
              <a:latin typeface="Times New Roman"/>
              <a:ea typeface="Times New Roman"/>
              <a:cs typeface="Times New Roman"/>
              <a:sym typeface="Times New Roman"/>
            </a:endParaRPr>
          </a:p>
          <a:p>
            <a:pPr marL="1143000" lvl="2" indent="-251460" algn="l" rtl="0">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Loại bỏ stopwords </a:t>
            </a:r>
            <a:r>
              <a:rPr lang="en-US" sz="1800">
                <a:latin typeface="Times New Roman"/>
                <a:ea typeface="Times New Roman"/>
                <a:cs typeface="Times New Roman"/>
                <a:sym typeface="Times New Roman"/>
              </a:rPr>
              <a:t>(“i”, “have”, “of”, “and”,…)</a:t>
            </a:r>
            <a:endParaRPr sz="1800">
              <a:latin typeface="Times New Roman"/>
              <a:ea typeface="Times New Roman"/>
              <a:cs typeface="Times New Roman"/>
              <a:sym typeface="Times New Roman"/>
            </a:endParaRPr>
          </a:p>
          <a:p>
            <a:pPr marL="1143000" lvl="2" indent="-251460" algn="l" rtl="0">
              <a:spcBef>
                <a:spcPts val="10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Lemmatization (rút gọn từ về gốc)</a:t>
            </a:r>
            <a:endParaRPr sz="1800">
              <a:solidFill>
                <a:schemeClr val="dk1"/>
              </a:solidFill>
              <a:latin typeface="Times New Roman"/>
              <a:ea typeface="Times New Roman"/>
              <a:cs typeface="Times New Roman"/>
              <a:sym typeface="Times New Roman"/>
            </a:endParaRPr>
          </a:p>
          <a:p>
            <a:pPr marL="1143000" lvl="2" indent="-251460" algn="l" rtl="0">
              <a:spcBef>
                <a:spcPts val="10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Xử lý mất cân bằng (Oversampling): tư động tăng số mẫu của negative và neural</a:t>
            </a:r>
            <a:endParaRPr sz="1800">
              <a:solidFill>
                <a:schemeClr val="dk1"/>
              </a:solidFill>
              <a:latin typeface="Times New Roman"/>
              <a:ea typeface="Times New Roman"/>
              <a:cs typeface="Times New Roman"/>
              <a:sym typeface="Times New Roman"/>
            </a:endParaRPr>
          </a:p>
          <a:p>
            <a:pPr marL="1143000" lvl="0" indent="0" algn="l" rtl="0">
              <a:spcBef>
                <a:spcPts val="1000"/>
              </a:spcBef>
              <a:spcAft>
                <a:spcPts val="0"/>
              </a:spcAft>
              <a:buNone/>
            </a:pPr>
            <a:endParaRPr sz="1800">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39B19842-F7B6-28AA-7A54-4A638A41E3F6}"/>
            </a:ext>
          </a:extLst>
        </p:cNvPr>
        <p:cNvGrpSpPr/>
        <p:nvPr/>
      </p:nvGrpSpPr>
      <p:grpSpPr>
        <a:xfrm>
          <a:off x="0" y="0"/>
          <a:ext cx="0" cy="0"/>
          <a:chOff x="0" y="0"/>
          <a:chExt cx="0" cy="0"/>
        </a:xfrm>
      </p:grpSpPr>
      <p:sp>
        <p:nvSpPr>
          <p:cNvPr id="255" name="Google Shape;255;p34">
            <a:extLst>
              <a:ext uri="{FF2B5EF4-FFF2-40B4-BE49-F238E27FC236}">
                <a16:creationId xmlns:a16="http://schemas.microsoft.com/office/drawing/2014/main" id="{6E99E412-4468-31F5-86D3-25E4C4D983BF}"/>
              </a:ext>
            </a:extLst>
          </p:cNvPr>
          <p:cNvSpPr txBox="1">
            <a:spLocks noGrp="1"/>
          </p:cNvSpPr>
          <p:nvPr>
            <p:ph type="title"/>
          </p:nvPr>
        </p:nvSpPr>
        <p:spPr>
          <a:xfrm>
            <a:off x="677271" y="22896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en-US">
                <a:latin typeface="Oswald Medium"/>
                <a:ea typeface="Oswald Medium"/>
                <a:cs typeface="Oswald Medium"/>
                <a:sym typeface="Oswald Medium"/>
              </a:rPr>
              <a:t>3. Thu Thập và Tiền Xử Lý Dữ Liệu</a:t>
            </a:r>
            <a:endParaRPr>
              <a:latin typeface="Oswald Medium"/>
              <a:ea typeface="Oswald Medium"/>
              <a:cs typeface="Oswald Medium"/>
              <a:sym typeface="Oswald Medium"/>
            </a:endParaRPr>
          </a:p>
        </p:txBody>
      </p:sp>
      <p:sp>
        <p:nvSpPr>
          <p:cNvPr id="256" name="Google Shape;256;p34">
            <a:extLst>
              <a:ext uri="{FF2B5EF4-FFF2-40B4-BE49-F238E27FC236}">
                <a16:creationId xmlns:a16="http://schemas.microsoft.com/office/drawing/2014/main" id="{ADAE6651-F826-3526-ABEB-1266354A45C7}"/>
              </a:ext>
            </a:extLst>
          </p:cNvPr>
          <p:cNvSpPr txBox="1">
            <a:spLocks noGrp="1"/>
          </p:cNvSpPr>
          <p:nvPr>
            <p:ph type="body" idx="1"/>
          </p:nvPr>
        </p:nvSpPr>
        <p:spPr>
          <a:xfrm>
            <a:off x="677346" y="869577"/>
            <a:ext cx="8596800" cy="3880800"/>
          </a:xfrm>
          <a:prstGeom prst="rect">
            <a:avLst/>
          </a:prstGeom>
          <a:noFill/>
          <a:ln>
            <a:noFill/>
          </a:ln>
        </p:spPr>
        <p:txBody>
          <a:bodyPr spcFirstLastPara="1" wrap="square" lIns="91425" tIns="45700" rIns="91425" bIns="45700" anchor="t" anchorCtr="0">
            <a:noAutofit/>
          </a:bodyPr>
          <a:lstStyle/>
          <a:p>
            <a:pPr marL="1143000" lvl="0" indent="0" algn="l" rtl="0">
              <a:spcBef>
                <a:spcPts val="1000"/>
              </a:spcBef>
              <a:spcAft>
                <a:spcPts val="0"/>
              </a:spcAft>
              <a:buNone/>
            </a:pPr>
            <a:endParaRPr sz="1800" dirty="0">
              <a:latin typeface="Times New Roman"/>
              <a:ea typeface="Times New Roman"/>
              <a:cs typeface="Times New Roman"/>
              <a:sym typeface="Times New Roman"/>
            </a:endParaRPr>
          </a:p>
          <a:p>
            <a:pPr marL="342900" lvl="0" indent="-251459" algn="l" rtl="0">
              <a:spcBef>
                <a:spcPts val="1000"/>
              </a:spcBef>
              <a:spcAft>
                <a:spcPts val="0"/>
              </a:spcAft>
              <a:buSzPts val="1440"/>
              <a:buNone/>
            </a:pPr>
            <a:endParaRPr dirty="0">
              <a:latin typeface="Times New Roman"/>
              <a:ea typeface="Times New Roman"/>
              <a:cs typeface="Times New Roman"/>
              <a:sym typeface="Times New Roman"/>
            </a:endParaRPr>
          </a:p>
        </p:txBody>
      </p:sp>
      <p:sp>
        <p:nvSpPr>
          <p:cNvPr id="4" name="Google Shape;237;p31">
            <a:extLst>
              <a:ext uri="{FF2B5EF4-FFF2-40B4-BE49-F238E27FC236}">
                <a16:creationId xmlns:a16="http://schemas.microsoft.com/office/drawing/2014/main" id="{E8CBC04E-10BD-E9FA-4074-03DD5CB39F94}"/>
              </a:ext>
            </a:extLst>
          </p:cNvPr>
          <p:cNvSpPr txBox="1">
            <a:spLocks/>
          </p:cNvSpPr>
          <p:nvPr/>
        </p:nvSpPr>
        <p:spPr>
          <a:xfrm>
            <a:off x="273775" y="1305650"/>
            <a:ext cx="4777200" cy="49029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chemeClr val="accent1"/>
              </a:buClr>
              <a:buSzPts val="1440"/>
              <a:buFont typeface="Noto Sans Symbols"/>
              <a:buChar char="►"/>
              <a:defRPr sz="1800" b="0" i="0" u="none" strike="noStrike" cap="none">
                <a:solidFill>
                  <a:srgbClr val="3F3F3F"/>
                </a:solidFill>
                <a:latin typeface="Trebuchet MS"/>
                <a:ea typeface="Trebuchet MS"/>
                <a:cs typeface="Trebuchet MS"/>
                <a:sym typeface="Trebuchet MS"/>
              </a:defRPr>
            </a:lvl1pPr>
            <a:lvl2pPr marL="914400" marR="0" lvl="1" indent="-320040" algn="l" rtl="0">
              <a:lnSpc>
                <a:spcPct val="100000"/>
              </a:lnSpc>
              <a:spcBef>
                <a:spcPts val="1000"/>
              </a:spcBef>
              <a:spcAft>
                <a:spcPts val="0"/>
              </a:spcAft>
              <a:buClr>
                <a:schemeClr val="accent1"/>
              </a:buClr>
              <a:buSzPts val="1440"/>
              <a:buFont typeface="Noto Sans Symbols"/>
              <a:buChar char="►"/>
              <a:defRPr sz="1600" b="0" i="0" u="none" strike="noStrike" cap="none">
                <a:solidFill>
                  <a:srgbClr val="3F3F3F"/>
                </a:solidFill>
                <a:latin typeface="Trebuchet MS"/>
                <a:ea typeface="Trebuchet MS"/>
                <a:cs typeface="Trebuchet MS"/>
                <a:sym typeface="Trebuchet MS"/>
              </a:defRPr>
            </a:lvl2pPr>
            <a:lvl3pPr marL="1371600" marR="0" lvl="2" indent="-320039" algn="l" rtl="0">
              <a:lnSpc>
                <a:spcPct val="100000"/>
              </a:lnSpc>
              <a:spcBef>
                <a:spcPts val="1000"/>
              </a:spcBef>
              <a:spcAft>
                <a:spcPts val="0"/>
              </a:spcAft>
              <a:buClr>
                <a:schemeClr val="accent1"/>
              </a:buClr>
              <a:buSzPts val="1440"/>
              <a:buFont typeface="Noto Sans Symbols"/>
              <a:buChar char="►"/>
              <a:defRPr sz="1400" b="0" i="0" u="none" strike="noStrike" cap="none">
                <a:solidFill>
                  <a:srgbClr val="3F3F3F"/>
                </a:solidFill>
                <a:latin typeface="Trebuchet MS"/>
                <a:ea typeface="Trebuchet MS"/>
                <a:cs typeface="Trebuchet MS"/>
                <a:sym typeface="Trebuchet MS"/>
              </a:defRPr>
            </a:lvl3pPr>
            <a:lvl4pPr marL="1828800" marR="0" lvl="3"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4pPr>
            <a:lvl5pPr marL="2286000" marR="0" lvl="4"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5pPr>
            <a:lvl6pPr marL="2743200" marR="0" lvl="5"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6pPr>
            <a:lvl7pPr marL="3200400" marR="0" lvl="6" indent="-320039"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7pPr>
            <a:lvl8pPr marL="3657600" marR="0" lvl="7"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8pPr>
            <a:lvl9pPr marL="4114800" marR="0" lvl="8" indent="-320040" algn="l" rtl="0">
              <a:lnSpc>
                <a:spcPct val="100000"/>
              </a:lnSpc>
              <a:spcBef>
                <a:spcPts val="1000"/>
              </a:spcBef>
              <a:spcAft>
                <a:spcPts val="0"/>
              </a:spcAft>
              <a:buClr>
                <a:schemeClr val="accent1"/>
              </a:buClr>
              <a:buSzPts val="1440"/>
              <a:buFont typeface="Noto Sans Symbols"/>
              <a:buChar char="►"/>
              <a:defRPr sz="1200" b="0" i="0" u="none" strike="noStrike" cap="none">
                <a:solidFill>
                  <a:srgbClr val="3F3F3F"/>
                </a:solidFill>
                <a:latin typeface="Trebuchet MS"/>
                <a:ea typeface="Trebuchet MS"/>
                <a:cs typeface="Trebuchet MS"/>
                <a:sym typeface="Trebuchet MS"/>
              </a:defRPr>
            </a:lvl9pPr>
          </a:lstStyle>
          <a:p>
            <a:pPr marL="0" indent="0">
              <a:lnSpc>
                <a:spcPct val="90000"/>
              </a:lnSpc>
              <a:spcBef>
                <a:spcPts val="0"/>
              </a:spcBef>
              <a:buFont typeface="Noto Sans Symbols"/>
              <a:buNone/>
            </a:pPr>
            <a:endParaRPr lang="vi-VN" b="1" dirty="0">
              <a:latin typeface="Times New Roman"/>
              <a:ea typeface="Times New Roman"/>
              <a:cs typeface="Times New Roman"/>
              <a:sym typeface="Times New Roman"/>
            </a:endParaRPr>
          </a:p>
          <a:p>
            <a:pPr marL="342900" indent="-342900">
              <a:lnSpc>
                <a:spcPct val="90000"/>
              </a:lnSpc>
            </a:pPr>
            <a:r>
              <a:rPr lang="vi-VN" dirty="0">
                <a:solidFill>
                  <a:schemeClr val="dk1"/>
                </a:solidFill>
                <a:latin typeface="Times New Roman"/>
                <a:ea typeface="Times New Roman"/>
                <a:cs typeface="Times New Roman"/>
                <a:sym typeface="Times New Roman"/>
              </a:rPr>
              <a:t>Sau khi dán nhãn bằng thông số ‘Score’ ta thấy được rằng: Positive chiếm khoảng 76% tổng dữ liệu sau khi lọc theo tiêu chí các đánh giá trong năm 2012.</a:t>
            </a:r>
          </a:p>
          <a:p>
            <a:pPr marL="342900" indent="-342900">
              <a:lnSpc>
                <a:spcPct val="90000"/>
              </a:lnSpc>
            </a:pPr>
            <a:endParaRPr lang="vi-VN" dirty="0">
              <a:solidFill>
                <a:schemeClr val="dk1"/>
              </a:solidFill>
              <a:latin typeface="Times New Roman"/>
              <a:ea typeface="Times New Roman"/>
              <a:cs typeface="Times New Roman"/>
              <a:sym typeface="Times New Roman"/>
            </a:endParaRPr>
          </a:p>
        </p:txBody>
      </p:sp>
      <p:pic>
        <p:nvPicPr>
          <p:cNvPr id="238" name="Google Shape;238;p31"/>
          <p:cNvPicPr preferRelativeResize="0"/>
          <p:nvPr/>
        </p:nvPicPr>
        <p:blipFill>
          <a:blip r:embed="rId3">
            <a:alphaModFix/>
          </a:blip>
          <a:stretch>
            <a:fillRect/>
          </a:stretch>
        </p:blipFill>
        <p:spPr>
          <a:xfrm>
            <a:off x="5082000" y="1549860"/>
            <a:ext cx="6836225" cy="4112851"/>
          </a:xfrm>
          <a:prstGeom prst="rect">
            <a:avLst/>
          </a:prstGeom>
          <a:noFill/>
          <a:ln>
            <a:noFill/>
          </a:ln>
        </p:spPr>
      </p:pic>
    </p:spTree>
    <p:extLst>
      <p:ext uri="{BB962C8B-B14F-4D97-AF65-F5344CB8AC3E}">
        <p14:creationId xmlns:p14="http://schemas.microsoft.com/office/powerpoint/2010/main" val="1151500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677271" y="228960"/>
            <a:ext cx="8596800" cy="13209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6E6540"/>
              </a:buClr>
              <a:buSzPts val="3600"/>
              <a:buFont typeface="Trebuchet MS"/>
              <a:buNone/>
            </a:pPr>
            <a:r>
              <a:rPr lang="en-US">
                <a:latin typeface="Oswald Medium"/>
                <a:ea typeface="Oswald Medium"/>
                <a:cs typeface="Oswald Medium"/>
                <a:sym typeface="Oswald Medium"/>
              </a:rPr>
              <a:t>3. Thu Thập và Tiền Xử Lý Dữ Liệu</a:t>
            </a:r>
            <a:endParaRPr>
              <a:latin typeface="Oswald Medium"/>
              <a:ea typeface="Oswald Medium"/>
              <a:cs typeface="Oswald Medium"/>
              <a:sym typeface="Oswald Medium"/>
            </a:endParaRPr>
          </a:p>
        </p:txBody>
      </p:sp>
      <p:sp>
        <p:nvSpPr>
          <p:cNvPr id="262" name="Google Shape;262;p35"/>
          <p:cNvSpPr txBox="1">
            <a:spLocks noGrp="1"/>
          </p:cNvSpPr>
          <p:nvPr>
            <p:ph type="body" idx="1"/>
          </p:nvPr>
        </p:nvSpPr>
        <p:spPr>
          <a:xfrm>
            <a:off x="677275" y="906088"/>
            <a:ext cx="4958700" cy="45921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3600"/>
              </a:spcBef>
              <a:spcAft>
                <a:spcPts val="0"/>
              </a:spcAft>
              <a:buNone/>
            </a:pPr>
            <a:r>
              <a:rPr lang="en-US" b="1">
                <a:solidFill>
                  <a:schemeClr val="dk1"/>
                </a:solidFill>
                <a:latin typeface="Arial"/>
                <a:ea typeface="Arial"/>
                <a:cs typeface="Arial"/>
                <a:sym typeface="Arial"/>
              </a:rPr>
              <a:t>Mối quan hệ giữa Score và TextLength :</a:t>
            </a:r>
            <a:endParaRPr b="1">
              <a:solidFill>
                <a:schemeClr val="dk1"/>
              </a:solidFill>
              <a:latin typeface="Arial"/>
              <a:ea typeface="Arial"/>
              <a:cs typeface="Arial"/>
              <a:sym typeface="Arial"/>
            </a:endParaRPr>
          </a:p>
          <a:p>
            <a:pPr marL="0" lvl="0" indent="0" algn="l" rtl="0">
              <a:lnSpc>
                <a:spcPct val="115000"/>
              </a:lnSpc>
              <a:spcBef>
                <a:spcPts val="3600"/>
              </a:spcBef>
              <a:spcAft>
                <a:spcPts val="0"/>
              </a:spcAft>
              <a:buNone/>
            </a:pPr>
            <a:r>
              <a:rPr lang="en-US">
                <a:solidFill>
                  <a:schemeClr val="dk1"/>
                </a:solidFill>
                <a:latin typeface="Arial"/>
                <a:ea typeface="Arial"/>
                <a:cs typeface="Arial"/>
                <a:sym typeface="Arial"/>
              </a:rPr>
              <a:t>Giá trị tương quan là </a:t>
            </a:r>
            <a:r>
              <a:rPr lang="en-US" b="1">
                <a:solidFill>
                  <a:schemeClr val="dk1"/>
                </a:solidFill>
                <a:latin typeface="Arial"/>
                <a:ea typeface="Arial"/>
                <a:cs typeface="Arial"/>
                <a:sym typeface="Arial"/>
              </a:rPr>
              <a:t>-0.08</a:t>
            </a:r>
            <a:r>
              <a:rPr lang="en-US">
                <a:solidFill>
                  <a:schemeClr val="dk1"/>
                </a:solidFill>
                <a:latin typeface="Arial"/>
                <a:ea typeface="Arial"/>
                <a:cs typeface="Arial"/>
                <a:sym typeface="Arial"/>
              </a:rPr>
              <a:t>.</a:t>
            </a:r>
            <a:endParaRPr b="1">
              <a:solidFill>
                <a:schemeClr val="dk1"/>
              </a:solidFill>
              <a:latin typeface="Arial"/>
              <a:ea typeface="Arial"/>
              <a:cs typeface="Arial"/>
              <a:sym typeface="Arial"/>
            </a:endParaRPr>
          </a:p>
          <a:p>
            <a:pPr marL="0" lvl="0" indent="0" algn="l" rtl="0">
              <a:lnSpc>
                <a:spcPct val="115000"/>
              </a:lnSpc>
              <a:spcBef>
                <a:spcPts val="3600"/>
              </a:spcBef>
              <a:spcAft>
                <a:spcPts val="0"/>
              </a:spcAft>
              <a:buNone/>
            </a:pPr>
            <a:r>
              <a:rPr lang="en-US">
                <a:solidFill>
                  <a:schemeClr val="dk1"/>
                </a:solidFill>
                <a:latin typeface="Arial"/>
                <a:ea typeface="Arial"/>
                <a:cs typeface="Arial"/>
                <a:sym typeface="Arial"/>
              </a:rPr>
              <a:t>·</a:t>
            </a:r>
            <a:r>
              <a:rPr lang="en-US">
                <a:solidFill>
                  <a:schemeClr val="dk1"/>
                </a:solidFill>
                <a:latin typeface="Times New Roman"/>
                <a:ea typeface="Times New Roman"/>
                <a:cs typeface="Times New Roman"/>
                <a:sym typeface="Times New Roman"/>
              </a:rPr>
              <a:t>   	</a:t>
            </a:r>
            <a:r>
              <a:rPr lang="en-US" b="1">
                <a:solidFill>
                  <a:schemeClr val="dk1"/>
                </a:solidFill>
                <a:latin typeface="Arial"/>
                <a:ea typeface="Arial"/>
                <a:cs typeface="Arial"/>
                <a:sym typeface="Arial"/>
              </a:rPr>
              <a:t>Nhận xét:</a:t>
            </a:r>
            <a:r>
              <a:rPr lang="en-US">
                <a:solidFill>
                  <a:schemeClr val="dk1"/>
                </a:solidFill>
                <a:latin typeface="Arial"/>
                <a:ea typeface="Arial"/>
                <a:cs typeface="Arial"/>
                <a:sym typeface="Arial"/>
              </a:rPr>
              <a:t> Giá trị tương quan này rất gần với 0 và mang dấu âm nhỏ. Điều này cho thấy có một mối tương quan tuyến tính </a:t>
            </a:r>
            <a:r>
              <a:rPr lang="en-US" b="1">
                <a:solidFill>
                  <a:schemeClr val="dk1"/>
                </a:solidFill>
                <a:latin typeface="Arial"/>
                <a:ea typeface="Arial"/>
                <a:cs typeface="Arial"/>
                <a:sym typeface="Arial"/>
              </a:rPr>
              <a:t>rất </a:t>
            </a:r>
            <a:r>
              <a:rPr lang="en-US">
                <a:solidFill>
                  <a:schemeClr val="dk1"/>
                </a:solidFill>
                <a:latin typeface="Arial"/>
                <a:ea typeface="Arial"/>
                <a:cs typeface="Arial"/>
                <a:sym typeface="Arial"/>
              </a:rPr>
              <a:t>yếu và hơi tiêu cực giữa Score và TextLength. Nói cách khác, độ dài văn bản có rất ít hoặc hầu như không có mối liên hệ tuyến tính rõ ràng với Score.</a:t>
            </a:r>
            <a:endParaRPr>
              <a:solidFill>
                <a:schemeClr val="dk1"/>
              </a:solidFill>
              <a:latin typeface="Arial"/>
              <a:ea typeface="Arial"/>
              <a:cs typeface="Arial"/>
              <a:sym typeface="Arial"/>
            </a:endParaRPr>
          </a:p>
          <a:p>
            <a:pPr marL="0" lvl="0" indent="0" algn="l" rtl="0">
              <a:lnSpc>
                <a:spcPct val="115000"/>
              </a:lnSpc>
              <a:spcBef>
                <a:spcPts val="3600"/>
              </a:spcBef>
              <a:spcAft>
                <a:spcPts val="3600"/>
              </a:spcAft>
              <a:buClr>
                <a:schemeClr val="dk1"/>
              </a:buClr>
              <a:buSzPts val="1100"/>
              <a:buFont typeface="Arial"/>
              <a:buNone/>
            </a:pPr>
            <a:endParaRPr b="1">
              <a:solidFill>
                <a:schemeClr val="dk1"/>
              </a:solidFill>
              <a:latin typeface="Arial"/>
              <a:ea typeface="Arial"/>
              <a:cs typeface="Arial"/>
              <a:sym typeface="Arial"/>
            </a:endParaRPr>
          </a:p>
        </p:txBody>
      </p:sp>
      <p:pic>
        <p:nvPicPr>
          <p:cNvPr id="263" name="Google Shape;263;p35"/>
          <p:cNvPicPr preferRelativeResize="0"/>
          <p:nvPr/>
        </p:nvPicPr>
        <p:blipFill>
          <a:blip r:embed="rId3">
            <a:alphaModFix/>
          </a:blip>
          <a:stretch>
            <a:fillRect/>
          </a:stretch>
        </p:blipFill>
        <p:spPr>
          <a:xfrm>
            <a:off x="5635975" y="906075"/>
            <a:ext cx="6329050" cy="4592125"/>
          </a:xfrm>
          <a:prstGeom prst="rect">
            <a:avLst/>
          </a:prstGeom>
          <a:noFill/>
          <a:ln>
            <a:noFill/>
          </a:ln>
        </p:spPr>
      </p:pic>
    </p:spTree>
  </p:cSld>
  <p:clrMapOvr>
    <a:masterClrMapping/>
  </p:clrMapOvr>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1836</Words>
  <Application>Microsoft Office PowerPoint</Application>
  <PresentationFormat>Widescreen</PresentationFormat>
  <Paragraphs>114</Paragraphs>
  <Slides>20</Slides>
  <Notes>20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Play</vt:lpstr>
      <vt:lpstr>Noto Sans Symbols</vt:lpstr>
      <vt:lpstr>Oswald Medium</vt:lpstr>
      <vt:lpstr>Times</vt:lpstr>
      <vt:lpstr>Times New Roman</vt:lpstr>
      <vt:lpstr>Arial</vt:lpstr>
      <vt:lpstr>Trebuchet MS</vt:lpstr>
      <vt:lpstr>Facet</vt:lpstr>
      <vt:lpstr> Thuyết Minh Đề Tài NCKH Cấp Cơ Sở</vt:lpstr>
      <vt:lpstr>                                                                         MỤC LỤC </vt:lpstr>
      <vt:lpstr>1. TỔNG QUAN VỀ ĐỀ TÀI</vt:lpstr>
      <vt:lpstr>Tính cấp thiết của đề tài:</vt:lpstr>
      <vt:lpstr>1. TỔNG QUAN VỀ ĐỀ TÀI</vt:lpstr>
      <vt:lpstr>2. CÁC NGHIÊN CỨU LIÊN QUAN</vt:lpstr>
      <vt:lpstr>3. Thu Thập và Tiền Xử Lý Dữ Liệu</vt:lpstr>
      <vt:lpstr>3. Thu Thập và Tiền Xử Lý Dữ Liệu</vt:lpstr>
      <vt:lpstr>3. Thu Thập và Tiền Xử Lý Dữ Liệu</vt:lpstr>
      <vt:lpstr>3. Thu Thập và Tiền Xử Lý Dữ Liệu</vt:lpstr>
      <vt:lpstr>4. NỘI DUNG NGHIÊN CỨU</vt:lpstr>
      <vt:lpstr>4. NỘI DUNG NGHIÊN CỨU</vt:lpstr>
      <vt:lpstr>5. SỬ DỤNG CÁC MÔ HÌNH.</vt:lpstr>
      <vt:lpstr>5. SỬ DỤNG CÁC MÔ HÌNH.</vt:lpstr>
      <vt:lpstr>5. SỬ DỤNG CÁC MÔ HÌNH.</vt:lpstr>
      <vt:lpstr>5. SỬ DỤNG CÁC MÔ HÌNH.</vt:lpstr>
      <vt:lpstr>6. KẾT QUẢ ĐẠT ĐƯỢC</vt:lpstr>
      <vt:lpstr>6. KẾT QUẢ ĐẠT ĐƯỢC</vt:lpstr>
      <vt:lpstr>6. KẾT QUẢ ĐẠT ĐƯỢC</vt:lpstr>
      <vt:lpstr>7. KẾT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Nguyễn Thành</cp:lastModifiedBy>
  <cp:revision>4</cp:revision>
  <dcterms:modified xsi:type="dcterms:W3CDTF">2025-05-22T11:36:07Z</dcterms:modified>
</cp:coreProperties>
</file>