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9" r:id="rId2"/>
    <p:sldId id="260" r:id="rId3"/>
    <p:sldId id="272" r:id="rId4"/>
    <p:sldId id="274" r:id="rId5"/>
    <p:sldId id="275" r:id="rId6"/>
    <p:sldId id="276" r:id="rId7"/>
    <p:sldId id="257" r:id="rId8"/>
    <p:sldId id="282" r:id="rId9"/>
    <p:sldId id="279" r:id="rId10"/>
    <p:sldId id="281" r:id="rId11"/>
    <p:sldId id="263" r:id="rId12"/>
    <p:sldId id="266" r:id="rId13"/>
    <p:sldId id="290" r:id="rId14"/>
    <p:sldId id="293" r:id="rId15"/>
    <p:sldId id="297" r:id="rId16"/>
    <p:sldId id="298" r:id="rId17"/>
    <p:sldId id="299" r:id="rId18"/>
    <p:sldId id="301" r:id="rId19"/>
    <p:sldId id="302" r:id="rId20"/>
    <p:sldId id="303" r:id="rId21"/>
    <p:sldId id="304" r:id="rId22"/>
    <p:sldId id="306" r:id="rId23"/>
    <p:sldId id="307" r:id="rId24"/>
    <p:sldId id="308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4.wmf"/><Relationship Id="rId7" Type="http://schemas.openxmlformats.org/officeDocument/2006/relationships/image" Target="../media/image21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6.wmf"/><Relationship Id="rId5" Type="http://schemas.openxmlformats.org/officeDocument/2006/relationships/image" Target="../media/image4.wmf"/><Relationship Id="rId4" Type="http://schemas.openxmlformats.org/officeDocument/2006/relationships/image" Target="../media/image35.wmf"/><Relationship Id="rId9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57996-BDD9-408B-ACD2-D4BB24C1E73F}" type="datetimeFigureOut">
              <a:rPr lang="fr-FR" smtClean="0"/>
              <a:pPr/>
              <a:t>26/10/2017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D72A-7CD9-4B7B-B6B2-6A002517DF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3756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fr-FR" altLang="fr-FR">
                <a:solidFill>
                  <a:prstClr val="black"/>
                </a:solidFill>
              </a:rPr>
              <a:t>Master ID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fr-FR" altLang="fr-FR">
                <a:solidFill>
                  <a:prstClr val="black"/>
                </a:solidFill>
              </a:rPr>
              <a:t>Février 2006</a:t>
            </a: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fr-FR" altLang="fr-FR">
                <a:solidFill>
                  <a:prstClr val="black"/>
                </a:solidFill>
              </a:rPr>
              <a:t>M. Nadif Université de Metz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E9CBCEB-E80C-4EF4-8B00-63F874B4E82A}" type="slidenum">
              <a:rPr lang="fr-FR" altLang="fr-FR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fr-FR" altLang="fr-FR">
              <a:solidFill>
                <a:prstClr val="black"/>
              </a:solidFill>
            </a:endParaRPr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5175" cy="3430587"/>
          </a:xfrm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fr-FR" altLang="fr-FR">
                <a:solidFill>
                  <a:prstClr val="black"/>
                </a:solidFill>
              </a:rPr>
              <a:t>Master ID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fr-FR" altLang="fr-FR">
                <a:solidFill>
                  <a:prstClr val="black"/>
                </a:solidFill>
              </a:rPr>
              <a:t>Février 2006</a:t>
            </a: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fr-FR" altLang="fr-FR">
                <a:solidFill>
                  <a:prstClr val="black"/>
                </a:solidFill>
              </a:rPr>
              <a:t>M. Nadif Université de Metz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E9CBCEB-E80C-4EF4-8B00-63F874B4E82A}" type="slidenum">
              <a:rPr lang="fr-FR" altLang="fr-FR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fr-FR" altLang="fr-FR">
              <a:solidFill>
                <a:prstClr val="black"/>
              </a:solidFill>
            </a:endParaRPr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5175" cy="3430587"/>
          </a:xfrm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fr-FR" smtClean="0">
                <a:latin typeface="Arial" pitchFamily="34" charset="0"/>
                <a:ea typeface="ヒラギノ角ゴ Pro W3"/>
              </a:rPr>
              <a:t>We give the target function at the beginning, but we say that we are going to explain later on how this formula is derived</a:t>
            </a:r>
          </a:p>
          <a:p>
            <a:r>
              <a:rPr lang="en-US" altLang="fr-FR" smtClean="0">
                <a:latin typeface="Arial" pitchFamily="34" charset="0"/>
                <a:ea typeface="ヒラギノ角ゴ Pro W3"/>
              </a:rPr>
              <a:t>(after the refresher in probability).</a:t>
            </a:r>
          </a:p>
          <a:p>
            <a:endParaRPr lang="en-US" altLang="fr-FR" smtClean="0">
              <a:latin typeface="Arial" pitchFamily="34" charset="0"/>
              <a:ea typeface="ヒラギノ角ゴ Pro W3"/>
            </a:endParaRPr>
          </a:p>
          <a:p>
            <a:r>
              <a:rPr lang="en-US" altLang="fr-FR" smtClean="0">
                <a:latin typeface="Arial" pitchFamily="34" charset="0"/>
                <a:ea typeface="ヒラギノ角ゴ Pro W3"/>
              </a:rPr>
              <a:t>Give the example of selecting topics for the class project, that means, selecting c.</a:t>
            </a:r>
          </a:p>
          <a:p>
            <a:r>
              <a:rPr lang="en-US" altLang="fr-FR" smtClean="0">
                <a:latin typeface="Arial" pitchFamily="34" charset="0"/>
                <a:ea typeface="ヒラギノ角ゴ Pro W3"/>
              </a:rPr>
              <a:t>Then, given c, the choice of d, is conditional, P(d|c).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0"/>
              </a:spcBef>
            </a:pPr>
            <a:fld id="{B47B460A-E379-4317-A547-F389C48C09F3}" type="slidenum">
              <a:rPr lang="en-US" altLang="fr-FR" smtClean="0"/>
              <a:pPr>
                <a:spcBef>
                  <a:spcPct val="0"/>
                </a:spcBef>
              </a:pPr>
              <a:t>16</a:t>
            </a:fld>
            <a:endParaRPr lang="en-US" alt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smtClean="0">
              <a:latin typeface="Arial" pitchFamily="34" charset="0"/>
              <a:ea typeface="ヒラギノ角ゴ Pro W3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0"/>
              </a:spcBef>
            </a:pPr>
            <a:fld id="{751FE63B-DF22-48F0-9B45-50A729DA2B6D}" type="slidenum">
              <a:rPr lang="en-US" altLang="fr-FR" smtClean="0"/>
              <a:pPr>
                <a:spcBef>
                  <a:spcPct val="0"/>
                </a:spcBef>
              </a:pPr>
              <a:t>18</a:t>
            </a:fld>
            <a:endParaRPr lang="en-US" alt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fr-FR" smtClean="0">
                <a:latin typeface="Arial" pitchFamily="34" charset="0"/>
                <a:ea typeface="ヒラギノ角ゴ Pro W3"/>
              </a:rPr>
              <a:t>It is clear that calculating all the parameters that derive from the application of the chain rule is infeasible.</a:t>
            </a:r>
          </a:p>
          <a:p>
            <a:r>
              <a:rPr lang="en-US" altLang="fr-FR" smtClean="0">
                <a:latin typeface="Arial" pitchFamily="34" charset="0"/>
                <a:ea typeface="ヒラギノ角ゴ Pro W3"/>
              </a:rPr>
              <a:t>Therefore, we need the naïve assumptions of independence in next page.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0"/>
              </a:spcBef>
            </a:pPr>
            <a:fld id="{06717161-0B3B-415C-AB13-5B6AD5FDFA4F}" type="slidenum">
              <a:rPr lang="en-US" altLang="fr-FR" smtClean="0"/>
              <a:pPr>
                <a:spcBef>
                  <a:spcPct val="0"/>
                </a:spcBef>
              </a:pPr>
              <a:t>19</a:t>
            </a:fld>
            <a:endParaRPr lang="en-US" alt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fr-FR" smtClean="0">
                <a:solidFill>
                  <a:srgbClr val="073E87"/>
                </a:solidFill>
              </a:rPr>
              <a:t>2005-2006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073E87"/>
                </a:solidFill>
              </a:rPr>
              <a:t>Université Paris Descartes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35669A1D-3601-4AAA-8AFD-E808DC538AD8}" type="slidenum">
              <a:rPr lang="fr-FR" smtClean="0">
                <a:solidFill>
                  <a:srgbClr val="073E87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73E87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629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073E87"/>
                </a:solidFill>
              </a:rPr>
              <a:t>2005-2006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073E87"/>
                </a:solidFill>
              </a:rPr>
              <a:t>Université Paris Descartes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00E307-3275-4BA8-B2AF-3FFFD975D788}" type="slidenum">
              <a:rPr lang="fr-FR" smtClean="0">
                <a:solidFill>
                  <a:srgbClr val="073E87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69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073E87"/>
                </a:solidFill>
              </a:rPr>
              <a:t>2005-2006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073E87"/>
                </a:solidFill>
              </a:rPr>
              <a:t>Université Paris Descartes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C6122-9DB8-4CD7-91C6-35A152A86E5D}" type="slidenum">
              <a:rPr lang="fr-FR" smtClean="0">
                <a:solidFill>
                  <a:srgbClr val="073E87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73E87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5500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>
                <a:solidFill>
                  <a:srgbClr val="073E87"/>
                </a:solidFill>
              </a:rPr>
              <a:t>2005-2006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>
                <a:solidFill>
                  <a:srgbClr val="073E87"/>
                </a:solidFill>
              </a:rPr>
              <a:t>Université Paris Descartes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9E746-8683-4EF3-A25E-D0CD96782DB9}" type="slidenum">
              <a:rPr lang="fr-FR" altLang="fr-FR">
                <a:solidFill>
                  <a:srgbClr val="073E87"/>
                </a:solidFill>
              </a:rPr>
              <a:pPr>
                <a:defRPr/>
              </a:pPr>
              <a:t>‹N°›</a:t>
            </a:fld>
            <a:endParaRPr lang="fr-FR" altLang="fr-FR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207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073E87"/>
                </a:solidFill>
              </a:rPr>
              <a:t>2005-2006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073E87"/>
                </a:solidFill>
              </a:rPr>
              <a:t>Université Paris Descartes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B393C-ECC6-4C7E-BC56-15CC681C0C3C}" type="slidenum">
              <a:rPr lang="fr-FR" smtClean="0">
                <a:solidFill>
                  <a:srgbClr val="073E87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73E87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341763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073E87"/>
                </a:solidFill>
              </a:rPr>
              <a:t>2005-2006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073E87"/>
                </a:solidFill>
              </a:rPr>
              <a:t>Université Paris Descartes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B2D2B5FA-9B74-4A65-9DC3-74FED9B5ECD8}" type="slidenum">
              <a:rPr lang="fr-FR" smtClean="0">
                <a:solidFill>
                  <a:srgbClr val="073E87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73E8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7491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073E87"/>
                </a:solidFill>
              </a:rPr>
              <a:t>2005-2006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073E87"/>
                </a:solidFill>
              </a:rPr>
              <a:t>Université Paris Descartes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E8D53F-B767-4914-A01E-5CEE3BDD2ECF}" type="slidenum">
              <a:rPr lang="fr-FR" smtClean="0">
                <a:solidFill>
                  <a:srgbClr val="073E87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73E87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122512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073E87"/>
                </a:solidFill>
              </a:rPr>
              <a:t>2005-2006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073E87"/>
                </a:solidFill>
              </a:rPr>
              <a:t>Université Paris Descartes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72DDE8-A961-417A-B160-DFA90676A3E6}" type="slidenum">
              <a:rPr lang="fr-FR" smtClean="0">
                <a:solidFill>
                  <a:srgbClr val="073E87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73E87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258308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073E87"/>
                </a:solidFill>
              </a:rPr>
              <a:t>2005-2006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073E87"/>
                </a:solidFill>
              </a:rPr>
              <a:t>Université Paris Descartes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20025D-5F98-4B3A-AB16-968F8C5818E0}" type="slidenum">
              <a:rPr lang="fr-FR" smtClean="0">
                <a:solidFill>
                  <a:srgbClr val="073E87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73E87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793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073E87"/>
                </a:solidFill>
              </a:rPr>
              <a:t>2005-2006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073E87"/>
                </a:solidFill>
              </a:rPr>
              <a:t>Université Paris Descartes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82F18-5E8A-473F-9D78-094333C2CE21}" type="slidenum">
              <a:rPr lang="fr-FR" smtClean="0">
                <a:solidFill>
                  <a:srgbClr val="073E87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73E87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213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073E87"/>
                </a:solidFill>
              </a:rPr>
              <a:t>2005-2006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073E87"/>
                </a:solidFill>
              </a:rPr>
              <a:t>Université Paris Descartes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761FD4-D66F-4DF9-BACC-3AA0096AB561}" type="slidenum">
              <a:rPr lang="fr-FR" smtClean="0">
                <a:solidFill>
                  <a:srgbClr val="073E87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73E87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420414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073E87"/>
                </a:solidFill>
              </a:rPr>
              <a:t>2005-2006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073E87"/>
                </a:solidFill>
              </a:rPr>
              <a:t>Université Paris Descartes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0C6C57-EDD4-401F-96BF-0E749E012F87}" type="slidenum">
              <a:rPr lang="fr-FR" smtClean="0">
                <a:solidFill>
                  <a:srgbClr val="073E87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73E87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4811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mtClean="0">
                <a:solidFill>
                  <a:srgbClr val="073E87"/>
                </a:solidFill>
              </a:rPr>
              <a:t>2005-2006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mtClean="0">
                <a:solidFill>
                  <a:srgbClr val="073E87"/>
                </a:solidFill>
              </a:rPr>
              <a:t>Université Paris Descartes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ABB278-06C7-4667-ABBB-800D81A2B2E3}" type="slidenum">
              <a:rPr lang="fr-FR" smtClean="0">
                <a:solidFill>
                  <a:srgbClr val="073E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>
              <a:solidFill>
                <a:srgbClr val="073E87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418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3.png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13.png"/><Relationship Id="rId9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oleObject" Target="../embeddings/oleObject29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1.bin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13.png"/><Relationship Id="rId9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oleObject" Target="../embeddings/oleObject38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5.bin"/><Relationship Id="rId4" Type="http://schemas.openxmlformats.org/officeDocument/2006/relationships/image" Target="../media/image13.png"/><Relationship Id="rId9" Type="http://schemas.openxmlformats.org/officeDocument/2006/relationships/oleObject" Target="../embeddings/oleObject3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K plus proches voisins (KNN)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pPr eaLnBrk="1" hangingPunct="1"/>
            <a:r>
              <a:rPr lang="fr-FR" altLang="fr-FR" dirty="0" smtClean="0"/>
              <a:t>Master MLDS - </a:t>
            </a:r>
            <a:r>
              <a:rPr lang="fr-FR" altLang="fr-FR" dirty="0" smtClean="0"/>
              <a:t>2017/2018</a:t>
            </a:r>
            <a:endParaRPr lang="fr-FR" altLang="fr-FR" dirty="0" smtClean="0"/>
          </a:p>
          <a:p>
            <a:pPr eaLnBrk="1" hangingPunct="1"/>
            <a:r>
              <a:rPr lang="fr-FR" altLang="fr-FR" sz="1600" dirty="0" smtClean="0"/>
              <a:t>Université Paris Descartes </a:t>
            </a:r>
          </a:p>
          <a:p>
            <a:pPr eaLnBrk="1" hangingPunct="1"/>
            <a:r>
              <a:rPr lang="fr-FR" altLang="fr-FR" sz="1200" dirty="0" smtClean="0"/>
              <a:t>Lazhar.labiod@parisdescartes.fr</a:t>
            </a:r>
          </a:p>
          <a:p>
            <a:pPr eaLnBrk="1" hangingPunct="1"/>
            <a:endParaRPr lang="fr-FR" altLang="fr-FR" sz="1800" dirty="0" smtClean="0"/>
          </a:p>
        </p:txBody>
      </p:sp>
      <p:sp>
        <p:nvSpPr>
          <p:cNvPr id="10244" name="Rectangle 104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000" smtClean="0">
                <a:solidFill>
                  <a:srgbClr val="073E87"/>
                </a:solidFill>
                <a:latin typeface="Arial" pitchFamily="34" charset="0"/>
              </a:rPr>
              <a:t>Université Paris Descartes</a:t>
            </a:r>
          </a:p>
        </p:txBody>
      </p:sp>
      <p:sp>
        <p:nvSpPr>
          <p:cNvPr id="10245" name="Rectangle 10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64CF3A2-0661-49C6-9B6C-2F3BC8FBCF46}" type="slidenum">
              <a:rPr lang="fr-FR" altLang="fr-FR" sz="1000" smtClean="0">
                <a:solidFill>
                  <a:srgbClr val="073E87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fr-FR" altLang="fr-FR" sz="1000" smtClean="0">
              <a:solidFill>
                <a:srgbClr val="073E87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36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Avantages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073E87"/>
                </a:solidFill>
              </a:rPr>
              <a:t>Université Paris Descartes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B393C-ECC6-4C7E-BC56-15CC681C0C3C}" type="slidenum">
              <a:rPr lang="fr-FR" smtClean="0">
                <a:solidFill>
                  <a:srgbClr val="073E87"/>
                </a:solidFill>
              </a:rPr>
              <a:pPr>
                <a:defRPr/>
              </a:pPr>
              <a:t>10</a:t>
            </a:fld>
            <a:endParaRPr lang="fr-FR">
              <a:solidFill>
                <a:srgbClr val="073E87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371560"/>
            <a:ext cx="8229600" cy="4505712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+mj-lt"/>
              </a:rPr>
              <a:t>Simple, surpasse encore d'autres </a:t>
            </a:r>
            <a:r>
              <a:rPr lang="fr-FR" sz="2400" dirty="0" smtClean="0">
                <a:latin typeface="+mj-lt"/>
              </a:rPr>
              <a:t>méthodes</a:t>
            </a:r>
          </a:p>
          <a:p>
            <a:pPr marL="0" indent="0">
              <a:buNone/>
            </a:pPr>
            <a:endParaRPr lang="fr-FR" sz="2400" dirty="0" smtClean="0">
              <a:latin typeface="+mj-lt"/>
            </a:endParaRPr>
          </a:p>
          <a:p>
            <a:r>
              <a:rPr lang="fr-FR" sz="2400" dirty="0" smtClean="0">
                <a:latin typeface="+mj-lt"/>
              </a:rPr>
              <a:t> </a:t>
            </a:r>
            <a:r>
              <a:rPr lang="fr-FR" sz="2400" dirty="0">
                <a:latin typeface="+mj-lt"/>
              </a:rPr>
              <a:t>Faible Complexité: O </a:t>
            </a:r>
            <a:r>
              <a:rPr lang="fr-FR" sz="2400" dirty="0" smtClean="0">
                <a:latin typeface="+mj-lt"/>
              </a:rPr>
              <a:t>(</a:t>
            </a:r>
            <a:r>
              <a:rPr lang="fr-FR" sz="2400" dirty="0" err="1" smtClean="0">
                <a:latin typeface="+mj-lt"/>
              </a:rPr>
              <a:t>dn</a:t>
            </a:r>
            <a:r>
              <a:rPr lang="fr-FR" sz="2400" dirty="0">
                <a:latin typeface="+mj-lt"/>
              </a:rPr>
              <a:t>), </a:t>
            </a:r>
            <a:r>
              <a:rPr lang="fr-FR" sz="2400" dirty="0" smtClean="0">
                <a:latin typeface="+mj-lt"/>
              </a:rPr>
              <a:t>d – le </a:t>
            </a:r>
            <a:r>
              <a:rPr lang="fr-FR" sz="2400" dirty="0">
                <a:latin typeface="+mj-lt"/>
              </a:rPr>
              <a:t>coût </a:t>
            </a:r>
            <a:r>
              <a:rPr lang="fr-FR" sz="2400" dirty="0" smtClean="0">
                <a:latin typeface="+mj-lt"/>
              </a:rPr>
              <a:t>pour le calcul d’une distance </a:t>
            </a:r>
          </a:p>
          <a:p>
            <a:pPr marL="0" indent="0">
              <a:buNone/>
            </a:pPr>
            <a:endParaRPr lang="fr-FR" sz="2400" dirty="0" smtClean="0">
              <a:latin typeface="+mj-lt"/>
            </a:endParaRPr>
          </a:p>
          <a:p>
            <a:r>
              <a:rPr lang="fr-FR" sz="2400" dirty="0" smtClean="0">
                <a:latin typeface="+mj-lt"/>
              </a:rPr>
              <a:t>Pas </a:t>
            </a:r>
            <a:r>
              <a:rPr lang="fr-FR" sz="2400" dirty="0">
                <a:latin typeface="+mj-lt"/>
              </a:rPr>
              <a:t>besoin de définition de </a:t>
            </a:r>
            <a:r>
              <a:rPr lang="fr-FR" sz="2400" dirty="0" smtClean="0">
                <a:latin typeface="+mj-lt"/>
              </a:rPr>
              <a:t>l'espace des variables (de description)</a:t>
            </a:r>
          </a:p>
          <a:p>
            <a:pPr marL="0" indent="0">
              <a:buNone/>
            </a:pPr>
            <a:endParaRPr lang="fr-FR" sz="2400" dirty="0">
              <a:latin typeface="+mj-lt"/>
            </a:endParaRPr>
          </a:p>
          <a:p>
            <a:r>
              <a:rPr lang="fr-FR" sz="2400" dirty="0" smtClean="0">
                <a:latin typeface="+mj-lt"/>
              </a:rPr>
              <a:t>Pas </a:t>
            </a:r>
            <a:r>
              <a:rPr lang="fr-FR" sz="2400" dirty="0">
                <a:latin typeface="+mj-lt"/>
              </a:rPr>
              <a:t>de coût de calcul pour l'ajout de nouvelles </a:t>
            </a:r>
            <a:r>
              <a:rPr lang="fr-FR" sz="2400" dirty="0" smtClean="0">
                <a:latin typeface="+mj-lt"/>
              </a:rPr>
              <a:t>catégories</a:t>
            </a:r>
          </a:p>
        </p:txBody>
      </p:sp>
    </p:spTree>
    <p:extLst>
      <p:ext uri="{BB962C8B-B14F-4D97-AF65-F5344CB8AC3E}">
        <p14:creationId xmlns="" xmlns:p14="http://schemas.microsoft.com/office/powerpoint/2010/main" val="110821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KNN sous 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073E87"/>
                </a:solidFill>
              </a:rPr>
              <a:t>Université Paris Descartes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B393C-ECC6-4C7E-BC56-15CC681C0C3C}" type="slidenum">
              <a:rPr lang="fr-FR" smtClean="0">
                <a:solidFill>
                  <a:srgbClr val="073E87"/>
                </a:solidFill>
              </a:rPr>
              <a:pPr>
                <a:defRPr/>
              </a:pPr>
              <a:t>11</a:t>
            </a:fld>
            <a:endParaRPr lang="fr-FR">
              <a:solidFill>
                <a:srgbClr val="073E87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>
            <a:normAutofit/>
          </a:bodyPr>
          <a:lstStyle/>
          <a:p>
            <a:pPr lvl="0"/>
            <a:r>
              <a:rPr lang="fr-FR" sz="2400" dirty="0">
                <a:solidFill>
                  <a:prstClr val="black"/>
                </a:solidFill>
                <a:latin typeface="+mj-lt"/>
              </a:rPr>
              <a:t>Packages R KNN{class}</a:t>
            </a:r>
          </a:p>
          <a:p>
            <a:r>
              <a:rPr lang="fr-FR" sz="2400" dirty="0" smtClean="0">
                <a:latin typeface="+mj-lt"/>
              </a:rPr>
              <a:t>Données IRIS de Fisher</a:t>
            </a:r>
          </a:p>
          <a:p>
            <a:r>
              <a:rPr lang="fr-FR" sz="2400" dirty="0" smtClean="0">
                <a:latin typeface="+mj-lt"/>
              </a:rPr>
              <a:t># </a:t>
            </a:r>
            <a:r>
              <a:rPr lang="fr-FR" sz="2400" dirty="0">
                <a:latin typeface="+mj-lt"/>
              </a:rPr>
              <a:t>KNN sur la table </a:t>
            </a:r>
            <a:r>
              <a:rPr lang="fr-FR" sz="2400" dirty="0" smtClean="0">
                <a:latin typeface="+mj-lt"/>
              </a:rPr>
              <a:t>iris</a:t>
            </a:r>
            <a:endParaRPr lang="fr-FR" sz="2400" dirty="0">
              <a:latin typeface="+mj-lt"/>
            </a:endParaRPr>
          </a:p>
          <a:p>
            <a:pPr lvl="1"/>
            <a:r>
              <a:rPr lang="fr-FR" sz="2400" dirty="0" smtClean="0">
                <a:latin typeface="+mj-lt"/>
              </a:rPr>
              <a:t>##</a:t>
            </a:r>
          </a:p>
          <a:p>
            <a:pPr lvl="1"/>
            <a:r>
              <a:rPr lang="fr-FR" sz="2400" dirty="0" err="1">
                <a:latin typeface="+mj-lt"/>
              </a:rPr>
              <a:t>l</a:t>
            </a:r>
            <a:r>
              <a:rPr lang="fr-FR" sz="2400" dirty="0" err="1" smtClean="0">
                <a:latin typeface="+mj-lt"/>
              </a:rPr>
              <a:t>ibrary</a:t>
            </a:r>
            <a:r>
              <a:rPr lang="fr-FR" sz="2400" dirty="0" smtClean="0">
                <a:latin typeface="+mj-lt"/>
              </a:rPr>
              <a:t>(class)</a:t>
            </a:r>
          </a:p>
          <a:p>
            <a:pPr lvl="1"/>
            <a:r>
              <a:rPr lang="fr-FR" sz="2400" dirty="0" err="1" smtClean="0">
                <a:latin typeface="+mj-lt"/>
              </a:rPr>
              <a:t>iris.d</a:t>
            </a:r>
            <a:r>
              <a:rPr lang="fr-FR" sz="2400" dirty="0">
                <a:latin typeface="+mj-lt"/>
              </a:rPr>
              <a:t>&lt;-iris[, 1:4] # ensemble apprentissage</a:t>
            </a:r>
          </a:p>
          <a:p>
            <a:pPr lvl="1"/>
            <a:r>
              <a:rPr lang="fr-FR" sz="2400" dirty="0">
                <a:latin typeface="+mj-lt"/>
              </a:rPr>
              <a:t>iris.cl &lt;- iris[,5] # labels de </a:t>
            </a:r>
            <a:r>
              <a:rPr lang="fr-FR" sz="2400" dirty="0" smtClean="0">
                <a:latin typeface="+mj-lt"/>
              </a:rPr>
              <a:t>classes</a:t>
            </a:r>
            <a:endParaRPr lang="fr-FR" sz="2400" dirty="0">
              <a:latin typeface="+mj-lt"/>
            </a:endParaRPr>
          </a:p>
          <a:p>
            <a:pPr lvl="1"/>
            <a:r>
              <a:rPr lang="fr-FR" sz="2400" dirty="0">
                <a:latin typeface="+mj-lt"/>
              </a:rPr>
              <a:t>iris.1nn &lt;- knn.cv(</a:t>
            </a:r>
            <a:r>
              <a:rPr lang="fr-FR" sz="2400" dirty="0" err="1">
                <a:latin typeface="+mj-lt"/>
              </a:rPr>
              <a:t>iris.d</a:t>
            </a:r>
            <a:r>
              <a:rPr lang="fr-FR" sz="2400" dirty="0">
                <a:latin typeface="+mj-lt"/>
              </a:rPr>
              <a:t>, iris.cl, k=1) # 1-NN avec validation croisée (CV</a:t>
            </a:r>
            <a:r>
              <a:rPr lang="fr-FR" sz="2400" dirty="0" smtClean="0">
                <a:latin typeface="+mj-lt"/>
              </a:rPr>
              <a:t>)</a:t>
            </a:r>
            <a:endParaRPr lang="fr-FR" sz="2400" dirty="0">
              <a:latin typeface="+mj-lt"/>
            </a:endParaRPr>
          </a:p>
          <a:p>
            <a:pPr lvl="1"/>
            <a:r>
              <a:rPr lang="fr-FR" sz="2400" dirty="0">
                <a:latin typeface="+mj-lt"/>
              </a:rPr>
              <a:t>table(iris.1nn, iris.cl) #matrice de </a:t>
            </a:r>
            <a:r>
              <a:rPr lang="fr-FR" sz="2400" dirty="0" smtClean="0">
                <a:latin typeface="+mj-lt"/>
              </a:rPr>
              <a:t>confusion</a:t>
            </a:r>
          </a:p>
          <a:p>
            <a:pPr marL="27432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60526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 err="1" smtClean="0"/>
              <a:t>Classifieur</a:t>
            </a:r>
            <a:r>
              <a:rPr lang="fr-FR" altLang="fr-FR" dirty="0" smtClean="0"/>
              <a:t> bayésien naïf</a:t>
            </a:r>
            <a:br>
              <a:rPr lang="fr-FR" altLang="fr-FR" dirty="0" smtClean="0"/>
            </a:br>
            <a:r>
              <a:rPr lang="fr-FR" altLang="fr-FR" dirty="0" smtClean="0"/>
              <a:t>(</a:t>
            </a:r>
            <a:r>
              <a:rPr lang="fr-FR" altLang="fr-FR" sz="2700" dirty="0" err="1" smtClean="0"/>
              <a:t>Naive</a:t>
            </a:r>
            <a:r>
              <a:rPr lang="fr-FR" altLang="fr-FR" sz="2700" dirty="0" smtClean="0"/>
              <a:t> </a:t>
            </a:r>
            <a:r>
              <a:rPr lang="fr-FR" altLang="fr-FR" sz="2700" dirty="0"/>
              <a:t>Bayes </a:t>
            </a:r>
            <a:r>
              <a:rPr lang="fr-FR" altLang="fr-FR" sz="2700" dirty="0" smtClean="0"/>
              <a:t>classifier)</a:t>
            </a:r>
            <a:r>
              <a:rPr lang="fr-FR" altLang="fr-FR" dirty="0" smtClean="0"/>
              <a:t/>
            </a:r>
            <a:br>
              <a:rPr lang="fr-FR" altLang="fr-FR" dirty="0" smtClean="0"/>
            </a:br>
            <a:endParaRPr lang="fr-FR" altLang="fr-FR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pPr eaLnBrk="1" hangingPunct="1"/>
            <a:r>
              <a:rPr lang="fr-FR" altLang="fr-FR" dirty="0" smtClean="0"/>
              <a:t>Master MLDS - 2016/2017</a:t>
            </a:r>
          </a:p>
          <a:p>
            <a:pPr eaLnBrk="1" hangingPunct="1"/>
            <a:r>
              <a:rPr lang="fr-FR" altLang="fr-FR" sz="1600" dirty="0" smtClean="0"/>
              <a:t>Université Paris Descartes </a:t>
            </a:r>
          </a:p>
          <a:p>
            <a:pPr eaLnBrk="1" hangingPunct="1"/>
            <a:r>
              <a:rPr lang="fr-FR" altLang="fr-FR" sz="1200" dirty="0" smtClean="0"/>
              <a:t>Lazhar.labiod@parisdescartes.fr</a:t>
            </a:r>
          </a:p>
          <a:p>
            <a:pPr eaLnBrk="1" hangingPunct="1"/>
            <a:endParaRPr lang="fr-FR" altLang="fr-FR" sz="1800" dirty="0" smtClean="0"/>
          </a:p>
        </p:txBody>
      </p:sp>
      <p:sp>
        <p:nvSpPr>
          <p:cNvPr id="10244" name="Rectangle 104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000" smtClean="0">
                <a:solidFill>
                  <a:srgbClr val="073E87"/>
                </a:solidFill>
                <a:latin typeface="Arial" pitchFamily="34" charset="0"/>
              </a:rPr>
              <a:t>Université Paris Descartes</a:t>
            </a:r>
          </a:p>
        </p:txBody>
      </p:sp>
      <p:sp>
        <p:nvSpPr>
          <p:cNvPr id="10245" name="Rectangle 10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64CF3A2-0661-49C6-9B6C-2F3BC8FBCF46}" type="slidenum">
              <a:rPr lang="fr-FR" altLang="fr-FR" sz="1000" smtClean="0">
                <a:solidFill>
                  <a:srgbClr val="073E87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fr-FR" altLang="fr-FR" sz="1000" smtClean="0">
              <a:solidFill>
                <a:srgbClr val="073E87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436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/>
              <a:t>Classifieur</a:t>
            </a:r>
            <a:r>
              <a:rPr lang="fr-FR" sz="2800" dirty="0" smtClean="0"/>
              <a:t> </a:t>
            </a:r>
            <a:r>
              <a:rPr lang="fr-FR" sz="2800" dirty="0"/>
              <a:t>Bayésien </a:t>
            </a:r>
            <a:r>
              <a:rPr lang="fr-FR" sz="2800" dirty="0" err="1" smtClean="0"/>
              <a:t>Naîf</a:t>
            </a:r>
            <a:r>
              <a:rPr lang="fr-FR" sz="2800" dirty="0" smtClean="0"/>
              <a:t> </a:t>
            </a:r>
            <a:endParaRPr lang="fr-FR" sz="28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073E87"/>
                </a:solidFill>
              </a:rPr>
              <a:t>Université Paris Descartes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B393C-ECC6-4C7E-BC56-15CC681C0C3C}" type="slidenum">
              <a:rPr lang="fr-FR" smtClean="0">
                <a:solidFill>
                  <a:srgbClr val="073E87"/>
                </a:solidFill>
              </a:rPr>
              <a:pPr>
                <a:defRPr/>
              </a:pPr>
              <a:t>13</a:t>
            </a:fld>
            <a:endParaRPr lang="fr-FR">
              <a:solidFill>
                <a:srgbClr val="073E87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2400" b="1" dirty="0" smtClean="0">
                <a:latin typeface="+mj-lt"/>
              </a:rPr>
              <a:t>Bayésien Naïf</a:t>
            </a:r>
            <a:endParaRPr lang="fr-FR" sz="2400" b="1" dirty="0">
              <a:latin typeface="+mj-lt"/>
            </a:endParaRPr>
          </a:p>
          <a:p>
            <a:pPr lvl="1"/>
            <a:r>
              <a:rPr lang="fr-FR" sz="2000" dirty="0">
                <a:latin typeface="+mj-lt"/>
              </a:rPr>
              <a:t>Objectifs</a:t>
            </a:r>
          </a:p>
          <a:p>
            <a:pPr lvl="1"/>
            <a:r>
              <a:rPr lang="fr-FR" sz="2000" dirty="0">
                <a:latin typeface="+mj-lt"/>
              </a:rPr>
              <a:t>Rappels</a:t>
            </a:r>
          </a:p>
          <a:p>
            <a:pPr lvl="1"/>
            <a:r>
              <a:rPr lang="fr-FR" sz="2000" dirty="0">
                <a:latin typeface="+mj-lt"/>
              </a:rPr>
              <a:t>Fondements de la classification </a:t>
            </a:r>
            <a:r>
              <a:rPr lang="fr-FR" sz="2000" dirty="0" smtClean="0">
                <a:latin typeface="+mj-lt"/>
              </a:rPr>
              <a:t>bayésienne</a:t>
            </a:r>
          </a:p>
          <a:p>
            <a:pPr lvl="1"/>
            <a:endParaRPr lang="fr-FR" sz="2000" dirty="0" smtClean="0">
              <a:latin typeface="+mj-lt"/>
            </a:endParaRPr>
          </a:p>
          <a:p>
            <a:r>
              <a:rPr lang="fr-FR" sz="2400" b="1" dirty="0">
                <a:latin typeface="+mj-lt"/>
              </a:rPr>
              <a:t>Apprentissage </a:t>
            </a:r>
            <a:r>
              <a:rPr lang="fr-FR" sz="2400" b="1" dirty="0" smtClean="0">
                <a:latin typeface="+mj-lt"/>
              </a:rPr>
              <a:t>supervis</a:t>
            </a:r>
            <a:r>
              <a:rPr lang="fr-FR" sz="2400" b="1" dirty="0">
                <a:latin typeface="+mj-lt"/>
              </a:rPr>
              <a:t>é</a:t>
            </a:r>
          </a:p>
          <a:p>
            <a:pPr lvl="1"/>
            <a:r>
              <a:rPr lang="fr-FR" sz="2000" dirty="0" smtClean="0">
                <a:latin typeface="+mj-lt"/>
              </a:rPr>
              <a:t>Données décrites </a:t>
            </a:r>
            <a:r>
              <a:rPr lang="fr-FR" sz="2000" dirty="0">
                <a:latin typeface="+mj-lt"/>
              </a:rPr>
              <a:t>par un ensemble de </a:t>
            </a:r>
            <a:r>
              <a:rPr lang="fr-FR" sz="2000" dirty="0" smtClean="0">
                <a:latin typeface="+mj-lt"/>
              </a:rPr>
              <a:t>caract</a:t>
            </a:r>
            <a:r>
              <a:rPr lang="fr-FR" sz="2000" dirty="0">
                <a:latin typeface="+mj-lt"/>
              </a:rPr>
              <a:t>é</a:t>
            </a:r>
            <a:r>
              <a:rPr lang="fr-FR" sz="2000" dirty="0" smtClean="0">
                <a:latin typeface="+mj-lt"/>
              </a:rPr>
              <a:t>ristiques</a:t>
            </a:r>
            <a:endParaRPr lang="fr-FR" sz="2000" dirty="0">
              <a:latin typeface="+mj-lt"/>
            </a:endParaRPr>
          </a:p>
          <a:p>
            <a:pPr lvl="1"/>
            <a:r>
              <a:rPr lang="fr-FR" sz="2000" dirty="0">
                <a:latin typeface="+mj-lt"/>
              </a:rPr>
              <a:t>Un ensemble de classes</a:t>
            </a:r>
          </a:p>
          <a:p>
            <a:pPr lvl="1"/>
            <a:r>
              <a:rPr lang="fr-FR" sz="2000" dirty="0">
                <a:latin typeface="+mj-lt"/>
              </a:rPr>
              <a:t>Apprendre un </a:t>
            </a:r>
            <a:r>
              <a:rPr lang="fr-FR" sz="2000" dirty="0" err="1">
                <a:latin typeface="+mj-lt"/>
              </a:rPr>
              <a:t>classifieur</a:t>
            </a:r>
            <a:r>
              <a:rPr lang="fr-FR" sz="2000" dirty="0">
                <a:latin typeface="+mj-lt"/>
              </a:rPr>
              <a:t> capable de </a:t>
            </a:r>
            <a:r>
              <a:rPr lang="fr-FR" sz="2000" dirty="0" smtClean="0">
                <a:latin typeface="+mj-lt"/>
              </a:rPr>
              <a:t>pr</a:t>
            </a:r>
            <a:r>
              <a:rPr lang="fr-FR" sz="2000" dirty="0">
                <a:latin typeface="+mj-lt"/>
              </a:rPr>
              <a:t>é</a:t>
            </a:r>
            <a:r>
              <a:rPr lang="fr-FR" sz="2000" dirty="0" smtClean="0">
                <a:latin typeface="+mj-lt"/>
              </a:rPr>
              <a:t>dire </a:t>
            </a:r>
            <a:r>
              <a:rPr lang="fr-FR" sz="2000" dirty="0">
                <a:latin typeface="+mj-lt"/>
              </a:rPr>
              <a:t>la classe d’un </a:t>
            </a:r>
            <a:r>
              <a:rPr lang="fr-FR" sz="2000" dirty="0" smtClean="0">
                <a:latin typeface="+mj-lt"/>
              </a:rPr>
              <a:t>nouvel exemple à </a:t>
            </a:r>
            <a:r>
              <a:rPr lang="fr-FR" sz="2000" dirty="0">
                <a:latin typeface="+mj-lt"/>
              </a:rPr>
              <a:t>partir de ces </a:t>
            </a:r>
            <a:r>
              <a:rPr lang="fr-FR" sz="2000" dirty="0" smtClean="0">
                <a:latin typeface="+mj-lt"/>
              </a:rPr>
              <a:t>caract</a:t>
            </a:r>
            <a:r>
              <a:rPr lang="fr-FR" sz="2000" dirty="0">
                <a:latin typeface="+mj-lt"/>
              </a:rPr>
              <a:t>é</a:t>
            </a:r>
            <a:r>
              <a:rPr lang="fr-FR" sz="2000" dirty="0" smtClean="0">
                <a:latin typeface="+mj-lt"/>
              </a:rPr>
              <a:t>ristiques</a:t>
            </a:r>
            <a:endParaRPr lang="fr-FR" sz="20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122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C</a:t>
            </a:r>
            <a:r>
              <a:rPr lang="fr-FR" sz="2800" dirty="0" smtClean="0"/>
              <a:t>lassification bayésienne naïve</a:t>
            </a:r>
            <a:endParaRPr lang="fr-FR" sz="28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073E87"/>
                </a:solidFill>
              </a:rPr>
              <a:t>Université Paris Descartes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B393C-ECC6-4C7E-BC56-15CC681C0C3C}" type="slidenum">
              <a:rPr lang="fr-FR" smtClean="0">
                <a:solidFill>
                  <a:srgbClr val="073E87"/>
                </a:solidFill>
              </a:rPr>
              <a:pPr>
                <a:defRPr/>
              </a:pPr>
              <a:t>14</a:t>
            </a:fld>
            <a:endParaRPr lang="fr-FR">
              <a:solidFill>
                <a:srgbClr val="073E87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+mj-lt"/>
              </a:rPr>
              <a:t>Objectif</a:t>
            </a:r>
          </a:p>
          <a:p>
            <a:pPr lvl="1"/>
            <a:r>
              <a:rPr lang="fr-FR" dirty="0">
                <a:latin typeface="+mj-lt"/>
              </a:rPr>
              <a:t>Associer à</a:t>
            </a:r>
            <a:r>
              <a:rPr lang="fr-FR" dirty="0" smtClean="0">
                <a:latin typeface="+mj-lt"/>
              </a:rPr>
              <a:t> </a:t>
            </a:r>
            <a:r>
              <a:rPr lang="fr-FR" dirty="0">
                <a:latin typeface="+mj-lt"/>
              </a:rPr>
              <a:t>un exemple </a:t>
            </a:r>
            <a:r>
              <a:rPr lang="fr-FR" i="1" dirty="0">
                <a:latin typeface="+mj-lt"/>
              </a:rPr>
              <a:t>x</a:t>
            </a:r>
            <a:r>
              <a:rPr lang="fr-FR" i="1" dirty="0" smtClean="0">
                <a:latin typeface="+mj-lt"/>
              </a:rPr>
              <a:t> </a:t>
            </a:r>
            <a:r>
              <a:rPr lang="fr-FR" dirty="0">
                <a:latin typeface="+mj-lt"/>
              </a:rPr>
              <a:t>(</a:t>
            </a:r>
            <a:r>
              <a:rPr lang="fr-FR" dirty="0" smtClean="0">
                <a:latin typeface="+mj-lt"/>
              </a:rPr>
              <a:t>représent</a:t>
            </a:r>
            <a:r>
              <a:rPr lang="fr-FR" dirty="0">
                <a:latin typeface="+mj-lt"/>
              </a:rPr>
              <a:t>é</a:t>
            </a:r>
            <a:r>
              <a:rPr lang="fr-FR" dirty="0" smtClean="0">
                <a:latin typeface="+mj-lt"/>
              </a:rPr>
              <a:t> </a:t>
            </a:r>
            <a:r>
              <a:rPr lang="fr-FR" dirty="0">
                <a:latin typeface="+mj-lt"/>
              </a:rPr>
              <a:t>par un vecteur </a:t>
            </a:r>
            <a:r>
              <a:rPr lang="fr-FR" dirty="0" smtClean="0">
                <a:latin typeface="+mj-lt"/>
              </a:rPr>
              <a:t>de caractéristique</a:t>
            </a:r>
            <a:r>
              <a:rPr lang="fr-FR" dirty="0">
                <a:latin typeface="+mj-lt"/>
              </a:rPr>
              <a:t>) la classe </a:t>
            </a:r>
            <a:r>
              <a:rPr lang="fr-FR" i="1" dirty="0" err="1" smtClean="0">
                <a:latin typeface="+mj-lt"/>
              </a:rPr>
              <a:t>y</a:t>
            </a:r>
            <a:r>
              <a:rPr lang="fr-FR" i="1" dirty="0" err="1">
                <a:latin typeface="+mj-lt"/>
              </a:rPr>
              <a:t>k</a:t>
            </a:r>
            <a:r>
              <a:rPr lang="fr-FR" i="1" dirty="0" smtClean="0">
                <a:latin typeface="+mj-lt"/>
              </a:rPr>
              <a:t> </a:t>
            </a:r>
            <a:r>
              <a:rPr lang="fr-FR" dirty="0">
                <a:latin typeface="+mj-lt"/>
              </a:rPr>
              <a:t>qui lui correspond (parmi n </a:t>
            </a:r>
            <a:r>
              <a:rPr lang="fr-FR" dirty="0" smtClean="0">
                <a:latin typeface="+mj-lt"/>
              </a:rPr>
              <a:t>catégories données </a:t>
            </a:r>
            <a:r>
              <a:rPr lang="fr-FR" dirty="0">
                <a:latin typeface="+mj-lt"/>
              </a:rPr>
              <a:t>: </a:t>
            </a:r>
            <a:r>
              <a:rPr lang="fr-FR" dirty="0" smtClean="0">
                <a:latin typeface="+mj-lt"/>
              </a:rPr>
              <a:t>{</a:t>
            </a:r>
            <a:r>
              <a:rPr lang="fr-FR" i="1" dirty="0" smtClean="0">
                <a:latin typeface="+mj-lt"/>
              </a:rPr>
              <a:t>y</a:t>
            </a:r>
            <a:r>
              <a:rPr lang="fr-FR" dirty="0" smtClean="0">
                <a:latin typeface="+mj-lt"/>
              </a:rPr>
              <a:t>1,</a:t>
            </a:r>
            <a:r>
              <a:rPr lang="fr-FR" i="1" dirty="0">
                <a:latin typeface="+mj-lt"/>
              </a:rPr>
              <a:t>y</a:t>
            </a:r>
            <a:r>
              <a:rPr lang="fr-FR" dirty="0" smtClean="0">
                <a:latin typeface="+mj-lt"/>
              </a:rPr>
              <a:t>2</a:t>
            </a:r>
            <a:r>
              <a:rPr lang="fr-FR" dirty="0">
                <a:latin typeface="+mj-lt"/>
              </a:rPr>
              <a:t>, . . . </a:t>
            </a:r>
            <a:r>
              <a:rPr lang="fr-FR" dirty="0" smtClean="0">
                <a:latin typeface="+mj-lt"/>
              </a:rPr>
              <a:t>,</a:t>
            </a:r>
            <a:r>
              <a:rPr lang="fr-FR" i="1" dirty="0" err="1" smtClean="0">
                <a:latin typeface="+mj-lt"/>
              </a:rPr>
              <a:t>y</a:t>
            </a:r>
            <a:r>
              <a:rPr lang="fr-FR" i="1" dirty="0" err="1">
                <a:latin typeface="+mj-lt"/>
              </a:rPr>
              <a:t>K</a:t>
            </a:r>
            <a:r>
              <a:rPr lang="fr-FR" dirty="0" smtClean="0">
                <a:latin typeface="+mj-lt"/>
              </a:rPr>
              <a:t>}).</a:t>
            </a:r>
          </a:p>
          <a:p>
            <a:r>
              <a:rPr lang="fr-FR" dirty="0">
                <a:latin typeface="+mj-lt"/>
              </a:rPr>
              <a:t>Mise en </a:t>
            </a:r>
            <a:r>
              <a:rPr lang="fr-FR" dirty="0" smtClean="0">
                <a:latin typeface="+mj-lt"/>
              </a:rPr>
              <a:t>œuvre</a:t>
            </a:r>
          </a:p>
          <a:p>
            <a:pPr lvl="1"/>
            <a:r>
              <a:rPr lang="fr-FR" dirty="0" smtClean="0">
                <a:latin typeface="+mj-lt"/>
              </a:rPr>
              <a:t>S’appuyer </a:t>
            </a:r>
            <a:r>
              <a:rPr lang="fr-FR" dirty="0">
                <a:latin typeface="+mj-lt"/>
              </a:rPr>
              <a:t>essentiellement sur la formule de Bayes pour estimer les probabilités suivantes :</a:t>
            </a:r>
          </a:p>
          <a:p>
            <a:pPr lvl="2"/>
            <a:r>
              <a:rPr lang="fr-FR" i="1" dirty="0" smtClean="0">
                <a:latin typeface="+mj-lt"/>
              </a:rPr>
              <a:t>P</a:t>
            </a:r>
            <a:r>
              <a:rPr lang="fr-FR" dirty="0" smtClean="0">
                <a:latin typeface="+mj-lt"/>
              </a:rPr>
              <a:t>(</a:t>
            </a:r>
            <a:r>
              <a:rPr lang="fr-FR" i="1" dirty="0" smtClean="0">
                <a:latin typeface="+mj-lt"/>
              </a:rPr>
              <a:t>y</a:t>
            </a:r>
            <a:r>
              <a:rPr lang="fr-FR" dirty="0" smtClean="0">
                <a:latin typeface="+mj-lt"/>
              </a:rPr>
              <a:t>1|</a:t>
            </a:r>
            <a:r>
              <a:rPr lang="fr-FR" i="1" dirty="0">
                <a:latin typeface="+mj-lt"/>
              </a:rPr>
              <a:t>x</a:t>
            </a:r>
            <a:r>
              <a:rPr lang="fr-FR" dirty="0" smtClean="0">
                <a:latin typeface="+mj-lt"/>
              </a:rPr>
              <a:t>),</a:t>
            </a:r>
            <a:r>
              <a:rPr lang="fr-FR" i="1" dirty="0" smtClean="0">
                <a:latin typeface="+mj-lt"/>
              </a:rPr>
              <a:t>P</a:t>
            </a:r>
            <a:r>
              <a:rPr lang="fr-FR" dirty="0" smtClean="0">
                <a:latin typeface="+mj-lt"/>
              </a:rPr>
              <a:t>(</a:t>
            </a:r>
            <a:r>
              <a:rPr lang="fr-FR" i="1" dirty="0" smtClean="0">
                <a:latin typeface="+mj-lt"/>
              </a:rPr>
              <a:t>y</a:t>
            </a:r>
            <a:r>
              <a:rPr lang="fr-FR" dirty="0" smtClean="0">
                <a:latin typeface="+mj-lt"/>
              </a:rPr>
              <a:t>2|</a:t>
            </a:r>
            <a:r>
              <a:rPr lang="fr-FR" i="1" dirty="0">
                <a:latin typeface="+mj-lt"/>
              </a:rPr>
              <a:t>x</a:t>
            </a:r>
            <a:r>
              <a:rPr lang="fr-FR" dirty="0" smtClean="0">
                <a:latin typeface="+mj-lt"/>
              </a:rPr>
              <a:t>), </a:t>
            </a:r>
            <a:r>
              <a:rPr lang="fr-FR" dirty="0">
                <a:latin typeface="+mj-lt"/>
              </a:rPr>
              <a:t>. . . </a:t>
            </a:r>
            <a:r>
              <a:rPr lang="fr-FR" i="1" dirty="0" smtClean="0">
                <a:latin typeface="+mj-lt"/>
              </a:rPr>
              <a:t>P</a:t>
            </a:r>
            <a:r>
              <a:rPr lang="fr-FR" dirty="0" smtClean="0">
                <a:latin typeface="+mj-lt"/>
              </a:rPr>
              <a:t>(</a:t>
            </a:r>
            <a:r>
              <a:rPr lang="fr-FR" i="1" dirty="0" err="1" smtClean="0">
                <a:latin typeface="+mj-lt"/>
              </a:rPr>
              <a:t>yk</a:t>
            </a:r>
            <a:r>
              <a:rPr lang="fr-FR" dirty="0" err="1" smtClean="0">
                <a:latin typeface="+mj-lt"/>
              </a:rPr>
              <a:t>|</a:t>
            </a:r>
            <a:r>
              <a:rPr lang="fr-FR" i="1" dirty="0" err="1">
                <a:latin typeface="+mj-lt"/>
              </a:rPr>
              <a:t>x</a:t>
            </a:r>
            <a:r>
              <a:rPr lang="fr-FR" dirty="0" smtClean="0">
                <a:latin typeface="+mj-lt"/>
              </a:rPr>
              <a:t>)</a:t>
            </a:r>
            <a:endParaRPr lang="fr-FR" dirty="0">
              <a:latin typeface="+mj-lt"/>
            </a:endParaRPr>
          </a:p>
          <a:p>
            <a:pPr lvl="1"/>
            <a:r>
              <a:rPr lang="fr-FR" dirty="0">
                <a:latin typeface="+mj-lt"/>
              </a:rPr>
              <a:t>La classe choisie sera celle pour qui la probabilité est </a:t>
            </a:r>
            <a:r>
              <a:rPr lang="fr-FR" dirty="0" smtClean="0">
                <a:latin typeface="+mj-lt"/>
              </a:rPr>
              <a:t>maximale (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MAP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Maximum A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Posterior</a:t>
            </a:r>
            <a:r>
              <a:rPr lang="en-US" sz="2000" dirty="0" smtClean="0">
                <a:latin typeface="Tahoma" pitchFamily="34" charset="0"/>
              </a:rPr>
              <a:t>)</a:t>
            </a:r>
            <a:endParaRPr lang="en-US" sz="2000" dirty="0">
              <a:latin typeface="Tahoma" pitchFamily="34" charset="0"/>
            </a:endParaRPr>
          </a:p>
          <a:p>
            <a:pPr lvl="1"/>
            <a:endParaRPr lang="fr-FR" dirty="0">
              <a:latin typeface="+mj-lt"/>
            </a:endParaRP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35491684"/>
              </p:ext>
            </p:extLst>
          </p:nvPr>
        </p:nvGraphicFramePr>
        <p:xfrm>
          <a:off x="3290888" y="5307013"/>
          <a:ext cx="2801937" cy="688975"/>
        </p:xfrm>
        <a:graphic>
          <a:graphicData uri="http://schemas.openxmlformats.org/presentationml/2006/ole">
            <p:oleObj spid="_x0000_s11272" name="Équation" r:id="rId3" imgW="1447560" imgH="35532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36384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err="1" smtClean="0"/>
              <a:t>Données</a:t>
            </a:r>
            <a:endParaRPr lang="en-US" altLang="fr-FR" dirty="0" smtClean="0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919788F-C017-4243-8ADE-68E82AE52DCB}" type="slidenum">
              <a:rPr lang="en-US" altLang="fr-FR" sz="1400" smtClean="0">
                <a:latin typeface="Arial" pitchFamily="34" charset="0"/>
                <a:ea typeface="ヒラギノ角ゴ Pro W3"/>
                <a:cs typeface="ヒラギノ角ゴ Pro W3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fr-FR" sz="1400" smtClean="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graphicFrame>
        <p:nvGraphicFramePr>
          <p:cNvPr id="819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92332274"/>
              </p:ext>
            </p:extLst>
          </p:nvPr>
        </p:nvGraphicFramePr>
        <p:xfrm>
          <a:off x="8655496" y="1340768"/>
          <a:ext cx="381000" cy="428625"/>
        </p:xfrm>
        <a:graphic>
          <a:graphicData uri="http://schemas.openxmlformats.org/presentationml/2006/ole">
            <p:oleObj spid="_x0000_s5311" name="Equation" r:id="rId4" imgW="152268" imgH="164957" progId="Equation.3">
              <p:embed/>
            </p:oleObj>
          </a:graphicData>
        </a:graphic>
      </p:graphicFrame>
      <p:graphicFrame>
        <p:nvGraphicFramePr>
          <p:cNvPr id="819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05016952"/>
              </p:ext>
            </p:extLst>
          </p:nvPr>
        </p:nvGraphicFramePr>
        <p:xfrm>
          <a:off x="3070905" y="1412776"/>
          <a:ext cx="325438" cy="358775"/>
        </p:xfrm>
        <a:graphic>
          <a:graphicData uri="http://schemas.openxmlformats.org/presentationml/2006/ole">
            <p:oleObj spid="_x0000_s5312" name="Équation" r:id="rId5" imgW="126720" imgH="139680" progId="Equation.3">
              <p:embed/>
            </p:oleObj>
          </a:graphicData>
        </a:graphic>
      </p:graphicFrame>
      <p:graphicFrame>
        <p:nvGraphicFramePr>
          <p:cNvPr id="819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42116392"/>
              </p:ext>
            </p:extLst>
          </p:nvPr>
        </p:nvGraphicFramePr>
        <p:xfrm>
          <a:off x="879475" y="1340768"/>
          <a:ext cx="1033463" cy="482600"/>
        </p:xfrm>
        <a:graphic>
          <a:graphicData uri="http://schemas.openxmlformats.org/presentationml/2006/ole">
            <p:oleObj spid="_x0000_s5313" name="Équation" r:id="rId6" imgW="380880" imgH="177480" progId="Equation.3">
              <p:embed/>
            </p:oleObj>
          </a:graphicData>
        </a:graphic>
      </p:graphicFrame>
      <p:graphicFrame>
        <p:nvGraphicFramePr>
          <p:cNvPr id="819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1874853"/>
              </p:ext>
            </p:extLst>
          </p:nvPr>
        </p:nvGraphicFramePr>
        <p:xfrm>
          <a:off x="758825" y="2225675"/>
          <a:ext cx="2921000" cy="539750"/>
        </p:xfrm>
        <a:graphic>
          <a:graphicData uri="http://schemas.openxmlformats.org/presentationml/2006/ole">
            <p:oleObj spid="_x0000_s5314" name="Équation" r:id="rId7" imgW="1168200" imgH="215640" progId="Equation.3">
              <p:embed/>
            </p:oleObj>
          </a:graphicData>
        </a:graphic>
      </p:graphicFrame>
      <p:graphicFrame>
        <p:nvGraphicFramePr>
          <p:cNvPr id="8200" name="Object 7"/>
          <p:cNvGraphicFramePr>
            <a:graphicFrameLocks noChangeAspect="1"/>
          </p:cNvGraphicFramePr>
          <p:nvPr/>
        </p:nvGraphicFramePr>
        <p:xfrm>
          <a:off x="838200" y="2895600"/>
          <a:ext cx="381000" cy="381000"/>
        </p:xfrm>
        <a:graphic>
          <a:graphicData uri="http://schemas.openxmlformats.org/presentationml/2006/ole">
            <p:oleObj spid="_x0000_s5315" name="Equation" r:id="rId8" imgW="164885" imgH="164885" progId="Equation.3">
              <p:embed/>
            </p:oleObj>
          </a:graphicData>
        </a:graphic>
      </p:graphicFrame>
      <p:graphicFrame>
        <p:nvGraphicFramePr>
          <p:cNvPr id="820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98026401"/>
              </p:ext>
            </p:extLst>
          </p:nvPr>
        </p:nvGraphicFramePr>
        <p:xfrm>
          <a:off x="5686425" y="2882900"/>
          <a:ext cx="747713" cy="454025"/>
        </p:xfrm>
        <a:graphic>
          <a:graphicData uri="http://schemas.openxmlformats.org/presentationml/2006/ole">
            <p:oleObj spid="_x0000_s5316" name="Équation" r:id="rId9" imgW="355320" imgH="215640" progId="Equation.3">
              <p:embed/>
            </p:oleObj>
          </a:graphicData>
        </a:graphic>
      </p:graphicFrame>
      <p:graphicFrame>
        <p:nvGraphicFramePr>
          <p:cNvPr id="820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10588701"/>
              </p:ext>
            </p:extLst>
          </p:nvPr>
        </p:nvGraphicFramePr>
        <p:xfrm>
          <a:off x="852488" y="3471863"/>
          <a:ext cx="1898650" cy="496887"/>
        </p:xfrm>
        <a:graphic>
          <a:graphicData uri="http://schemas.openxmlformats.org/presentationml/2006/ole">
            <p:oleObj spid="_x0000_s5317" name="Équation" r:id="rId10" imgW="825480" imgH="215640" progId="Equation.3">
              <p:embed/>
            </p:oleObj>
          </a:graphicData>
        </a:graphic>
      </p:graphicFrame>
      <p:graphicFrame>
        <p:nvGraphicFramePr>
          <p:cNvPr id="820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06571309"/>
              </p:ext>
            </p:extLst>
          </p:nvPr>
        </p:nvGraphicFramePr>
        <p:xfrm>
          <a:off x="4599979" y="3962400"/>
          <a:ext cx="1700213" cy="533400"/>
        </p:xfrm>
        <a:graphic>
          <a:graphicData uri="http://schemas.openxmlformats.org/presentationml/2006/ole">
            <p:oleObj spid="_x0000_s5318" name="Équation" r:id="rId11" imgW="647640" imgH="203040" progId="Equation.3">
              <p:embed/>
            </p:oleObj>
          </a:graphicData>
        </a:graphic>
      </p:graphicFrame>
      <p:graphicFrame>
        <p:nvGraphicFramePr>
          <p:cNvPr id="820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98099921"/>
              </p:ext>
            </p:extLst>
          </p:nvPr>
        </p:nvGraphicFramePr>
        <p:xfrm>
          <a:off x="4646017" y="4572000"/>
          <a:ext cx="1355725" cy="492125"/>
        </p:xfrm>
        <a:graphic>
          <a:graphicData uri="http://schemas.openxmlformats.org/presentationml/2006/ole">
            <p:oleObj spid="_x0000_s5319" name="Équation" r:id="rId12" imgW="558720" imgH="203040" progId="Equation.3">
              <p:embed/>
            </p:oleObj>
          </a:graphicData>
        </a:graphic>
      </p:graphicFrame>
      <p:sp>
        <p:nvSpPr>
          <p:cNvPr id="8205" name="TextBox 14"/>
          <p:cNvSpPr txBox="1">
            <a:spLocks noChangeArrowheads="1"/>
          </p:cNvSpPr>
          <p:nvPr/>
        </p:nvSpPr>
        <p:spPr bwMode="auto">
          <a:xfrm>
            <a:off x="1898650" y="1417438"/>
            <a:ext cx="7245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400" dirty="0" smtClean="0">
                <a:latin typeface="+mj-lt"/>
                <a:ea typeface="ヒラギノ角ゴ Pro W3"/>
              </a:rPr>
              <a:t>Un exemple       </a:t>
            </a:r>
            <a:r>
              <a:rPr lang="en-US" altLang="fr-FR" sz="1400" dirty="0">
                <a:latin typeface="+mj-lt"/>
                <a:ea typeface="ヒラギノ角ゴ Pro W3"/>
              </a:rPr>
              <a:t> </a:t>
            </a:r>
            <a:r>
              <a:rPr lang="en-US" altLang="fr-FR" sz="1400" dirty="0" smtClean="0">
                <a:latin typeface="+mj-lt"/>
                <a:ea typeface="ヒラギノ角ゴ Pro W3"/>
              </a:rPr>
              <a:t> </a:t>
            </a:r>
            <a:r>
              <a:rPr lang="en-US" altLang="fr-FR" sz="1400" dirty="0" err="1" smtClean="0">
                <a:latin typeface="+mj-lt"/>
                <a:ea typeface="ヒラギノ角ゴ Pro W3"/>
              </a:rPr>
              <a:t>défini</a:t>
            </a:r>
            <a:r>
              <a:rPr lang="en-US" altLang="fr-FR" sz="1400" dirty="0" smtClean="0">
                <a:latin typeface="+mj-lt"/>
                <a:ea typeface="ヒラギノ角ゴ Pro W3"/>
              </a:rPr>
              <a:t> </a:t>
            </a:r>
            <a:r>
              <a:rPr lang="en-US" altLang="fr-FR" sz="1400" dirty="0" err="1" smtClean="0">
                <a:latin typeface="+mj-lt"/>
                <a:ea typeface="ヒラギノ角ゴ Pro W3"/>
              </a:rPr>
              <a:t>dans</a:t>
            </a:r>
            <a:r>
              <a:rPr lang="en-US" altLang="fr-FR" sz="1400" dirty="0" smtClean="0">
                <a:latin typeface="+mj-lt"/>
                <a:ea typeface="ヒラギノ角ゴ Pro W3"/>
              </a:rPr>
              <a:t> un </a:t>
            </a:r>
            <a:r>
              <a:rPr lang="en-US" altLang="fr-FR" sz="1400" dirty="0" err="1" smtClean="0">
                <a:latin typeface="+mj-lt"/>
                <a:ea typeface="ヒラギノ角ゴ Pro W3"/>
              </a:rPr>
              <a:t>espace</a:t>
            </a:r>
            <a:r>
              <a:rPr lang="en-US" altLang="fr-FR" sz="1400" dirty="0" smtClean="0">
                <a:latin typeface="+mj-lt"/>
                <a:ea typeface="ヒラギノ角ゴ Pro W3"/>
              </a:rPr>
              <a:t>  multi-</a:t>
            </a:r>
            <a:r>
              <a:rPr lang="en-US" altLang="fr-FR" sz="1400" dirty="0" err="1" smtClean="0">
                <a:latin typeface="+mj-lt"/>
                <a:ea typeface="ヒラギノ角ゴ Pro W3"/>
              </a:rPr>
              <a:t>dimensionel</a:t>
            </a:r>
            <a:r>
              <a:rPr lang="en-US" altLang="fr-FR" sz="1400" dirty="0" smtClean="0">
                <a:latin typeface="+mj-lt"/>
                <a:ea typeface="ヒラギノ角ゴ Pro W3"/>
              </a:rPr>
              <a:t> (de dimension p)</a:t>
            </a:r>
            <a:endParaRPr lang="en-US" altLang="fr-FR" sz="1400" dirty="0">
              <a:latin typeface="+mj-lt"/>
              <a:ea typeface="ヒラギノ角ゴ Pro W3"/>
            </a:endParaRPr>
          </a:p>
        </p:txBody>
      </p:sp>
      <p:sp>
        <p:nvSpPr>
          <p:cNvPr id="8206" name="TextBox 15"/>
          <p:cNvSpPr txBox="1">
            <a:spLocks noChangeArrowheads="1"/>
          </p:cNvSpPr>
          <p:nvPr/>
        </p:nvSpPr>
        <p:spPr bwMode="auto">
          <a:xfrm>
            <a:off x="3733800" y="2286000"/>
            <a:ext cx="4876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600" dirty="0" smtClean="0">
                <a:latin typeface="+mj-lt"/>
                <a:ea typeface="ヒラギノ角ゴ Pro W3"/>
              </a:rPr>
              <a:t>Ensemble de classes </a:t>
            </a:r>
            <a:r>
              <a:rPr lang="en-US" altLang="fr-FR" sz="1600" dirty="0">
                <a:latin typeface="+mj-lt"/>
                <a:ea typeface="ヒラギノ角ゴ Pro W3"/>
              </a:rPr>
              <a:t>(categories, or labels)</a:t>
            </a:r>
          </a:p>
        </p:txBody>
      </p:sp>
      <p:sp>
        <p:nvSpPr>
          <p:cNvPr id="8207" name="TextBox 16"/>
          <p:cNvSpPr txBox="1">
            <a:spLocks noChangeArrowheads="1"/>
          </p:cNvSpPr>
          <p:nvPr/>
        </p:nvSpPr>
        <p:spPr bwMode="auto">
          <a:xfrm>
            <a:off x="1295400" y="2895600"/>
            <a:ext cx="4876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400" dirty="0" smtClean="0">
                <a:latin typeface="+mj-lt"/>
                <a:ea typeface="ヒラギノ角ゴ Pro W3"/>
              </a:rPr>
              <a:t>Ensemble </a:t>
            </a:r>
            <a:r>
              <a:rPr lang="en-US" altLang="fr-FR" sz="1400" dirty="0" err="1" smtClean="0">
                <a:latin typeface="+mj-lt"/>
                <a:ea typeface="ヒラギノ角ゴ Pro W3"/>
              </a:rPr>
              <a:t>d’apprentissage</a:t>
            </a:r>
            <a:r>
              <a:rPr lang="en-US" altLang="fr-FR" sz="1400" dirty="0" smtClean="0">
                <a:latin typeface="+mj-lt"/>
                <a:ea typeface="ヒラギノ角ゴ Pro W3"/>
              </a:rPr>
              <a:t> (</a:t>
            </a:r>
            <a:r>
              <a:rPr lang="en-US" altLang="fr-FR" sz="1400" dirty="0" err="1" smtClean="0">
                <a:latin typeface="+mj-lt"/>
                <a:ea typeface="ヒラギノ角ゴ Pro W3"/>
              </a:rPr>
              <a:t>d’exemples</a:t>
            </a:r>
            <a:r>
              <a:rPr lang="en-US" altLang="fr-FR" sz="1400" dirty="0" smtClean="0">
                <a:latin typeface="+mj-lt"/>
                <a:ea typeface="ヒラギノ角ゴ Pro W3"/>
              </a:rPr>
              <a:t> </a:t>
            </a:r>
            <a:r>
              <a:rPr lang="en-US" altLang="fr-FR" sz="1400" dirty="0" err="1" smtClean="0">
                <a:latin typeface="+mj-lt"/>
                <a:ea typeface="ヒラギノ角ゴ Pro W3"/>
              </a:rPr>
              <a:t>labelisés</a:t>
            </a:r>
            <a:r>
              <a:rPr lang="en-US" altLang="fr-FR" sz="1400" dirty="0" smtClean="0">
                <a:latin typeface="+mj-lt"/>
                <a:ea typeface="ヒラギノ角ゴ Pro W3"/>
              </a:rPr>
              <a:t>)</a:t>
            </a:r>
            <a:endParaRPr lang="en-US" altLang="fr-FR" sz="1400" dirty="0">
              <a:latin typeface="+mj-lt"/>
              <a:ea typeface="ヒラギノ角ゴ Pro W3"/>
            </a:endParaRPr>
          </a:p>
        </p:txBody>
      </p:sp>
      <p:sp>
        <p:nvSpPr>
          <p:cNvPr id="8208" name="TextBox 17"/>
          <p:cNvSpPr txBox="1">
            <a:spLocks noChangeArrowheads="1"/>
          </p:cNvSpPr>
          <p:nvPr/>
        </p:nvSpPr>
        <p:spPr bwMode="auto">
          <a:xfrm>
            <a:off x="899592" y="4114800"/>
            <a:ext cx="32403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800" dirty="0" err="1" smtClean="0">
                <a:latin typeface="+mj-lt"/>
                <a:ea typeface="ヒラギノ角ゴ Pro W3"/>
              </a:rPr>
              <a:t>Fonction</a:t>
            </a:r>
            <a:r>
              <a:rPr lang="en-US" altLang="fr-FR" sz="1800" dirty="0" smtClean="0">
                <a:latin typeface="+mj-lt"/>
                <a:ea typeface="ヒラギノ角ゴ Pro W3"/>
              </a:rPr>
              <a:t> de classification :</a:t>
            </a:r>
            <a:endParaRPr lang="en-US" altLang="fr-FR" sz="1800" dirty="0">
              <a:latin typeface="+mj-lt"/>
              <a:ea typeface="ヒラギノ角ゴ Pro W3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19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</a:t>
            </a:r>
            <a:r>
              <a:rPr lang="fr-FR" dirty="0" smtClean="0"/>
              <a:t>œuvre</a:t>
            </a:r>
            <a:endParaRPr lang="en-US" altLang="fr-FR" dirty="0" smtClean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5005DDB-7AA6-4AFF-87F1-02B208508BBB}" type="slidenum">
              <a:rPr lang="en-US" altLang="fr-FR" sz="1400" smtClean="0">
                <a:latin typeface="Arial" pitchFamily="34" charset="0"/>
                <a:ea typeface="ヒラギノ角ゴ Pro W3"/>
                <a:cs typeface="ヒラギノ角ゴ Pro W3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fr-FR" sz="1400" smtClean="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graphicFrame>
        <p:nvGraphicFramePr>
          <p:cNvPr id="9220" name="Content Placeholder 4"/>
          <p:cNvGraphicFramePr>
            <a:graphicFrameLocks noChangeAspect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8759789"/>
              </p:ext>
            </p:extLst>
          </p:nvPr>
        </p:nvGraphicFramePr>
        <p:xfrm>
          <a:off x="914400" y="2182800"/>
          <a:ext cx="6096000" cy="738188"/>
        </p:xfrm>
        <a:graphic>
          <a:graphicData uri="http://schemas.openxmlformats.org/presentationml/2006/ole">
            <p:oleObj spid="_x0000_s6267" name="Équation" r:id="rId5" imgW="3149280" imgH="380880" progId="Equation.3">
              <p:embed/>
            </p:oleObj>
          </a:graphicData>
        </a:graphic>
      </p:graphicFrame>
      <p:graphicFrame>
        <p:nvGraphicFramePr>
          <p:cNvPr id="92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70321980"/>
              </p:ext>
            </p:extLst>
          </p:nvPr>
        </p:nvGraphicFramePr>
        <p:xfrm>
          <a:off x="4542581" y="1643050"/>
          <a:ext cx="1325563" cy="482600"/>
        </p:xfrm>
        <a:graphic>
          <a:graphicData uri="http://schemas.openxmlformats.org/presentationml/2006/ole">
            <p:oleObj spid="_x0000_s6268" name="Équation" r:id="rId6" imgW="558720" imgH="203040" progId="Equation.3">
              <p:embed/>
            </p:oleObj>
          </a:graphicData>
        </a:graphic>
      </p:graphicFrame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683568" y="1714496"/>
            <a:ext cx="35283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2000" dirty="0" err="1" smtClean="0">
                <a:latin typeface="+mj-lt"/>
                <a:ea typeface="ヒラギノ角ゴ Pro W3"/>
              </a:rPr>
              <a:t>Fonction</a:t>
            </a:r>
            <a:r>
              <a:rPr lang="en-US" altLang="fr-FR" sz="2000" dirty="0" smtClean="0">
                <a:latin typeface="+mj-lt"/>
                <a:ea typeface="ヒラギノ角ゴ Pro W3"/>
              </a:rPr>
              <a:t> de classification :</a:t>
            </a:r>
            <a:endParaRPr lang="en-US" altLang="fr-FR" sz="2000" dirty="0">
              <a:latin typeface="+mj-lt"/>
              <a:ea typeface="ヒラギノ角ゴ Pro W3"/>
            </a:endParaRPr>
          </a:p>
        </p:txBody>
      </p:sp>
      <p:cxnSp>
        <p:nvCxnSpPr>
          <p:cNvPr id="9224" name="Straight Connector 9"/>
          <p:cNvCxnSpPr>
            <a:cxnSpLocks noChangeShapeType="1"/>
          </p:cNvCxnSpPr>
          <p:nvPr/>
        </p:nvCxnSpPr>
        <p:spPr bwMode="auto">
          <a:xfrm>
            <a:off x="838200" y="3014650"/>
            <a:ext cx="7315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2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74888807"/>
              </p:ext>
            </p:extLst>
          </p:nvPr>
        </p:nvGraphicFramePr>
        <p:xfrm>
          <a:off x="865188" y="3065450"/>
          <a:ext cx="5643562" cy="654050"/>
        </p:xfrm>
        <a:graphic>
          <a:graphicData uri="http://schemas.openxmlformats.org/presentationml/2006/ole">
            <p:oleObj spid="_x0000_s6269" name="Équation" r:id="rId7" imgW="2857320" imgH="330120" progId="Equation.3">
              <p:embed/>
            </p:oleObj>
          </a:graphicData>
        </a:graphic>
      </p:graphicFrame>
      <p:graphicFrame>
        <p:nvGraphicFramePr>
          <p:cNvPr id="92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30790748"/>
              </p:ext>
            </p:extLst>
          </p:nvPr>
        </p:nvGraphicFramePr>
        <p:xfrm>
          <a:off x="903288" y="4310050"/>
          <a:ext cx="633412" cy="374650"/>
        </p:xfrm>
        <a:graphic>
          <a:graphicData uri="http://schemas.openxmlformats.org/presentationml/2006/ole">
            <p:oleObj spid="_x0000_s6270" name="Équation" r:id="rId8" imgW="342720" imgH="203040" progId="Equation.3">
              <p:embed/>
            </p:oleObj>
          </a:graphicData>
        </a:graphic>
      </p:graphicFrame>
      <p:graphicFrame>
        <p:nvGraphicFramePr>
          <p:cNvPr id="92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46997918"/>
              </p:ext>
            </p:extLst>
          </p:nvPr>
        </p:nvGraphicFramePr>
        <p:xfrm>
          <a:off x="914400" y="4767250"/>
          <a:ext cx="990600" cy="396875"/>
        </p:xfrm>
        <a:graphic>
          <a:graphicData uri="http://schemas.openxmlformats.org/presentationml/2006/ole">
            <p:oleObj spid="_x0000_s6271" name="Équation" r:id="rId9" imgW="507960" imgH="203040" progId="Equation.3">
              <p:embed/>
            </p:oleObj>
          </a:graphicData>
        </a:graphic>
      </p:graphicFrame>
      <p:sp>
        <p:nvSpPr>
          <p:cNvPr id="9228" name="TextBox 14"/>
          <p:cNvSpPr txBox="1">
            <a:spLocks noChangeArrowheads="1"/>
          </p:cNvSpPr>
          <p:nvPr/>
        </p:nvSpPr>
        <p:spPr bwMode="auto">
          <a:xfrm>
            <a:off x="838200" y="3776650"/>
            <a:ext cx="533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2000" dirty="0" err="1" smtClean="0">
                <a:latin typeface="+mj-lt"/>
                <a:ea typeface="ヒラギノ角ゴ Pro W3"/>
              </a:rPr>
              <a:t>Probabilités</a:t>
            </a:r>
            <a:r>
              <a:rPr lang="en-US" altLang="fr-FR" sz="2000" dirty="0" smtClean="0">
                <a:latin typeface="+mj-lt"/>
                <a:ea typeface="ヒラギノ角ゴ Pro W3"/>
              </a:rPr>
              <a:t> </a:t>
            </a:r>
            <a:r>
              <a:rPr lang="en-US" altLang="fr-FR" sz="2000" b="1" dirty="0" smtClean="0">
                <a:latin typeface="Arial" pitchFamily="34" charset="0"/>
                <a:ea typeface="ヒラギノ角ゴ Pro W3"/>
              </a:rPr>
              <a:t>:</a:t>
            </a:r>
            <a:endParaRPr lang="en-US" altLang="fr-FR" sz="2000" dirty="0">
              <a:latin typeface="Arial" pitchFamily="34" charset="0"/>
              <a:ea typeface="ヒラギノ角ゴ Pro W3"/>
            </a:endParaRPr>
          </a:p>
        </p:txBody>
      </p:sp>
      <p:graphicFrame>
        <p:nvGraphicFramePr>
          <p:cNvPr id="92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40380317"/>
              </p:ext>
            </p:extLst>
          </p:nvPr>
        </p:nvGraphicFramePr>
        <p:xfrm>
          <a:off x="914400" y="5224450"/>
          <a:ext cx="990600" cy="396875"/>
        </p:xfrm>
        <a:graphic>
          <a:graphicData uri="http://schemas.openxmlformats.org/presentationml/2006/ole">
            <p:oleObj spid="_x0000_s6272" name="Équation" r:id="rId10" imgW="507960" imgH="203040" progId="Equation.3">
              <p:embed/>
            </p:oleObj>
          </a:graphicData>
        </a:graphic>
      </p:graphicFrame>
      <p:sp>
        <p:nvSpPr>
          <p:cNvPr id="9230" name="TextBox 16"/>
          <p:cNvSpPr txBox="1">
            <a:spLocks noChangeArrowheads="1"/>
          </p:cNvSpPr>
          <p:nvPr/>
        </p:nvSpPr>
        <p:spPr bwMode="auto">
          <a:xfrm>
            <a:off x="2209800" y="4381496"/>
            <a:ext cx="6466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800" dirty="0" err="1" smtClean="0">
                <a:latin typeface="+mj-lt"/>
                <a:ea typeface="ヒラギノ角ゴ Pro W3"/>
              </a:rPr>
              <a:t>Probabilité</a:t>
            </a:r>
            <a:r>
              <a:rPr lang="en-US" altLang="fr-FR" sz="1800" dirty="0" smtClean="0">
                <a:latin typeface="+mj-lt"/>
                <a:ea typeface="ヒラギノ角ゴ Pro W3"/>
              </a:rPr>
              <a:t> a </a:t>
            </a:r>
            <a:r>
              <a:rPr lang="en-US" altLang="fr-FR" sz="1800" dirty="0">
                <a:latin typeface="+mj-lt"/>
                <a:ea typeface="ヒラギノ角ゴ Pro W3"/>
              </a:rPr>
              <a:t>priori </a:t>
            </a:r>
            <a:r>
              <a:rPr lang="en-US" altLang="fr-FR" sz="1800" dirty="0" smtClean="0">
                <a:latin typeface="+mj-lt"/>
                <a:ea typeface="ヒラギノ角ゴ Pro W3"/>
              </a:rPr>
              <a:t>pour </a:t>
            </a:r>
            <a:r>
              <a:rPr lang="en-US" altLang="fr-FR" sz="1800" dirty="0" err="1" smtClean="0">
                <a:latin typeface="+mj-lt"/>
                <a:ea typeface="ヒラギノ角ゴ Pro W3"/>
              </a:rPr>
              <a:t>choisir</a:t>
            </a:r>
            <a:r>
              <a:rPr lang="en-US" altLang="fr-FR" sz="1800" dirty="0" smtClean="0">
                <a:latin typeface="+mj-lt"/>
                <a:ea typeface="ヒラギノ角ゴ Pro W3"/>
              </a:rPr>
              <a:t> </a:t>
            </a:r>
            <a:r>
              <a:rPr lang="en-US" altLang="fr-FR" sz="1800" dirty="0" err="1" smtClean="0">
                <a:latin typeface="+mj-lt"/>
                <a:ea typeface="ヒラギノ角ゴ Pro W3"/>
              </a:rPr>
              <a:t>une</a:t>
            </a:r>
            <a:r>
              <a:rPr lang="en-US" altLang="fr-FR" sz="1800" dirty="0" smtClean="0">
                <a:latin typeface="+mj-lt"/>
                <a:ea typeface="ヒラギノ角ゴ Pro W3"/>
              </a:rPr>
              <a:t> </a:t>
            </a:r>
            <a:r>
              <a:rPr lang="en-US" altLang="fr-FR" sz="1800" dirty="0" err="1" smtClean="0">
                <a:latin typeface="+mj-lt"/>
                <a:ea typeface="ヒラギノ角ゴ Pro W3"/>
              </a:rPr>
              <a:t>catégorie</a:t>
            </a:r>
            <a:r>
              <a:rPr lang="en-US" altLang="fr-FR" sz="1800" dirty="0" smtClean="0">
                <a:latin typeface="+mj-lt"/>
                <a:ea typeface="ヒラギノ角ゴ Pro W3"/>
              </a:rPr>
              <a:t> y</a:t>
            </a:r>
            <a:endParaRPr lang="en-US" altLang="fr-FR" sz="1800" dirty="0">
              <a:latin typeface="+mj-lt"/>
              <a:ea typeface="ヒラギノ角ゴ Pro W3"/>
            </a:endParaRPr>
          </a:p>
        </p:txBody>
      </p:sp>
      <p:sp>
        <p:nvSpPr>
          <p:cNvPr id="9231" name="TextBox 17"/>
          <p:cNvSpPr txBox="1">
            <a:spLocks noChangeArrowheads="1"/>
          </p:cNvSpPr>
          <p:nvPr/>
        </p:nvSpPr>
        <p:spPr bwMode="auto">
          <a:xfrm>
            <a:off x="2209800" y="4767250"/>
            <a:ext cx="6324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800" dirty="0" err="1" smtClean="0">
                <a:latin typeface="+mj-lt"/>
                <a:ea typeface="ヒラギノ角ゴ Pro W3"/>
              </a:rPr>
              <a:t>Probabilité</a:t>
            </a:r>
            <a:r>
              <a:rPr lang="en-US" altLang="fr-FR" sz="1800" dirty="0" smtClean="0">
                <a:latin typeface="+mj-lt"/>
                <a:ea typeface="ヒラギノ角ゴ Pro W3"/>
              </a:rPr>
              <a:t> </a:t>
            </a:r>
            <a:r>
              <a:rPr lang="en-US" altLang="fr-FR" sz="1800" dirty="0" err="1" smtClean="0">
                <a:latin typeface="+mj-lt"/>
                <a:ea typeface="ヒラギノ角ゴ Pro W3"/>
              </a:rPr>
              <a:t>conditionnelle</a:t>
            </a:r>
            <a:r>
              <a:rPr lang="en-US" altLang="fr-FR" sz="1800" dirty="0" smtClean="0">
                <a:latin typeface="+mj-lt"/>
                <a:ea typeface="ヒラギノ角ゴ Pro W3"/>
              </a:rPr>
              <a:t> de x </a:t>
            </a:r>
            <a:r>
              <a:rPr lang="en-US" altLang="fr-FR" sz="1800" dirty="0" err="1" smtClean="0">
                <a:latin typeface="+mj-lt"/>
                <a:ea typeface="ヒラギノ角ゴ Pro W3"/>
              </a:rPr>
              <a:t>sachant</a:t>
            </a:r>
            <a:r>
              <a:rPr lang="en-US" altLang="fr-FR" sz="1800" dirty="0" smtClean="0">
                <a:latin typeface="+mj-lt"/>
                <a:ea typeface="ヒラギノ角ゴ Pro W3"/>
              </a:rPr>
              <a:t> y</a:t>
            </a:r>
            <a:endParaRPr lang="en-US" altLang="fr-FR" sz="1800" i="1" dirty="0">
              <a:latin typeface="+mj-lt"/>
              <a:ea typeface="ヒラギノ角ゴ Pro W3"/>
            </a:endParaRPr>
          </a:p>
        </p:txBody>
      </p:sp>
      <p:sp>
        <p:nvSpPr>
          <p:cNvPr id="9232" name="TextBox 18"/>
          <p:cNvSpPr txBox="1">
            <a:spLocks noChangeArrowheads="1"/>
          </p:cNvSpPr>
          <p:nvPr/>
        </p:nvSpPr>
        <p:spPr bwMode="auto">
          <a:xfrm>
            <a:off x="2209800" y="5295896"/>
            <a:ext cx="64666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800" dirty="0" smtClean="0">
                <a:latin typeface="+mj-lt"/>
                <a:ea typeface="ヒラギノ角ゴ Pro W3"/>
              </a:rPr>
              <a:t>La </a:t>
            </a:r>
            <a:r>
              <a:rPr lang="en-US" altLang="fr-FR" sz="1800" dirty="0" err="1" smtClean="0">
                <a:latin typeface="+mj-lt"/>
                <a:ea typeface="ヒラギノ角ゴ Pro W3"/>
              </a:rPr>
              <a:t>probabilité</a:t>
            </a:r>
            <a:r>
              <a:rPr lang="en-US" altLang="fr-FR" sz="1800" dirty="0" smtClean="0">
                <a:latin typeface="+mj-lt"/>
                <a:ea typeface="ヒラギノ角ゴ Pro W3"/>
              </a:rPr>
              <a:t> a posteriori de y </a:t>
            </a:r>
            <a:r>
              <a:rPr lang="en-US" altLang="fr-FR" sz="1800" dirty="0" err="1" smtClean="0">
                <a:latin typeface="+mj-lt"/>
                <a:ea typeface="ヒラギノ角ゴ Pro W3"/>
              </a:rPr>
              <a:t>sachant</a:t>
            </a:r>
            <a:r>
              <a:rPr lang="en-US" altLang="fr-FR" sz="1800" dirty="0" smtClean="0">
                <a:latin typeface="+mj-lt"/>
                <a:ea typeface="ヒラギノ角ゴ Pro W3"/>
              </a:rPr>
              <a:t> x (</a:t>
            </a:r>
            <a:r>
              <a:rPr lang="en-US" altLang="fr-FR" sz="1800" dirty="0" err="1" smtClean="0">
                <a:latin typeface="+mj-lt"/>
                <a:ea typeface="ヒラギノ角ゴ Pro W3"/>
              </a:rPr>
              <a:t>probabilité</a:t>
            </a:r>
            <a:r>
              <a:rPr lang="en-US" altLang="fr-FR" sz="1800" dirty="0" smtClean="0">
                <a:latin typeface="+mj-lt"/>
                <a:ea typeface="ヒラギノ角ゴ Pro W3"/>
              </a:rPr>
              <a:t> pour que x </a:t>
            </a:r>
            <a:r>
              <a:rPr lang="en-US" altLang="fr-FR" sz="1800" dirty="0" err="1" smtClean="0">
                <a:latin typeface="+mj-lt"/>
                <a:ea typeface="ヒラギノ角ゴ Pro W3"/>
              </a:rPr>
              <a:t>soit</a:t>
            </a:r>
            <a:r>
              <a:rPr lang="en-US" altLang="fr-FR" sz="1800" dirty="0" smtClean="0">
                <a:latin typeface="+mj-lt"/>
                <a:ea typeface="ヒラギノ角ゴ Pro W3"/>
              </a:rPr>
              <a:t> </a:t>
            </a:r>
            <a:r>
              <a:rPr lang="en-US" altLang="fr-FR" sz="1800" dirty="0" err="1" smtClean="0">
                <a:latin typeface="+mj-lt"/>
                <a:ea typeface="ヒラギノ角ゴ Pro W3"/>
              </a:rPr>
              <a:t>générer</a:t>
            </a:r>
            <a:r>
              <a:rPr lang="en-US" altLang="fr-FR" sz="1800" dirty="0" smtClean="0">
                <a:latin typeface="+mj-lt"/>
                <a:ea typeface="ヒラギノ角ゴ Pro W3"/>
              </a:rPr>
              <a:t> par la </a:t>
            </a:r>
            <a:r>
              <a:rPr lang="en-US" altLang="fr-FR" sz="1800" dirty="0" err="1" smtClean="0">
                <a:latin typeface="+mj-lt"/>
                <a:ea typeface="ヒラギノ角ゴ Pro W3"/>
              </a:rPr>
              <a:t>classe</a:t>
            </a:r>
            <a:r>
              <a:rPr lang="en-US" altLang="fr-FR" sz="1800" dirty="0" smtClean="0">
                <a:latin typeface="+mj-lt"/>
                <a:ea typeface="ヒラギノ角ゴ Pro W3"/>
              </a:rPr>
              <a:t> y) </a:t>
            </a:r>
            <a:endParaRPr lang="en-US" altLang="fr-FR" sz="1800" i="1" dirty="0">
              <a:latin typeface="+mj-lt"/>
              <a:ea typeface="ヒラギノ角ゴ Pro W3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04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err="1" smtClean="0"/>
              <a:t>Dérivation</a:t>
            </a:r>
            <a:r>
              <a:rPr lang="en-US" altLang="fr-FR" dirty="0" smtClean="0"/>
              <a:t> de la </a:t>
            </a:r>
            <a:r>
              <a:rPr lang="en-US" altLang="fr-FR" dirty="0" err="1" smtClean="0"/>
              <a:t>formule</a:t>
            </a:r>
            <a:r>
              <a:rPr lang="en-US" altLang="fr-FR" dirty="0" smtClean="0"/>
              <a:t> de Bayes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A347560-C8F9-4946-A07B-DA2F3D3F510B}" type="slidenum">
              <a:rPr lang="en-US" altLang="fr-FR" sz="1400" smtClean="0">
                <a:latin typeface="Arial" pitchFamily="34" charset="0"/>
                <a:ea typeface="ヒラギノ角ゴ Pro W3"/>
                <a:cs typeface="ヒラギノ角ゴ Pro W3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fr-FR" sz="1400" smtClean="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graphicFrame>
        <p:nvGraphicFramePr>
          <p:cNvPr id="14340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4267200" y="1828800"/>
          <a:ext cx="3048000" cy="996950"/>
        </p:xfrm>
        <a:graphic>
          <a:graphicData uri="http://schemas.openxmlformats.org/presentationml/2006/ole">
            <p:oleObj spid="_x0000_s7242" name="Equation" r:id="rId4" imgW="1282700" imgH="419100" progId="Equation.3">
              <p:embed/>
            </p:oleObj>
          </a:graphicData>
        </a:graphic>
      </p:graphicFrame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323528" y="2052638"/>
            <a:ext cx="37912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2000" dirty="0" err="1" smtClean="0">
                <a:latin typeface="+mj-lt"/>
                <a:ea typeface="ヒラギノ角ゴ Pro W3"/>
              </a:rPr>
              <a:t>Probabilité</a:t>
            </a:r>
            <a:r>
              <a:rPr lang="en-US" altLang="fr-FR" sz="2000" dirty="0" smtClean="0">
                <a:latin typeface="+mj-lt"/>
                <a:ea typeface="ヒラギノ角ゴ Pro W3"/>
              </a:rPr>
              <a:t> </a:t>
            </a:r>
            <a:r>
              <a:rPr lang="en-US" altLang="fr-FR" sz="2000" dirty="0" err="1" smtClean="0">
                <a:latin typeface="+mj-lt"/>
                <a:ea typeface="ヒラギノ角ゴ Pro W3"/>
              </a:rPr>
              <a:t>conditionnelle</a:t>
            </a:r>
            <a:r>
              <a:rPr lang="en-US" altLang="fr-FR" sz="2000" dirty="0" smtClean="0">
                <a:latin typeface="+mj-lt"/>
                <a:ea typeface="ヒラギノ角ゴ Pro W3"/>
              </a:rPr>
              <a:t>:</a:t>
            </a:r>
            <a:endParaRPr lang="en-US" altLang="fr-FR" sz="2000" dirty="0">
              <a:latin typeface="+mj-lt"/>
              <a:ea typeface="ヒラギノ角ゴ Pro W3"/>
            </a:endParaRPr>
          </a:p>
        </p:txBody>
      </p:sp>
      <p:graphicFrame>
        <p:nvGraphicFramePr>
          <p:cNvPr id="14342" name="Object 3"/>
          <p:cNvGraphicFramePr>
            <a:graphicFrameLocks noChangeAspect="1"/>
          </p:cNvGraphicFramePr>
          <p:nvPr/>
        </p:nvGraphicFramePr>
        <p:xfrm>
          <a:off x="3352800" y="3276600"/>
          <a:ext cx="3740150" cy="482600"/>
        </p:xfrm>
        <a:graphic>
          <a:graphicData uri="http://schemas.openxmlformats.org/presentationml/2006/ole">
            <p:oleObj spid="_x0000_s7243" name="Equation" r:id="rId5" imgW="1574800" imgH="203200" progId="Equation.3">
              <p:embed/>
            </p:oleObj>
          </a:graphicData>
        </a:graphic>
      </p:graphicFrame>
      <p:sp>
        <p:nvSpPr>
          <p:cNvPr id="14343" name="TextBox 7"/>
          <p:cNvSpPr txBox="1">
            <a:spLocks noChangeArrowheads="1"/>
          </p:cNvSpPr>
          <p:nvPr/>
        </p:nvSpPr>
        <p:spPr bwMode="auto">
          <a:xfrm>
            <a:off x="323528" y="3200400"/>
            <a:ext cx="29523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2000" dirty="0" err="1" smtClean="0">
                <a:latin typeface="+mj-lt"/>
                <a:ea typeface="ヒラギノ角ゴ Pro W3"/>
              </a:rPr>
              <a:t>Probabilité</a:t>
            </a:r>
            <a:r>
              <a:rPr lang="en-US" altLang="fr-FR" sz="2000" dirty="0" smtClean="0">
                <a:latin typeface="+mj-lt"/>
                <a:ea typeface="ヒラギノ角ゴ Pro W3"/>
              </a:rPr>
              <a:t> </a:t>
            </a:r>
            <a:r>
              <a:rPr lang="en-US" altLang="fr-FR" sz="2000" dirty="0" err="1" smtClean="0">
                <a:latin typeface="+mj-lt"/>
                <a:ea typeface="ヒラギノ角ゴ Pro W3"/>
              </a:rPr>
              <a:t>jointe</a:t>
            </a:r>
            <a:r>
              <a:rPr lang="en-US" altLang="fr-FR" sz="2000" dirty="0" smtClean="0">
                <a:latin typeface="+mj-lt"/>
                <a:ea typeface="ヒラギノ角ゴ Pro W3"/>
              </a:rPr>
              <a:t>:</a:t>
            </a:r>
            <a:endParaRPr lang="en-US" altLang="fr-FR" sz="2000" dirty="0">
              <a:latin typeface="+mj-lt"/>
              <a:ea typeface="ヒラギノ角ゴ Pro W3"/>
            </a:endParaRPr>
          </a:p>
        </p:txBody>
      </p:sp>
      <p:graphicFrame>
        <p:nvGraphicFramePr>
          <p:cNvPr id="14344" name="Object 4"/>
          <p:cNvGraphicFramePr>
            <a:graphicFrameLocks noChangeAspect="1"/>
          </p:cNvGraphicFramePr>
          <p:nvPr/>
        </p:nvGraphicFramePr>
        <p:xfrm>
          <a:off x="3352800" y="3962400"/>
          <a:ext cx="5399088" cy="482600"/>
        </p:xfrm>
        <a:graphic>
          <a:graphicData uri="http://schemas.openxmlformats.org/presentationml/2006/ole">
            <p:oleObj spid="_x0000_s7244" name="Equation" r:id="rId6" imgW="2273300" imgH="203200" progId="Equation.3">
              <p:embed/>
            </p:oleObj>
          </a:graphicData>
        </a:graphic>
      </p:graphicFrame>
      <p:sp>
        <p:nvSpPr>
          <p:cNvPr id="14345" name="TextBox 9"/>
          <p:cNvSpPr txBox="1">
            <a:spLocks noChangeArrowheads="1"/>
          </p:cNvSpPr>
          <p:nvPr/>
        </p:nvSpPr>
        <p:spPr bwMode="auto">
          <a:xfrm>
            <a:off x="395536" y="5029200"/>
            <a:ext cx="3429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2000" dirty="0" err="1" smtClean="0">
                <a:latin typeface="+mj-lt"/>
                <a:ea typeface="ヒラギノ角ゴ Pro W3"/>
              </a:rPr>
              <a:t>Formule</a:t>
            </a:r>
            <a:r>
              <a:rPr lang="en-US" altLang="fr-FR" sz="2000" dirty="0" smtClean="0">
                <a:latin typeface="+mj-lt"/>
                <a:ea typeface="ヒラギノ角ゴ Pro W3"/>
              </a:rPr>
              <a:t> de Bayes:</a:t>
            </a:r>
            <a:endParaRPr lang="en-US" altLang="fr-FR" sz="2000" dirty="0">
              <a:latin typeface="+mj-lt"/>
              <a:ea typeface="ヒラギノ角ゴ Pro W3"/>
            </a:endParaRPr>
          </a:p>
        </p:txBody>
      </p:sp>
      <p:graphicFrame>
        <p:nvGraphicFramePr>
          <p:cNvPr id="14346" name="Object 5"/>
          <p:cNvGraphicFramePr>
            <a:graphicFrameLocks noChangeAspect="1"/>
          </p:cNvGraphicFramePr>
          <p:nvPr/>
        </p:nvGraphicFramePr>
        <p:xfrm>
          <a:off x="3352800" y="4800600"/>
          <a:ext cx="3352800" cy="914400"/>
        </p:xfrm>
        <a:graphic>
          <a:graphicData uri="http://schemas.openxmlformats.org/presentationml/2006/ole">
            <p:oleObj spid="_x0000_s7245" name="Equation" r:id="rId7" imgW="1536700" imgH="4191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935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err="1" smtClean="0"/>
              <a:t>Dérivation</a:t>
            </a:r>
            <a:r>
              <a:rPr lang="en-US" altLang="fr-FR" dirty="0" smtClean="0"/>
              <a:t> du </a:t>
            </a:r>
            <a:r>
              <a:rPr lang="en-US" altLang="fr-FR" dirty="0" err="1" smtClean="0"/>
              <a:t>classifieur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Bayésien</a:t>
            </a:r>
            <a:r>
              <a:rPr lang="en-US" altLang="fr-FR" dirty="0" smtClean="0"/>
              <a:t> Naïf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46887BD-3A6D-4DC1-B0F1-5F271D778268}" type="slidenum">
              <a:rPr lang="en-US" altLang="fr-FR" sz="1400" smtClean="0">
                <a:latin typeface="Arial" pitchFamily="34" charset="0"/>
                <a:ea typeface="ヒラギノ角ゴ Pro W3"/>
                <a:cs typeface="ヒラギノ角ゴ Pro W3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fr-FR" sz="1400" smtClean="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914400" y="1752600"/>
          <a:ext cx="2794000" cy="762000"/>
        </p:xfrm>
        <a:graphic>
          <a:graphicData uri="http://schemas.openxmlformats.org/presentationml/2006/ole">
            <p:oleObj spid="_x0000_s8365" name="Equation" r:id="rId5" imgW="1536700" imgH="419100" progId="Equation.3">
              <p:embed/>
            </p:oleObj>
          </a:graphicData>
        </a:graphic>
      </p:graphicFrame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962400" y="1828800"/>
            <a:ext cx="25811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2000" dirty="0" smtClean="0">
                <a:latin typeface="+mj-lt"/>
                <a:ea typeface="ヒラギノ角ゴ Pro W3"/>
              </a:rPr>
              <a:t>(</a:t>
            </a:r>
            <a:r>
              <a:rPr lang="en-US" altLang="fr-FR" sz="2000" dirty="0" err="1" smtClean="0">
                <a:latin typeface="+mj-lt"/>
                <a:ea typeface="ヒラギノ角ゴ Pro W3"/>
              </a:rPr>
              <a:t>Formule</a:t>
            </a:r>
            <a:r>
              <a:rPr lang="en-US" altLang="fr-FR" sz="2000" dirty="0" smtClean="0">
                <a:latin typeface="+mj-lt"/>
                <a:ea typeface="ヒラギノ角ゴ Pro W3"/>
              </a:rPr>
              <a:t> de Bayes)</a:t>
            </a:r>
            <a:endParaRPr lang="en-US" altLang="fr-FR" sz="2000" dirty="0">
              <a:latin typeface="+mj-lt"/>
              <a:ea typeface="ヒラギノ角ゴ Pro W3"/>
            </a:endParaRPr>
          </a:p>
        </p:txBody>
      </p:sp>
      <p:graphicFrame>
        <p:nvGraphicFramePr>
          <p:cNvPr id="1639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79584987"/>
              </p:ext>
            </p:extLst>
          </p:nvPr>
        </p:nvGraphicFramePr>
        <p:xfrm>
          <a:off x="3155950" y="2578100"/>
          <a:ext cx="963613" cy="565150"/>
        </p:xfrm>
        <a:graphic>
          <a:graphicData uri="http://schemas.openxmlformats.org/presentationml/2006/ole">
            <p:oleObj spid="_x0000_s8366" name="Équation" r:id="rId6" imgW="368280" imgH="215640" progId="Equation.3">
              <p:embed/>
            </p:oleObj>
          </a:graphicData>
        </a:graphic>
      </p:graphicFrame>
      <p:graphicFrame>
        <p:nvGraphicFramePr>
          <p:cNvPr id="1639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32437934"/>
              </p:ext>
            </p:extLst>
          </p:nvPr>
        </p:nvGraphicFramePr>
        <p:xfrm>
          <a:off x="6876256" y="2636912"/>
          <a:ext cx="396875" cy="465138"/>
        </p:xfrm>
        <a:graphic>
          <a:graphicData uri="http://schemas.openxmlformats.org/presentationml/2006/ole">
            <p:oleObj spid="_x0000_s8367" name="Équation" r:id="rId7" imgW="152280" imgH="177480" progId="Equation.3">
              <p:embed/>
            </p:oleObj>
          </a:graphicData>
        </a:graphic>
      </p:graphicFrame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39552" y="2682875"/>
            <a:ext cx="27638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2000" dirty="0" err="1" smtClean="0">
                <a:latin typeface="+mj-lt"/>
                <a:ea typeface="ヒラギノ角ゴ Pro W3"/>
              </a:rPr>
              <a:t>Soit</a:t>
            </a:r>
            <a:r>
              <a:rPr lang="en-US" altLang="fr-FR" sz="2000" dirty="0" smtClean="0">
                <a:latin typeface="+mj-lt"/>
                <a:ea typeface="ヒラギノ角ゴ Pro W3"/>
              </a:rPr>
              <a:t> les </a:t>
            </a:r>
            <a:r>
              <a:rPr lang="en-US" altLang="fr-FR" sz="2000" dirty="0" err="1" smtClean="0">
                <a:latin typeface="+mj-lt"/>
                <a:ea typeface="ヒラギノ角ゴ Pro W3"/>
              </a:rPr>
              <a:t>deux</a:t>
            </a:r>
            <a:r>
              <a:rPr lang="en-US" altLang="fr-FR" sz="2000" dirty="0" smtClean="0">
                <a:latin typeface="+mj-lt"/>
                <a:ea typeface="ヒラギノ角ゴ Pro W3"/>
              </a:rPr>
              <a:t> classes</a:t>
            </a:r>
            <a:endParaRPr lang="en-US" altLang="fr-FR" sz="2000" dirty="0">
              <a:latin typeface="+mj-lt"/>
              <a:ea typeface="ヒラギノ角ゴ Pro W3"/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4298052" y="2708920"/>
            <a:ext cx="28039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2000" dirty="0">
                <a:latin typeface="+mj-lt"/>
                <a:ea typeface="ヒラギノ角ゴ Pro W3"/>
              </a:rPr>
              <a:t>e</a:t>
            </a:r>
            <a:r>
              <a:rPr lang="en-US" altLang="fr-FR" sz="2000" dirty="0" smtClean="0">
                <a:latin typeface="+mj-lt"/>
                <a:ea typeface="ヒラギノ角ゴ Pro W3"/>
              </a:rPr>
              <a:t>t le nouvel exemple </a:t>
            </a:r>
            <a:endParaRPr lang="en-US" altLang="fr-FR" sz="2000" dirty="0">
              <a:latin typeface="+mj-lt"/>
              <a:ea typeface="ヒラギノ角ゴ Pro W3"/>
            </a:endParaRPr>
          </a:p>
        </p:txBody>
      </p:sp>
      <p:graphicFrame>
        <p:nvGraphicFramePr>
          <p:cNvPr id="1639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02458167"/>
              </p:ext>
            </p:extLst>
          </p:nvPr>
        </p:nvGraphicFramePr>
        <p:xfrm>
          <a:off x="825500" y="3352800"/>
          <a:ext cx="3251200" cy="838200"/>
        </p:xfrm>
        <a:graphic>
          <a:graphicData uri="http://schemas.openxmlformats.org/presentationml/2006/ole">
            <p:oleObj spid="_x0000_s8368" name="Équation" r:id="rId8" imgW="1625400" imgH="419040" progId="Equation.3">
              <p:embed/>
            </p:oleObj>
          </a:graphicData>
        </a:graphic>
      </p:graphicFrame>
      <p:graphicFrame>
        <p:nvGraphicFramePr>
          <p:cNvPr id="1639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23061471"/>
              </p:ext>
            </p:extLst>
          </p:nvPr>
        </p:nvGraphicFramePr>
        <p:xfrm>
          <a:off x="4533900" y="3276600"/>
          <a:ext cx="3352800" cy="838200"/>
        </p:xfrm>
        <a:graphic>
          <a:graphicData uri="http://schemas.openxmlformats.org/presentationml/2006/ole">
            <p:oleObj spid="_x0000_s8369" name="Équation" r:id="rId9" imgW="1676160" imgH="419040" progId="Equation.3">
              <p:embed/>
            </p:oleObj>
          </a:graphicData>
        </a:graphic>
      </p:graphicFrame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-36512" y="4267200"/>
            <a:ext cx="66575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600" dirty="0" smtClean="0">
                <a:latin typeface="+mj-lt"/>
                <a:ea typeface="ヒラギノ角ゴ Pro W3"/>
              </a:rPr>
              <a:t>Nous </a:t>
            </a:r>
            <a:r>
              <a:rPr lang="en-US" altLang="fr-FR" sz="1600" dirty="0" err="1" smtClean="0">
                <a:latin typeface="+mj-lt"/>
                <a:ea typeface="ヒラギノ角ゴ Pro W3"/>
              </a:rPr>
              <a:t>cherchons</a:t>
            </a:r>
            <a:r>
              <a:rPr lang="en-US" altLang="fr-FR" sz="1600" dirty="0" smtClean="0">
                <a:latin typeface="+mj-lt"/>
                <a:ea typeface="ヒラギノ角ゴ Pro W3"/>
              </a:rPr>
              <a:t> un       qui  maximize la </a:t>
            </a:r>
            <a:r>
              <a:rPr lang="en-US" altLang="fr-FR" sz="1600" dirty="0" err="1" smtClean="0">
                <a:latin typeface="+mj-lt"/>
                <a:ea typeface="ヒラギノ角ゴ Pro W3"/>
              </a:rPr>
              <a:t>probabilité</a:t>
            </a:r>
            <a:r>
              <a:rPr lang="en-US" altLang="fr-FR" sz="1600" dirty="0" smtClean="0">
                <a:latin typeface="+mj-lt"/>
                <a:ea typeface="ヒラギノ角ゴ Pro W3"/>
              </a:rPr>
              <a:t> a posteriori </a:t>
            </a:r>
            <a:endParaRPr lang="en-US" altLang="fr-FR" sz="1600" dirty="0">
              <a:latin typeface="+mj-lt"/>
              <a:ea typeface="ヒラギノ角ゴ Pro W3"/>
            </a:endParaRPr>
          </a:p>
        </p:txBody>
      </p:sp>
      <p:graphicFrame>
        <p:nvGraphicFramePr>
          <p:cNvPr id="1639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82836899"/>
              </p:ext>
            </p:extLst>
          </p:nvPr>
        </p:nvGraphicFramePr>
        <p:xfrm>
          <a:off x="2051720" y="4221088"/>
          <a:ext cx="387350" cy="498475"/>
        </p:xfrm>
        <a:graphic>
          <a:graphicData uri="http://schemas.openxmlformats.org/presentationml/2006/ole">
            <p:oleObj spid="_x0000_s8370" name="Équation" r:id="rId10" imgW="177480" imgH="228600" progId="Equation.3">
              <p:embed/>
            </p:oleObj>
          </a:graphicData>
        </a:graphic>
      </p:graphicFrame>
      <p:graphicFrame>
        <p:nvGraphicFramePr>
          <p:cNvPr id="1639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61619222"/>
              </p:ext>
            </p:extLst>
          </p:nvPr>
        </p:nvGraphicFramePr>
        <p:xfrm>
          <a:off x="7061200" y="4267200"/>
          <a:ext cx="1219200" cy="457200"/>
        </p:xfrm>
        <a:graphic>
          <a:graphicData uri="http://schemas.openxmlformats.org/presentationml/2006/ole">
            <p:oleObj spid="_x0000_s8371" name="Équation" r:id="rId11" imgW="609480" imgH="228600" progId="Equation.3">
              <p:embed/>
            </p:oleObj>
          </a:graphicData>
        </a:graphic>
      </p:graphicFrame>
      <p:graphicFrame>
        <p:nvGraphicFramePr>
          <p:cNvPr id="1639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64693089"/>
              </p:ext>
            </p:extLst>
          </p:nvPr>
        </p:nvGraphicFramePr>
        <p:xfrm>
          <a:off x="849313" y="4876800"/>
          <a:ext cx="714375" cy="381000"/>
        </p:xfrm>
        <a:graphic>
          <a:graphicData uri="http://schemas.openxmlformats.org/presentationml/2006/ole">
            <p:oleObj spid="_x0000_s8372" name="Équation" r:id="rId12" imgW="380880" imgH="203040" progId="Equation.3">
              <p:embed/>
            </p:oleObj>
          </a:graphicData>
        </a:graphic>
      </p:graphicFrame>
      <p:sp>
        <p:nvSpPr>
          <p:cNvPr id="16400" name="Rectangle 17"/>
          <p:cNvSpPr>
            <a:spLocks noChangeArrowheads="1"/>
          </p:cNvSpPr>
          <p:nvPr/>
        </p:nvSpPr>
        <p:spPr bwMode="auto">
          <a:xfrm>
            <a:off x="1676400" y="4876800"/>
            <a:ext cx="5660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800" dirty="0" smtClean="0">
                <a:latin typeface="+mj-lt"/>
                <a:ea typeface="ヒラギノ角ゴ Pro W3"/>
              </a:rPr>
              <a:t>(le </a:t>
            </a:r>
            <a:r>
              <a:rPr lang="en-US" altLang="fr-FR" sz="1800" dirty="0" err="1" smtClean="0">
                <a:latin typeface="+mj-lt"/>
                <a:ea typeface="ヒラギノ角ゴ Pro W3"/>
              </a:rPr>
              <a:t>dénominateur</a:t>
            </a:r>
            <a:r>
              <a:rPr lang="en-US" altLang="fr-FR" sz="1800" dirty="0" smtClean="0">
                <a:latin typeface="+mj-lt"/>
                <a:ea typeface="ヒラギノ角ゴ Pro W3"/>
              </a:rPr>
              <a:t>) </a:t>
            </a:r>
            <a:r>
              <a:rPr lang="en-US" altLang="fr-FR" sz="1800" dirty="0" err="1" smtClean="0">
                <a:latin typeface="+mj-lt"/>
                <a:ea typeface="ヒラギノ角ゴ Pro W3"/>
              </a:rPr>
              <a:t>est</a:t>
            </a:r>
            <a:r>
              <a:rPr lang="en-US" altLang="fr-FR" sz="1800" dirty="0" smtClean="0">
                <a:latin typeface="+mj-lt"/>
                <a:ea typeface="ヒラギノ角ゴ Pro W3"/>
              </a:rPr>
              <a:t> le </a:t>
            </a:r>
            <a:r>
              <a:rPr lang="en-US" altLang="fr-FR" sz="1800" dirty="0" err="1" smtClean="0">
                <a:latin typeface="+mj-lt"/>
                <a:ea typeface="ヒラギノ角ゴ Pro W3"/>
              </a:rPr>
              <a:t>même</a:t>
            </a:r>
            <a:r>
              <a:rPr lang="en-US" altLang="fr-FR" sz="1800" dirty="0" smtClean="0">
                <a:latin typeface="+mj-lt"/>
                <a:ea typeface="ヒラギノ角ゴ Pro W3"/>
              </a:rPr>
              <a:t> </a:t>
            </a:r>
            <a:r>
              <a:rPr lang="en-US" altLang="fr-FR" sz="1800" dirty="0" err="1" smtClean="0">
                <a:latin typeface="+mj-lt"/>
                <a:ea typeface="ヒラギノ角ゴ Pro W3"/>
              </a:rPr>
              <a:t>dans</a:t>
            </a:r>
            <a:r>
              <a:rPr lang="en-US" altLang="fr-FR" sz="1800" dirty="0" smtClean="0">
                <a:latin typeface="+mj-lt"/>
                <a:ea typeface="ヒラギノ角ゴ Pro W3"/>
              </a:rPr>
              <a:t> les </a:t>
            </a:r>
            <a:r>
              <a:rPr lang="en-US" altLang="fr-FR" sz="1800" dirty="0" err="1" smtClean="0">
                <a:latin typeface="+mj-lt"/>
                <a:ea typeface="ヒラギノ角ゴ Pro W3"/>
              </a:rPr>
              <a:t>deux</a:t>
            </a:r>
            <a:r>
              <a:rPr lang="en-US" altLang="fr-FR" sz="1800" dirty="0" smtClean="0">
                <a:latin typeface="+mj-lt"/>
                <a:ea typeface="ヒラギノ角ゴ Pro W3"/>
              </a:rPr>
              <a:t> </a:t>
            </a:r>
            <a:r>
              <a:rPr lang="en-US" altLang="fr-FR" sz="1800" dirty="0" err="1" smtClean="0">
                <a:latin typeface="+mj-lt"/>
                <a:ea typeface="ヒラギノ角ゴ Pro W3"/>
              </a:rPr>
              <a:t>cas</a:t>
            </a:r>
            <a:endParaRPr lang="en-US" altLang="fr-FR" sz="1800" dirty="0">
              <a:latin typeface="+mj-lt"/>
              <a:ea typeface="ヒラギノ角ゴ Pro W3"/>
            </a:endParaRPr>
          </a:p>
        </p:txBody>
      </p:sp>
      <p:graphicFrame>
        <p:nvGraphicFramePr>
          <p:cNvPr id="1640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72078822"/>
              </p:ext>
            </p:extLst>
          </p:nvPr>
        </p:nvGraphicFramePr>
        <p:xfrm>
          <a:off x="2536825" y="5611813"/>
          <a:ext cx="3843338" cy="723900"/>
        </p:xfrm>
        <a:graphic>
          <a:graphicData uri="http://schemas.openxmlformats.org/presentationml/2006/ole">
            <p:oleObj spid="_x0000_s8373" name="Équation" r:id="rId13" imgW="1752480" imgH="330120" progId="Equation.3">
              <p:embed/>
            </p:oleObj>
          </a:graphicData>
        </a:graphic>
      </p:graphicFrame>
      <p:sp>
        <p:nvSpPr>
          <p:cNvPr id="16402" name="Rectangle 19"/>
          <p:cNvSpPr>
            <a:spLocks noChangeArrowheads="1"/>
          </p:cNvSpPr>
          <p:nvPr/>
        </p:nvSpPr>
        <p:spPr bwMode="auto">
          <a:xfrm>
            <a:off x="838200" y="5715000"/>
            <a:ext cx="8354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800" dirty="0" err="1" smtClean="0">
                <a:latin typeface="+mj-lt"/>
                <a:ea typeface="ヒラギノ角ゴ Pro W3"/>
              </a:rPr>
              <a:t>Alors</a:t>
            </a:r>
            <a:r>
              <a:rPr lang="en-US" altLang="fr-FR" sz="1800" dirty="0" smtClean="0">
                <a:latin typeface="+mj-lt"/>
                <a:ea typeface="ヒラギノ角ゴ Pro W3"/>
              </a:rPr>
              <a:t>:</a:t>
            </a:r>
            <a:endParaRPr lang="en-US" altLang="fr-FR" sz="1800" dirty="0">
              <a:latin typeface="+mj-lt"/>
              <a:ea typeface="ヒラギノ角ゴ Pro W3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738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762000"/>
          </a:xfrm>
        </p:spPr>
        <p:txBody>
          <a:bodyPr>
            <a:noAutofit/>
          </a:bodyPr>
          <a:lstStyle/>
          <a:p>
            <a:r>
              <a:rPr lang="en-US" altLang="fr-FR" sz="2400" dirty="0" smtClean="0"/>
              <a:t>Estimation des </a:t>
            </a:r>
            <a:r>
              <a:rPr lang="en-US" altLang="fr-FR" sz="2400" dirty="0" err="1" smtClean="0"/>
              <a:t>probabilités</a:t>
            </a:r>
            <a:endParaRPr lang="en-US" altLang="fr-FR" sz="2400" dirty="0" smtClean="0"/>
          </a:p>
        </p:txBody>
      </p:sp>
      <p:sp>
        <p:nvSpPr>
          <p:cNvPr id="1741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1120080" y="1675656"/>
            <a:ext cx="7772400" cy="457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fr-FR" sz="2000" dirty="0" smtClean="0">
                <a:latin typeface="+mj-lt"/>
              </a:rPr>
              <a:t>Nous </a:t>
            </a:r>
            <a:r>
              <a:rPr lang="en-US" altLang="fr-FR" sz="2000" dirty="0" err="1" smtClean="0">
                <a:latin typeface="+mj-lt"/>
              </a:rPr>
              <a:t>cherchons</a:t>
            </a:r>
            <a:r>
              <a:rPr lang="en-US" altLang="fr-FR" sz="2000" dirty="0" smtClean="0">
                <a:latin typeface="+mj-lt"/>
              </a:rPr>
              <a:t> les estimations              et 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1493B98-5A8B-467D-9798-BA2F83DA8187}" type="slidenum">
              <a:rPr lang="en-US" altLang="fr-FR" sz="1400" smtClean="0">
                <a:latin typeface="Arial" pitchFamily="34" charset="0"/>
                <a:ea typeface="ヒラギノ角ゴ Pro W3"/>
                <a:cs typeface="ヒラギノ角ゴ Pro W3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fr-FR" sz="1400" smtClean="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graphicFrame>
        <p:nvGraphicFramePr>
          <p:cNvPr id="174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5168511"/>
              </p:ext>
            </p:extLst>
          </p:nvPr>
        </p:nvGraphicFramePr>
        <p:xfrm>
          <a:off x="5341938" y="1600200"/>
          <a:ext cx="757237" cy="533400"/>
        </p:xfrm>
        <a:graphic>
          <a:graphicData uri="http://schemas.openxmlformats.org/presentationml/2006/ole">
            <p:oleObj spid="_x0000_s9409" name="Équation" r:id="rId5" imgW="342720" imgH="241200" progId="Equation.3">
              <p:embed/>
            </p:oleObj>
          </a:graphicData>
        </a:graphic>
      </p:graphicFrame>
      <p:graphicFrame>
        <p:nvGraphicFramePr>
          <p:cNvPr id="174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92366290"/>
              </p:ext>
            </p:extLst>
          </p:nvPr>
        </p:nvGraphicFramePr>
        <p:xfrm>
          <a:off x="7104063" y="1600200"/>
          <a:ext cx="1068387" cy="506413"/>
        </p:xfrm>
        <a:graphic>
          <a:graphicData uri="http://schemas.openxmlformats.org/presentationml/2006/ole">
            <p:oleObj spid="_x0000_s9410" name="Équation" r:id="rId6" imgW="507960" imgH="241200" progId="Equation.3">
              <p:embed/>
            </p:oleObj>
          </a:graphicData>
        </a:graphic>
      </p:graphicFrame>
      <p:sp>
        <p:nvSpPr>
          <p:cNvPr id="17415" name="TextBox 6"/>
          <p:cNvSpPr txBox="1">
            <a:spLocks noChangeArrowheads="1"/>
          </p:cNvSpPr>
          <p:nvPr/>
        </p:nvSpPr>
        <p:spPr bwMode="auto">
          <a:xfrm>
            <a:off x="1128464" y="2209800"/>
            <a:ext cx="762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2000" dirty="0" smtClean="0">
                <a:latin typeface="+mj-lt"/>
                <a:ea typeface="ヒラギノ角ゴ Pro W3"/>
              </a:rPr>
              <a:t>P(y) la </a:t>
            </a:r>
            <a:r>
              <a:rPr lang="en-US" altLang="fr-FR" sz="2000" dirty="0" err="1" smtClean="0">
                <a:latin typeface="+mj-lt"/>
                <a:ea typeface="ヒラギノ角ゴ Pro W3"/>
              </a:rPr>
              <a:t>probabilité</a:t>
            </a:r>
            <a:r>
              <a:rPr lang="en-US" altLang="fr-FR" sz="2000" dirty="0" smtClean="0">
                <a:latin typeface="+mj-lt"/>
                <a:ea typeface="ヒラギノ角ゴ Pro W3"/>
              </a:rPr>
              <a:t> a priori de la </a:t>
            </a:r>
            <a:r>
              <a:rPr lang="en-US" altLang="fr-FR" sz="2000" dirty="0" err="1" smtClean="0">
                <a:latin typeface="+mj-lt"/>
                <a:ea typeface="ヒラギノ角ゴ Pro W3"/>
              </a:rPr>
              <a:t>classe</a:t>
            </a:r>
            <a:r>
              <a:rPr lang="en-US" altLang="fr-FR" sz="2000" dirty="0" smtClean="0">
                <a:latin typeface="+mj-lt"/>
                <a:ea typeface="ヒラギノ角ゴ Pro W3"/>
              </a:rPr>
              <a:t> y</a:t>
            </a:r>
            <a:r>
              <a:rPr lang="en-US" altLang="fr-FR" dirty="0" smtClean="0">
                <a:latin typeface="Arial" pitchFamily="34" charset="0"/>
                <a:ea typeface="ヒラギノ角ゴ Pro W3"/>
              </a:rPr>
              <a:t>.</a:t>
            </a:r>
            <a:endParaRPr lang="en-US" altLang="fr-FR" dirty="0">
              <a:latin typeface="Arial" pitchFamily="34" charset="0"/>
              <a:ea typeface="ヒラギノ角ゴ Pro W3"/>
            </a:endParaRPr>
          </a:p>
        </p:txBody>
      </p:sp>
      <p:graphicFrame>
        <p:nvGraphicFramePr>
          <p:cNvPr id="174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64094840"/>
              </p:ext>
            </p:extLst>
          </p:nvPr>
        </p:nvGraphicFramePr>
        <p:xfrm>
          <a:off x="1244600" y="2819400"/>
          <a:ext cx="1320800" cy="787400"/>
        </p:xfrm>
        <a:graphic>
          <a:graphicData uri="http://schemas.openxmlformats.org/presentationml/2006/ole">
            <p:oleObj spid="_x0000_s9411" name="Équation" r:id="rId7" imgW="660240" imgH="393480" progId="Equation.3">
              <p:embed/>
            </p:oleObj>
          </a:graphicData>
        </a:graphic>
      </p:graphicFrame>
      <p:sp>
        <p:nvSpPr>
          <p:cNvPr id="17417" name="TextBox 8"/>
          <p:cNvSpPr txBox="1">
            <a:spLocks noChangeArrowheads="1"/>
          </p:cNvSpPr>
          <p:nvPr/>
        </p:nvSpPr>
        <p:spPr bwMode="auto">
          <a:xfrm>
            <a:off x="3200400" y="2936999"/>
            <a:ext cx="55480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800" dirty="0" smtClean="0">
                <a:latin typeface="+mj-lt"/>
                <a:ea typeface="ヒラギノ角ゴ Pro W3"/>
              </a:rPr>
              <a:t>n  </a:t>
            </a:r>
            <a:r>
              <a:rPr lang="en-US" altLang="fr-FR" sz="1800" dirty="0">
                <a:latin typeface="+mj-lt"/>
                <a:ea typeface="ヒラギノ角ゴ Pro W3"/>
              </a:rPr>
              <a:t>– </a:t>
            </a:r>
            <a:r>
              <a:rPr lang="en-US" altLang="fr-FR" sz="1800" dirty="0" smtClean="0">
                <a:latin typeface="+mj-lt"/>
                <a:ea typeface="ヒラギノ角ゴ Pro W3"/>
              </a:rPr>
              <a:t>le </a:t>
            </a:r>
            <a:r>
              <a:rPr lang="en-US" altLang="fr-FR" sz="1800" dirty="0" err="1" smtClean="0">
                <a:latin typeface="+mj-lt"/>
                <a:ea typeface="ヒラギノ角ゴ Pro W3"/>
              </a:rPr>
              <a:t>nombre</a:t>
            </a:r>
            <a:r>
              <a:rPr lang="en-US" altLang="fr-FR" sz="1800" dirty="0" smtClean="0">
                <a:latin typeface="+mj-lt"/>
                <a:ea typeface="ヒラギノ角ゴ Pro W3"/>
              </a:rPr>
              <a:t> total </a:t>
            </a:r>
            <a:r>
              <a:rPr lang="en-US" altLang="fr-FR" sz="1800" dirty="0" err="1" smtClean="0">
                <a:latin typeface="+mj-lt"/>
                <a:ea typeface="ヒラギノ角ゴ Pro W3"/>
              </a:rPr>
              <a:t>d’exemples</a:t>
            </a:r>
            <a:r>
              <a:rPr lang="en-US" altLang="fr-FR" sz="1800" dirty="0" smtClean="0">
                <a:latin typeface="+mj-lt"/>
                <a:ea typeface="ヒラギノ角ゴ Pro W3"/>
              </a:rPr>
              <a:t> (</a:t>
            </a:r>
            <a:r>
              <a:rPr lang="en-US" altLang="fr-FR" sz="1800" dirty="0" err="1" smtClean="0">
                <a:latin typeface="+mj-lt"/>
                <a:ea typeface="ヒラギノ角ゴ Pro W3"/>
              </a:rPr>
              <a:t>individus</a:t>
            </a:r>
            <a:r>
              <a:rPr lang="en-US" altLang="fr-FR" sz="1800" dirty="0" smtClean="0">
                <a:latin typeface="+mj-lt"/>
                <a:ea typeface="ヒラギノ角ゴ Pro W3"/>
              </a:rPr>
              <a:t>)</a:t>
            </a:r>
            <a:endParaRPr lang="en-US" altLang="fr-FR" sz="1800" dirty="0">
              <a:latin typeface="+mj-lt"/>
              <a:ea typeface="ヒラギノ角ゴ Pro W3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800" dirty="0" err="1" smtClean="0">
                <a:latin typeface="+mj-lt"/>
                <a:ea typeface="ヒラギノ角ゴ Pro W3"/>
              </a:rPr>
              <a:t>n</a:t>
            </a:r>
            <a:r>
              <a:rPr lang="en-US" altLang="fr-FR" sz="1200" dirty="0" err="1">
                <a:latin typeface="+mj-lt"/>
                <a:ea typeface="ヒラギノ角ゴ Pro W3"/>
              </a:rPr>
              <a:t>k</a:t>
            </a:r>
            <a:r>
              <a:rPr lang="en-US" altLang="fr-FR" sz="1800" dirty="0" smtClean="0">
                <a:latin typeface="+mj-lt"/>
                <a:ea typeface="ヒラギノ角ゴ Pro W3"/>
              </a:rPr>
              <a:t> </a:t>
            </a:r>
            <a:r>
              <a:rPr lang="en-US" altLang="fr-FR" sz="1800" dirty="0">
                <a:latin typeface="+mj-lt"/>
                <a:ea typeface="ヒラギノ角ゴ Pro W3"/>
              </a:rPr>
              <a:t>– </a:t>
            </a:r>
            <a:r>
              <a:rPr lang="en-US" altLang="fr-FR" sz="1800" dirty="0" smtClean="0">
                <a:latin typeface="+mj-lt"/>
                <a:ea typeface="ヒラギノ角ゴ Pro W3"/>
              </a:rPr>
              <a:t>le </a:t>
            </a:r>
            <a:r>
              <a:rPr lang="en-US" altLang="fr-FR" sz="1800" dirty="0" err="1" smtClean="0">
                <a:latin typeface="+mj-lt"/>
                <a:ea typeface="ヒラギノ角ゴ Pro W3"/>
              </a:rPr>
              <a:t>nombre</a:t>
            </a:r>
            <a:r>
              <a:rPr lang="en-US" altLang="fr-FR" sz="1800" dirty="0" smtClean="0">
                <a:latin typeface="+mj-lt"/>
                <a:ea typeface="ヒラギノ角ゴ Pro W3"/>
              </a:rPr>
              <a:t> </a:t>
            </a:r>
            <a:r>
              <a:rPr lang="en-US" altLang="fr-FR" sz="1800" dirty="0" err="1" smtClean="0">
                <a:latin typeface="+mj-lt"/>
                <a:ea typeface="ヒラギノ角ゴ Pro W3"/>
              </a:rPr>
              <a:t>d’exemples</a:t>
            </a:r>
            <a:r>
              <a:rPr lang="en-US" altLang="fr-FR" sz="1800" dirty="0" smtClean="0">
                <a:latin typeface="+mj-lt"/>
                <a:ea typeface="ヒラギノ角ゴ Pro W3"/>
              </a:rPr>
              <a:t> </a:t>
            </a:r>
            <a:r>
              <a:rPr lang="en-US" altLang="fr-FR" sz="1800" dirty="0" err="1" smtClean="0">
                <a:latin typeface="+mj-lt"/>
                <a:ea typeface="ヒラギノ角ゴ Pro W3"/>
              </a:rPr>
              <a:t>dans</a:t>
            </a:r>
            <a:r>
              <a:rPr lang="en-US" altLang="fr-FR" sz="1800" dirty="0" smtClean="0">
                <a:latin typeface="+mj-lt"/>
                <a:ea typeface="ヒラギノ角ゴ Pro W3"/>
              </a:rPr>
              <a:t> la </a:t>
            </a:r>
            <a:r>
              <a:rPr lang="en-US" altLang="fr-FR" sz="1800" dirty="0" err="1" smtClean="0">
                <a:latin typeface="+mj-lt"/>
                <a:ea typeface="ヒラギノ角ゴ Pro W3"/>
              </a:rPr>
              <a:t>classe</a:t>
            </a:r>
            <a:r>
              <a:rPr lang="en-US" altLang="fr-FR" sz="1800" dirty="0" smtClean="0">
                <a:latin typeface="+mj-lt"/>
                <a:ea typeface="ヒラギノ角ゴ Pro W3"/>
              </a:rPr>
              <a:t> y</a:t>
            </a:r>
            <a:endParaRPr lang="en-US" altLang="fr-FR" sz="1800" dirty="0">
              <a:latin typeface="+mj-lt"/>
              <a:ea typeface="ヒラギノ角ゴ Pro W3"/>
            </a:endParaRPr>
          </a:p>
        </p:txBody>
      </p:sp>
      <p:cxnSp>
        <p:nvCxnSpPr>
          <p:cNvPr id="17418" name="Straight Connector 10"/>
          <p:cNvCxnSpPr>
            <a:cxnSpLocks noChangeShapeType="1"/>
          </p:cNvCxnSpPr>
          <p:nvPr/>
        </p:nvCxnSpPr>
        <p:spPr bwMode="auto">
          <a:xfrm>
            <a:off x="914400" y="3810000"/>
            <a:ext cx="7315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74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39291740"/>
              </p:ext>
            </p:extLst>
          </p:nvPr>
        </p:nvGraphicFramePr>
        <p:xfrm>
          <a:off x="683568" y="4079875"/>
          <a:ext cx="276225" cy="304800"/>
        </p:xfrm>
        <a:graphic>
          <a:graphicData uri="http://schemas.openxmlformats.org/presentationml/2006/ole">
            <p:oleObj spid="_x0000_s9412" name="Équation" r:id="rId8" imgW="126720" imgH="139680" progId="Equation.3">
              <p:embed/>
            </p:oleObj>
          </a:graphicData>
        </a:graphic>
      </p:graphicFrame>
      <p:sp>
        <p:nvSpPr>
          <p:cNvPr id="17420" name="TextBox 13"/>
          <p:cNvSpPr txBox="1">
            <a:spLocks noChangeArrowheads="1"/>
          </p:cNvSpPr>
          <p:nvPr/>
        </p:nvSpPr>
        <p:spPr bwMode="auto">
          <a:xfrm>
            <a:off x="827584" y="4038600"/>
            <a:ext cx="3528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800" dirty="0" err="1">
                <a:latin typeface="+mj-lt"/>
                <a:ea typeface="ヒラギノ角ゴ Pro W3"/>
              </a:rPr>
              <a:t>e</a:t>
            </a:r>
            <a:r>
              <a:rPr lang="en-US" altLang="fr-FR" sz="1800" dirty="0" err="1" smtClean="0">
                <a:latin typeface="+mj-lt"/>
                <a:ea typeface="ヒラギノ角ゴ Pro W3"/>
              </a:rPr>
              <a:t>st</a:t>
            </a:r>
            <a:r>
              <a:rPr lang="en-US" altLang="fr-FR" sz="1800" dirty="0" smtClean="0">
                <a:latin typeface="+mj-lt"/>
                <a:ea typeface="ヒラギノ角ゴ Pro W3"/>
              </a:rPr>
              <a:t> un </a:t>
            </a:r>
            <a:r>
              <a:rPr lang="en-US" altLang="fr-FR" sz="1800" dirty="0" err="1" smtClean="0">
                <a:latin typeface="+mj-lt"/>
                <a:ea typeface="ヒラギノ角ゴ Pro W3"/>
              </a:rPr>
              <a:t>vecteur</a:t>
            </a:r>
            <a:r>
              <a:rPr lang="en-US" altLang="fr-FR" sz="1800" dirty="0" smtClean="0">
                <a:latin typeface="+mj-lt"/>
                <a:ea typeface="ヒラギノ角ゴ Pro W3"/>
              </a:rPr>
              <a:t> </a:t>
            </a:r>
            <a:r>
              <a:rPr lang="en-US" altLang="fr-FR" sz="1800" dirty="0" err="1" smtClean="0">
                <a:latin typeface="+mj-lt"/>
                <a:ea typeface="ヒラギノ角ゴ Pro W3"/>
              </a:rPr>
              <a:t>dans</a:t>
            </a:r>
            <a:r>
              <a:rPr lang="en-US" altLang="fr-FR" sz="1800" dirty="0" smtClean="0">
                <a:latin typeface="+mj-lt"/>
                <a:ea typeface="ヒラギノ角ゴ Pro W3"/>
              </a:rPr>
              <a:t> </a:t>
            </a:r>
            <a:r>
              <a:rPr lang="en-US" altLang="fr-FR" sz="1800" dirty="0" err="1" smtClean="0">
                <a:latin typeface="+mj-lt"/>
                <a:ea typeface="ヒラギノ角ゴ Pro W3"/>
              </a:rPr>
              <a:t>l’espace</a:t>
            </a:r>
            <a:r>
              <a:rPr lang="en-US" altLang="fr-FR" sz="1800" dirty="0" smtClean="0">
                <a:latin typeface="+mj-lt"/>
                <a:ea typeface="ヒラギノ角ゴ Pro W3"/>
              </a:rPr>
              <a:t> </a:t>
            </a:r>
            <a:endParaRPr lang="en-US" altLang="fr-FR" sz="1800" dirty="0">
              <a:latin typeface="+mj-lt"/>
              <a:ea typeface="ヒラギノ角ゴ Pro W3"/>
            </a:endParaRPr>
          </a:p>
        </p:txBody>
      </p:sp>
      <p:graphicFrame>
        <p:nvGraphicFramePr>
          <p:cNvPr id="17421" name="Object 6"/>
          <p:cNvGraphicFramePr>
            <a:graphicFrameLocks noChangeAspect="1"/>
          </p:cNvGraphicFramePr>
          <p:nvPr/>
        </p:nvGraphicFramePr>
        <p:xfrm>
          <a:off x="4114800" y="4038600"/>
          <a:ext cx="338138" cy="381000"/>
        </p:xfrm>
        <a:graphic>
          <a:graphicData uri="http://schemas.openxmlformats.org/presentationml/2006/ole">
            <p:oleObj spid="_x0000_s9413" name="Equation" r:id="rId9" imgW="152268" imgH="164957" progId="Equation.3">
              <p:embed/>
            </p:oleObj>
          </a:graphicData>
        </a:graphic>
      </p:graphicFrame>
      <p:graphicFrame>
        <p:nvGraphicFramePr>
          <p:cNvPr id="174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31404873"/>
              </p:ext>
            </p:extLst>
          </p:nvPr>
        </p:nvGraphicFramePr>
        <p:xfrm>
          <a:off x="2311400" y="4495800"/>
          <a:ext cx="3989388" cy="563563"/>
        </p:xfrm>
        <a:graphic>
          <a:graphicData uri="http://schemas.openxmlformats.org/presentationml/2006/ole">
            <p:oleObj spid="_x0000_s9414" name="Équation" r:id="rId10" imgW="1981080" imgH="279360" progId="Equation.3">
              <p:embed/>
            </p:oleObj>
          </a:graphicData>
        </a:graphic>
      </p:graphicFrame>
      <p:sp>
        <p:nvSpPr>
          <p:cNvPr id="17423" name="TextBox 16"/>
          <p:cNvSpPr txBox="1">
            <a:spLocks noChangeArrowheads="1"/>
          </p:cNvSpPr>
          <p:nvPr/>
        </p:nvSpPr>
        <p:spPr bwMode="auto">
          <a:xfrm>
            <a:off x="4419600" y="4038600"/>
            <a:ext cx="44728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1600" dirty="0" err="1">
                <a:latin typeface="+mj-lt"/>
                <a:ea typeface="ヒラギノ角ゴ Pro W3"/>
              </a:rPr>
              <a:t>o</a:t>
            </a:r>
            <a:r>
              <a:rPr lang="en-US" altLang="fr-FR" sz="1600" dirty="0" err="1" smtClean="0">
                <a:latin typeface="+mj-lt"/>
                <a:ea typeface="ヒラギノ角ゴ Pro W3"/>
              </a:rPr>
              <a:t>ù</a:t>
            </a:r>
            <a:r>
              <a:rPr lang="en-US" altLang="fr-FR" sz="1600" dirty="0" smtClean="0">
                <a:latin typeface="+mj-lt"/>
                <a:ea typeface="ヒラギノ角ゴ Pro W3"/>
              </a:rPr>
              <a:t> </a:t>
            </a:r>
            <a:r>
              <a:rPr lang="en-US" altLang="fr-FR" sz="1600" dirty="0" err="1" smtClean="0">
                <a:latin typeface="+mj-lt"/>
                <a:ea typeface="ヒラギノ角ゴ Pro W3"/>
              </a:rPr>
              <a:t>chaque</a:t>
            </a:r>
            <a:r>
              <a:rPr lang="en-US" altLang="fr-FR" sz="1600" dirty="0" smtClean="0">
                <a:latin typeface="+mj-lt"/>
                <a:ea typeface="ヒラギノ角ゴ Pro W3"/>
              </a:rPr>
              <a:t> dimension </a:t>
            </a:r>
            <a:r>
              <a:rPr lang="en-US" altLang="fr-FR" sz="1600" dirty="0" err="1" smtClean="0">
                <a:latin typeface="+mj-lt"/>
                <a:ea typeface="ヒラギノ角ゴ Pro W3"/>
              </a:rPr>
              <a:t>représente</a:t>
            </a:r>
            <a:r>
              <a:rPr lang="en-US" altLang="fr-FR" sz="1600" dirty="0" smtClean="0">
                <a:latin typeface="+mj-lt"/>
                <a:ea typeface="ヒラギノ角ゴ Pro W3"/>
              </a:rPr>
              <a:t> </a:t>
            </a:r>
            <a:r>
              <a:rPr lang="en-US" altLang="fr-FR" sz="1600" dirty="0" err="1" smtClean="0">
                <a:latin typeface="+mj-lt"/>
                <a:ea typeface="ヒラギノ角ゴ Pro W3"/>
              </a:rPr>
              <a:t>une</a:t>
            </a:r>
            <a:r>
              <a:rPr lang="en-US" altLang="fr-FR" sz="1600" dirty="0" smtClean="0">
                <a:latin typeface="+mj-lt"/>
                <a:ea typeface="ヒラギノ角ゴ Pro W3"/>
              </a:rPr>
              <a:t> variable (</a:t>
            </a:r>
            <a:r>
              <a:rPr lang="en-US" altLang="fr-FR" sz="1600" dirty="0" err="1" smtClean="0">
                <a:latin typeface="+mj-lt"/>
                <a:ea typeface="ヒラギノ角ゴ Pro W3"/>
              </a:rPr>
              <a:t>caractéristique</a:t>
            </a:r>
            <a:r>
              <a:rPr lang="en-US" altLang="fr-FR" sz="1600" dirty="0" smtClean="0">
                <a:latin typeface="+mj-lt"/>
                <a:ea typeface="ヒラギノ角ゴ Pro W3"/>
              </a:rPr>
              <a:t>):</a:t>
            </a:r>
            <a:endParaRPr lang="en-US" altLang="fr-FR" sz="1600" dirty="0">
              <a:latin typeface="+mj-lt"/>
              <a:ea typeface="ヒラギノ角ゴ Pro W3"/>
            </a:endParaRPr>
          </a:p>
        </p:txBody>
      </p:sp>
      <p:graphicFrame>
        <p:nvGraphicFramePr>
          <p:cNvPr id="17424" name="Object 8"/>
          <p:cNvGraphicFramePr>
            <a:graphicFrameLocks noChangeAspect="1"/>
          </p:cNvGraphicFramePr>
          <p:nvPr/>
        </p:nvGraphicFramePr>
        <p:xfrm>
          <a:off x="3733800" y="5122863"/>
          <a:ext cx="3124200" cy="403225"/>
        </p:xfrm>
        <a:graphic>
          <a:graphicData uri="http://schemas.openxmlformats.org/presentationml/2006/ole">
            <p:oleObj spid="_x0000_s9415" name="Equation" r:id="rId11" imgW="1574800" imgH="203200" progId="Equation.3">
              <p:embed/>
            </p:oleObj>
          </a:graphicData>
        </a:graphic>
      </p:graphicFrame>
      <p:sp>
        <p:nvSpPr>
          <p:cNvPr id="17425" name="TextBox 18"/>
          <p:cNvSpPr txBox="1">
            <a:spLocks noChangeArrowheads="1"/>
          </p:cNvSpPr>
          <p:nvPr/>
        </p:nvSpPr>
        <p:spPr bwMode="auto">
          <a:xfrm>
            <a:off x="914400" y="5105400"/>
            <a:ext cx="297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2000" dirty="0" err="1" smtClean="0">
                <a:latin typeface="Arial" pitchFamily="34" charset="0"/>
                <a:ea typeface="ヒラギノ角ゴ Pro W3"/>
              </a:rPr>
              <a:t>En</a:t>
            </a:r>
            <a:r>
              <a:rPr lang="en-US" altLang="fr-FR" sz="2000" dirty="0" smtClean="0">
                <a:latin typeface="Arial" pitchFamily="34" charset="0"/>
                <a:ea typeface="ヒラギノ角ゴ Pro W3"/>
              </a:rPr>
              <a:t> </a:t>
            </a:r>
            <a:r>
              <a:rPr lang="en-US" altLang="fr-FR" sz="2000" dirty="0" err="1" smtClean="0">
                <a:latin typeface="Arial" pitchFamily="34" charset="0"/>
                <a:ea typeface="ヒラギノ角ゴ Pro W3"/>
              </a:rPr>
              <a:t>utilisant</a:t>
            </a:r>
            <a:r>
              <a:rPr lang="en-US" altLang="fr-FR" sz="2000" dirty="0" smtClean="0">
                <a:latin typeface="Arial" pitchFamily="34" charset="0"/>
                <a:ea typeface="ヒラギノ角ゴ Pro W3"/>
              </a:rPr>
              <a:t> la </a:t>
            </a:r>
            <a:r>
              <a:rPr lang="en-US" altLang="fr-FR" sz="2000" dirty="0" err="1" smtClean="0">
                <a:latin typeface="Arial" pitchFamily="34" charset="0"/>
                <a:ea typeface="ヒラギノ角ゴ Pro W3"/>
              </a:rPr>
              <a:t>formule</a:t>
            </a:r>
            <a:r>
              <a:rPr lang="en-US" altLang="fr-FR" sz="2000" dirty="0" smtClean="0">
                <a:latin typeface="Arial" pitchFamily="34" charset="0"/>
                <a:ea typeface="ヒラギノ角ゴ Pro W3"/>
              </a:rPr>
              <a:t> :</a:t>
            </a:r>
            <a:endParaRPr lang="en-US" altLang="fr-FR" sz="2000" dirty="0">
              <a:latin typeface="Arial" pitchFamily="34" charset="0"/>
              <a:ea typeface="ヒラギノ角ゴ Pro W3"/>
            </a:endParaRPr>
          </a:p>
        </p:txBody>
      </p:sp>
      <p:sp>
        <p:nvSpPr>
          <p:cNvPr id="17426" name="TextBox 19"/>
          <p:cNvSpPr txBox="1">
            <a:spLocks noChangeArrowheads="1"/>
          </p:cNvSpPr>
          <p:nvPr/>
        </p:nvSpPr>
        <p:spPr bwMode="auto">
          <a:xfrm>
            <a:off x="6858000" y="510540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2000" dirty="0" smtClean="0">
                <a:latin typeface="Arial" pitchFamily="34" charset="0"/>
                <a:ea typeface="ヒラギノ角ゴ Pro W3"/>
              </a:rPr>
              <a:t>On </a:t>
            </a:r>
            <a:r>
              <a:rPr lang="en-US" altLang="fr-FR" sz="2000" dirty="0" err="1" smtClean="0">
                <a:latin typeface="Arial" pitchFamily="34" charset="0"/>
                <a:ea typeface="ヒラギノ角ゴ Pro W3"/>
              </a:rPr>
              <a:t>obtient</a:t>
            </a:r>
            <a:r>
              <a:rPr lang="en-US" altLang="fr-FR" sz="2000" dirty="0" smtClean="0">
                <a:latin typeface="Arial" pitchFamily="34" charset="0"/>
                <a:ea typeface="ヒラギノ角ゴ Pro W3"/>
              </a:rPr>
              <a:t> :</a:t>
            </a:r>
            <a:endParaRPr lang="en-US" altLang="fr-FR" sz="2000" dirty="0">
              <a:latin typeface="Arial" pitchFamily="34" charset="0"/>
              <a:ea typeface="ヒラギノ角ゴ Pro W3"/>
            </a:endParaRPr>
          </a:p>
        </p:txBody>
      </p:sp>
      <p:graphicFrame>
        <p:nvGraphicFramePr>
          <p:cNvPr id="1742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04741969"/>
              </p:ext>
            </p:extLst>
          </p:nvPr>
        </p:nvGraphicFramePr>
        <p:xfrm>
          <a:off x="492125" y="5638800"/>
          <a:ext cx="7239000" cy="563563"/>
        </p:xfrm>
        <a:graphic>
          <a:graphicData uri="http://schemas.openxmlformats.org/presentationml/2006/ole">
            <p:oleObj spid="_x0000_s9416" name="Équation" r:id="rId12" imgW="3593880" imgH="279360" progId="Equation.3">
              <p:embed/>
            </p:oleObj>
          </a:graphicData>
        </a:graphic>
      </p:graphicFrame>
      <p:graphicFrame>
        <p:nvGraphicFramePr>
          <p:cNvPr id="17429" name="Object 11"/>
          <p:cNvGraphicFramePr>
            <a:graphicFrameLocks noChangeAspect="1"/>
          </p:cNvGraphicFramePr>
          <p:nvPr/>
        </p:nvGraphicFramePr>
        <p:xfrm>
          <a:off x="3313113" y="6219825"/>
          <a:ext cx="685800" cy="293688"/>
        </p:xfrm>
        <a:graphic>
          <a:graphicData uri="http://schemas.openxmlformats.org/presentationml/2006/ole">
            <p:oleObj spid="_x0000_s9417" name="Equation" r:id="rId13" imgW="266353" imgH="126835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1807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K-plus proches </a:t>
            </a:r>
            <a:r>
              <a:rPr lang="fr-FR" dirty="0" smtClean="0"/>
              <a:t>voisins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073E87"/>
                </a:solidFill>
              </a:rPr>
              <a:t>Université Paris Descartes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B393C-ECC6-4C7E-BC56-15CC681C0C3C}" type="slidenum">
              <a:rPr lang="fr-FR" smtClean="0">
                <a:solidFill>
                  <a:srgbClr val="073E87"/>
                </a:solidFill>
              </a:rPr>
              <a:pPr>
                <a:defRPr/>
              </a:pPr>
              <a:t>2</a:t>
            </a:fld>
            <a:endParaRPr lang="fr-FR">
              <a:solidFill>
                <a:srgbClr val="073E87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2204864"/>
            <a:ext cx="8229600" cy="2808312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+mj-lt"/>
              </a:rPr>
              <a:t>Démarche</a:t>
            </a:r>
          </a:p>
          <a:p>
            <a:r>
              <a:rPr lang="fr-FR" sz="2400" dirty="0" smtClean="0">
                <a:latin typeface="+mj-lt"/>
              </a:rPr>
              <a:t>Données</a:t>
            </a:r>
          </a:p>
          <a:p>
            <a:r>
              <a:rPr lang="fr-FR" sz="2400" dirty="0" smtClean="0">
                <a:latin typeface="+mj-lt"/>
              </a:rPr>
              <a:t>Objectifs</a:t>
            </a:r>
            <a:endParaRPr lang="fr-FR" sz="2400" dirty="0">
              <a:latin typeface="+mj-lt"/>
            </a:endParaRPr>
          </a:p>
          <a:p>
            <a:r>
              <a:rPr lang="fr-FR" sz="2400" dirty="0">
                <a:latin typeface="+mj-lt"/>
              </a:rPr>
              <a:t>Principe</a:t>
            </a:r>
          </a:p>
          <a:p>
            <a:r>
              <a:rPr lang="fr-FR" sz="2400" dirty="0">
                <a:latin typeface="+mj-lt"/>
              </a:rPr>
              <a:t>Algorithme</a:t>
            </a:r>
          </a:p>
          <a:p>
            <a:r>
              <a:rPr lang="fr-FR" sz="2400" dirty="0">
                <a:latin typeface="+mj-lt"/>
              </a:rPr>
              <a:t>Influence de </a:t>
            </a:r>
            <a:r>
              <a:rPr lang="fr-FR" sz="2400" i="1" dirty="0">
                <a:latin typeface="+mj-lt"/>
              </a:rPr>
              <a:t>k</a:t>
            </a:r>
            <a:endParaRPr lang="fr-FR" sz="24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278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Hypothèse naïve </a:t>
            </a:r>
            <a:r>
              <a:rPr lang="fr-FR" dirty="0"/>
              <a:t>du </a:t>
            </a:r>
            <a:r>
              <a:rPr lang="fr-FR" dirty="0" err="1" smtClean="0"/>
              <a:t>classifieur</a:t>
            </a:r>
            <a:endParaRPr lang="en-US" altLang="fr-FR" dirty="0" smtClean="0"/>
          </a:p>
        </p:txBody>
      </p:sp>
      <p:sp>
        <p:nvSpPr>
          <p:cNvPr id="1843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676400"/>
            <a:ext cx="7772400" cy="4632920"/>
          </a:xfrm>
        </p:spPr>
        <p:txBody>
          <a:bodyPr>
            <a:normAutofit/>
          </a:bodyPr>
          <a:lstStyle/>
          <a:p>
            <a:r>
              <a:rPr lang="fr-FR" sz="2000" dirty="0" smtClean="0">
                <a:latin typeface="+mj-lt"/>
              </a:rPr>
              <a:t>Indépendance </a:t>
            </a:r>
            <a:r>
              <a:rPr lang="fr-FR" sz="2000" dirty="0">
                <a:latin typeface="+mj-lt"/>
              </a:rPr>
              <a:t>d’occurrence des attributs </a:t>
            </a:r>
            <a:r>
              <a:rPr lang="fr-FR" sz="2000" dirty="0" smtClean="0">
                <a:latin typeface="+mj-lt"/>
              </a:rPr>
              <a:t>décrivant l’exemple</a:t>
            </a:r>
          </a:p>
          <a:p>
            <a:endParaRPr lang="fr-FR" sz="2000" dirty="0">
              <a:latin typeface="+mj-lt"/>
            </a:endParaRPr>
          </a:p>
          <a:p>
            <a:endParaRPr lang="fr-FR" sz="2000" dirty="0" smtClean="0">
              <a:latin typeface="+mj-lt"/>
            </a:endParaRPr>
          </a:p>
          <a:p>
            <a:r>
              <a:rPr lang="fr-FR" sz="2000" dirty="0" smtClean="0">
                <a:latin typeface="+mj-lt"/>
              </a:rPr>
              <a:t>Après simplification</a:t>
            </a:r>
          </a:p>
          <a:p>
            <a:endParaRPr lang="fr-FR" sz="2000" dirty="0">
              <a:latin typeface="+mj-lt"/>
            </a:endParaRPr>
          </a:p>
          <a:p>
            <a:endParaRPr lang="fr-FR" sz="2000" dirty="0" smtClean="0">
              <a:latin typeface="+mj-lt"/>
            </a:endParaRPr>
          </a:p>
          <a:p>
            <a:pPr marL="0" indent="0">
              <a:buNone/>
            </a:pPr>
            <a:endParaRPr lang="fr-FR" sz="2000" dirty="0">
              <a:latin typeface="+mj-lt"/>
            </a:endParaRPr>
          </a:p>
          <a:p>
            <a:r>
              <a:rPr lang="fr-FR" sz="2000" dirty="0">
                <a:latin typeface="+mj-lt"/>
              </a:rPr>
              <a:t>Choisir la classe la plus probable pour engendrer cet exemple</a:t>
            </a:r>
            <a:endParaRPr lang="en-US" altLang="fr-FR" sz="2000" dirty="0">
              <a:latin typeface="+mj-lt"/>
            </a:endParaRPr>
          </a:p>
          <a:p>
            <a:endParaRPr lang="fr-FR" sz="2000" dirty="0" smtClean="0">
              <a:latin typeface="+mj-lt"/>
            </a:endParaRPr>
          </a:p>
          <a:p>
            <a:pPr marL="0" indent="0">
              <a:buNone/>
            </a:pPr>
            <a:endParaRPr lang="fr-FR" sz="2000" dirty="0" smtClean="0">
              <a:latin typeface="+mj-lt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C00C34C-FA69-47A8-913A-8A254EB79FA0}" type="slidenum">
              <a:rPr lang="en-US" altLang="fr-FR" sz="1400" smtClean="0">
                <a:latin typeface="Arial" pitchFamily="34" charset="0"/>
                <a:ea typeface="ヒラギノ角ゴ Pro W3"/>
                <a:cs typeface="ヒラギノ角ゴ Pro W3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fr-FR" sz="1400" smtClean="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graphicFrame>
        <p:nvGraphicFramePr>
          <p:cNvPr id="1843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86539455"/>
              </p:ext>
            </p:extLst>
          </p:nvPr>
        </p:nvGraphicFramePr>
        <p:xfrm>
          <a:off x="1725613" y="3886200"/>
          <a:ext cx="5705475" cy="768350"/>
        </p:xfrm>
        <a:graphic>
          <a:graphicData uri="http://schemas.openxmlformats.org/presentationml/2006/ole">
            <p:oleObj spid="_x0000_s10284" name="Équation" r:id="rId4" imgW="2831760" imgH="380880" progId="Equation.3">
              <p:embed/>
            </p:oleObj>
          </a:graphicData>
        </a:graphic>
      </p:graphicFrame>
      <p:graphicFrame>
        <p:nvGraphicFramePr>
          <p:cNvPr id="18438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24932104"/>
              </p:ext>
            </p:extLst>
          </p:nvPr>
        </p:nvGraphicFramePr>
        <p:xfrm>
          <a:off x="1677988" y="5410200"/>
          <a:ext cx="6246812" cy="754063"/>
        </p:xfrm>
        <a:graphic>
          <a:graphicData uri="http://schemas.openxmlformats.org/presentationml/2006/ole">
            <p:oleObj spid="_x0000_s10285" name="Équation" r:id="rId5" imgW="3162240" imgH="38088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89581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Remarques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073E87"/>
                </a:solidFill>
              </a:rPr>
              <a:t>Université Paris Descartes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B393C-ECC6-4C7E-BC56-15CC681C0C3C}" type="slidenum">
              <a:rPr lang="fr-FR" smtClean="0">
                <a:solidFill>
                  <a:srgbClr val="073E87"/>
                </a:solidFill>
              </a:rPr>
              <a:pPr>
                <a:defRPr/>
              </a:pPr>
              <a:t>21</a:t>
            </a:fld>
            <a:endParaRPr lang="fr-FR">
              <a:solidFill>
                <a:srgbClr val="073E87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latin typeface="+mj-lt"/>
              </a:rPr>
              <a:t>Avantages</a:t>
            </a:r>
          </a:p>
          <a:p>
            <a:pPr lvl="1"/>
            <a:r>
              <a:rPr lang="fr-FR" sz="2100" dirty="0" smtClean="0">
                <a:latin typeface="+mj-lt"/>
              </a:rPr>
              <a:t>méthode très répandue</a:t>
            </a:r>
            <a:endParaRPr lang="fr-FR" sz="2100" dirty="0">
              <a:latin typeface="+mj-lt"/>
            </a:endParaRPr>
          </a:p>
          <a:p>
            <a:pPr lvl="1"/>
            <a:r>
              <a:rPr lang="fr-FR" sz="2100" dirty="0">
                <a:latin typeface="+mj-lt"/>
              </a:rPr>
              <a:t>facile à</a:t>
            </a:r>
            <a:r>
              <a:rPr lang="fr-FR" sz="2100" dirty="0" smtClean="0">
                <a:latin typeface="+mj-lt"/>
              </a:rPr>
              <a:t> </a:t>
            </a:r>
            <a:r>
              <a:rPr lang="fr-FR" sz="2100" dirty="0">
                <a:latin typeface="+mj-lt"/>
              </a:rPr>
              <a:t>mettre en </a:t>
            </a:r>
            <a:r>
              <a:rPr lang="fr-FR" sz="2100" dirty="0" smtClean="0">
                <a:latin typeface="+mj-lt"/>
              </a:rPr>
              <a:t>œuvre</a:t>
            </a:r>
            <a:endParaRPr lang="fr-FR" sz="2100" dirty="0">
              <a:latin typeface="+mj-lt"/>
            </a:endParaRPr>
          </a:p>
          <a:p>
            <a:r>
              <a:rPr lang="fr-FR" sz="2400" dirty="0" smtClean="0">
                <a:latin typeface="+mj-lt"/>
              </a:rPr>
              <a:t>Inconvénients</a:t>
            </a:r>
            <a:endParaRPr lang="fr-FR" sz="2400" dirty="0">
              <a:latin typeface="+mj-lt"/>
            </a:endParaRPr>
          </a:p>
          <a:p>
            <a:pPr lvl="1"/>
            <a:r>
              <a:rPr lang="fr-FR" sz="2100" dirty="0" smtClean="0">
                <a:latin typeface="+mj-lt"/>
              </a:rPr>
              <a:t>hypothèse naïve très </a:t>
            </a:r>
            <a:r>
              <a:rPr lang="fr-FR" sz="2100" dirty="0">
                <a:latin typeface="+mj-lt"/>
              </a:rPr>
              <a:t>souvent fausse mais </a:t>
            </a:r>
            <a:r>
              <a:rPr lang="fr-FR" sz="2100" dirty="0" smtClean="0">
                <a:latin typeface="+mj-lt"/>
              </a:rPr>
              <a:t>modèle </a:t>
            </a:r>
            <a:r>
              <a:rPr lang="fr-FR" sz="2100" dirty="0">
                <a:latin typeface="+mj-lt"/>
              </a:rPr>
              <a:t>souvent fiable</a:t>
            </a:r>
          </a:p>
          <a:p>
            <a:pPr lvl="1"/>
            <a:r>
              <a:rPr lang="fr-FR" sz="2100" dirty="0">
                <a:latin typeface="+mj-lt"/>
              </a:rPr>
              <a:t>pas d’explications sur le </a:t>
            </a:r>
            <a:r>
              <a:rPr lang="fr-FR" sz="2100" dirty="0" smtClean="0">
                <a:latin typeface="+mj-lt"/>
              </a:rPr>
              <a:t>résultat</a:t>
            </a:r>
            <a:endParaRPr lang="fr-FR" sz="21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834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47" tIns="40074" rIns="80147" bIns="40074"/>
          <a:lstStyle>
            <a:lvl1pPr defTabSz="914018" eaLnBrk="0" hangingPunct="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651081" indent="-250416" defTabSz="914018" eaLnBrk="0" hangingPunct="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ahoma" pitchFamily="34" charset="0"/>
              </a:defRPr>
            </a:lvl2pPr>
            <a:lvl3pPr marL="1001663" indent="-200333" defTabSz="914018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Tahoma" pitchFamily="34" charset="0"/>
              </a:defRPr>
            </a:lvl3pPr>
            <a:lvl4pPr marL="1402327" indent="-200333" defTabSz="91401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802993" indent="-200333" defTabSz="914018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203658" indent="-200333" defTabSz="91401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604323" indent="-200333" defTabSz="91401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004989" indent="-200333" defTabSz="91401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405653" indent="-200333" defTabSz="91401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17FAE3C-6F9A-45FC-8BC8-DE8359BDB51A}" type="slidenum">
              <a:rPr lang="en-GB" altLang="en-US" sz="140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GB" altLang="en-US" sz="1400">
              <a:latin typeface="Arial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01816" y="43197"/>
            <a:ext cx="8742185" cy="1143240"/>
          </a:xfrm>
        </p:spPr>
        <p:txBody>
          <a:bodyPr lIns="80147" tIns="40074" rIns="80147" bIns="40074"/>
          <a:lstStyle/>
          <a:p>
            <a:pPr eaLnBrk="1" hangingPunct="1"/>
            <a:r>
              <a:rPr lang="en-US" altLang="en-US" b="0" smtClean="0"/>
              <a:t>Example	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657" y="1218113"/>
            <a:ext cx="8545351" cy="5114343"/>
          </a:xfrm>
        </p:spPr>
        <p:txBody>
          <a:bodyPr lIns="80147" tIns="40074" rIns="80147" bIns="40074"/>
          <a:lstStyle/>
          <a:p>
            <a:pPr marL="467443" indent="-467443">
              <a:lnSpc>
                <a:spcPct val="110000"/>
              </a:lnSpc>
            </a:pPr>
            <a:endParaRPr lang="en-US" altLang="en-US" smtClean="0"/>
          </a:p>
          <a:p>
            <a:pPr marL="467443" indent="-467443">
              <a:lnSpc>
                <a:spcPct val="110000"/>
              </a:lnSpc>
              <a:buNone/>
            </a:pPr>
            <a:r>
              <a:rPr lang="en-US" altLang="en-US" sz="2800"/>
              <a:t>     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336656" y="1079886"/>
            <a:ext cx="8666166" cy="511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8" tIns="45704" rIns="91408" bIns="45704"/>
          <a:lstStyle>
            <a:lvl1pPr marL="533400" indent="-533400"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/>
              <a:t>Example: Play Tennis</a:t>
            </a:r>
          </a:p>
        </p:txBody>
      </p:sp>
      <p:pic>
        <p:nvPicPr>
          <p:cNvPr id="1229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57" y="1701901"/>
            <a:ext cx="5668846" cy="457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74036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4604579" y="3635620"/>
            <a:ext cx="1091416" cy="1244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0133" tIns="40067" rIns="80133" bIns="40067"/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n-GB" altLang="fr-FR" smtClean="0"/>
          </a:p>
        </p:txBody>
      </p:sp>
      <p:sp>
        <p:nvSpPr>
          <p:cNvPr id="10" name="Rectangle 9"/>
          <p:cNvSpPr/>
          <p:nvPr/>
        </p:nvSpPr>
        <p:spPr bwMode="auto">
          <a:xfrm>
            <a:off x="4427984" y="1340768"/>
            <a:ext cx="1512168" cy="18722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0133" tIns="40067" rIns="80133" bIns="40067"/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n-GB" altLang="fr-FR" smtClean="0"/>
          </a:p>
        </p:txBody>
      </p:sp>
      <p:sp>
        <p:nvSpPr>
          <p:cNvPr id="9" name="Rectangle 8"/>
          <p:cNvSpPr/>
          <p:nvPr/>
        </p:nvSpPr>
        <p:spPr bwMode="auto">
          <a:xfrm>
            <a:off x="988248" y="3635620"/>
            <a:ext cx="1303183" cy="1521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0133" tIns="40067" rIns="80133" bIns="40067"/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n-GB" altLang="fr-FR" smtClean="0"/>
          </a:p>
        </p:txBody>
      </p:sp>
      <p:sp>
        <p:nvSpPr>
          <p:cNvPr id="8" name="Rectangle 7"/>
          <p:cNvSpPr/>
          <p:nvPr/>
        </p:nvSpPr>
        <p:spPr bwMode="auto">
          <a:xfrm>
            <a:off x="857929" y="1769575"/>
            <a:ext cx="1042546" cy="15895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0133" tIns="40067" rIns="80133" bIns="40067"/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n-GB" altLang="fr-FR" smtClean="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852570" y="3635620"/>
            <a:ext cx="1042546" cy="124402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33" tIns="40067" rIns="80133" bIns="40067"/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4400">
              <a:latin typeface="Times New Roman" pitchFamily="18" charset="0"/>
            </a:endParaRPr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3347553" y="3635620"/>
            <a:ext cx="963812" cy="152157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33" tIns="40067" rIns="80133" bIns="40067"/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4400">
              <a:latin typeface="Times New Roman" pitchFamily="18" charset="0"/>
            </a:endParaRPr>
          </a:p>
        </p:txBody>
      </p:sp>
      <p:sp>
        <p:nvSpPr>
          <p:cNvPr id="13320" name="Rectangle 2"/>
          <p:cNvSpPr>
            <a:spLocks noChangeArrowheads="1"/>
          </p:cNvSpPr>
          <p:nvPr/>
        </p:nvSpPr>
        <p:spPr bwMode="auto">
          <a:xfrm>
            <a:off x="7078392" y="1340769"/>
            <a:ext cx="1238024" cy="187220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33" tIns="40067" rIns="80133" bIns="40067"/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4400">
              <a:latin typeface="Times New Roman" pitchFamily="18" charset="0"/>
            </a:endParaRPr>
          </a:p>
        </p:txBody>
      </p:sp>
      <p:sp>
        <p:nvSpPr>
          <p:cNvPr id="13321" name="Rectangle 1"/>
          <p:cNvSpPr>
            <a:spLocks noChangeArrowheads="1"/>
          </p:cNvSpPr>
          <p:nvPr/>
        </p:nvSpPr>
        <p:spPr bwMode="auto">
          <a:xfrm>
            <a:off x="2943022" y="1769575"/>
            <a:ext cx="1042546" cy="158959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33" tIns="40067" rIns="80133" bIns="40067"/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4400">
              <a:latin typeface="Times New Roman" pitchFamily="18" charset="0"/>
            </a:endParaRPr>
          </a:p>
        </p:txBody>
      </p:sp>
      <p:sp>
        <p:nvSpPr>
          <p:cNvPr id="13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47" tIns="40074" rIns="80147" bIns="40074"/>
          <a:lstStyle>
            <a:lvl1pPr defTabSz="914018" eaLnBrk="0" hangingPunct="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651081" indent="-250416" defTabSz="914018" eaLnBrk="0" hangingPunct="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ahoma" pitchFamily="34" charset="0"/>
              </a:defRPr>
            </a:lvl2pPr>
            <a:lvl3pPr marL="1001663" indent="-200333" defTabSz="914018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Tahoma" pitchFamily="34" charset="0"/>
              </a:defRPr>
            </a:lvl3pPr>
            <a:lvl4pPr marL="1402327" indent="-200333" defTabSz="91401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802993" indent="-200333" defTabSz="914018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203658" indent="-200333" defTabSz="91401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604323" indent="-200333" defTabSz="91401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004989" indent="-200333" defTabSz="91401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405653" indent="-200333" defTabSz="91401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59493DC-BB86-42A7-942A-3567DA242C8A}" type="slidenum">
              <a:rPr lang="en-GB" altLang="en-US" sz="140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GB" altLang="en-US" sz="1400">
              <a:latin typeface="Arial" pitchFamily="34" charset="0"/>
            </a:endParaRPr>
          </a:p>
        </p:txBody>
      </p:sp>
      <p:sp>
        <p:nvSpPr>
          <p:cNvPr id="13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01816" y="43197"/>
            <a:ext cx="8742185" cy="1143240"/>
          </a:xfrm>
        </p:spPr>
        <p:txBody>
          <a:bodyPr lIns="80147" tIns="40074" rIns="80147" bIns="40074"/>
          <a:lstStyle/>
          <a:p>
            <a:pPr eaLnBrk="1" hangingPunct="1"/>
            <a:r>
              <a:rPr lang="en-US" altLang="en-US" b="0" smtClean="0"/>
              <a:t>Example	</a:t>
            </a:r>
          </a:p>
        </p:txBody>
      </p:sp>
      <p:sp>
        <p:nvSpPr>
          <p:cNvPr id="13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657" y="1218113"/>
            <a:ext cx="8545351" cy="5114343"/>
          </a:xfrm>
        </p:spPr>
        <p:txBody>
          <a:bodyPr lIns="80147" tIns="40074" rIns="80147" bIns="40074"/>
          <a:lstStyle/>
          <a:p>
            <a:pPr marL="467443" indent="-467443">
              <a:lnSpc>
                <a:spcPct val="110000"/>
              </a:lnSpc>
            </a:pPr>
            <a:endParaRPr lang="en-US" altLang="en-US" b="1" smtClean="0"/>
          </a:p>
          <a:p>
            <a:pPr marL="467443" indent="-467443">
              <a:lnSpc>
                <a:spcPct val="110000"/>
              </a:lnSpc>
              <a:buNone/>
            </a:pPr>
            <a:r>
              <a:rPr lang="en-US" altLang="en-US" sz="2800" b="1"/>
              <a:t>     </a:t>
            </a:r>
          </a:p>
        </p:txBody>
      </p:sp>
      <p:sp>
        <p:nvSpPr>
          <p:cNvPr id="13325" name="Rectangle 4"/>
          <p:cNvSpPr>
            <a:spLocks noChangeArrowheads="1"/>
          </p:cNvSpPr>
          <p:nvPr/>
        </p:nvSpPr>
        <p:spPr bwMode="auto">
          <a:xfrm>
            <a:off x="336656" y="1079887"/>
            <a:ext cx="8666166" cy="525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8" tIns="45704" rIns="91408" bIns="45704"/>
          <a:lstStyle>
            <a:lvl1pPr marL="533400" indent="-533400"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/>
              <a:t>Learning Phase</a:t>
            </a:r>
          </a:p>
        </p:txBody>
      </p:sp>
      <p:graphicFrame>
        <p:nvGraphicFramePr>
          <p:cNvPr id="541824" name="Group 128"/>
          <p:cNvGraphicFramePr>
            <a:graphicFrameLocks noGrp="1"/>
          </p:cNvGraphicFramePr>
          <p:nvPr/>
        </p:nvGraphicFramePr>
        <p:xfrm>
          <a:off x="857930" y="1771014"/>
          <a:ext cx="3112706" cy="1614662"/>
        </p:xfrm>
        <a:graphic>
          <a:graphicData uri="http://schemas.openxmlformats.org/drawingml/2006/table">
            <a:tbl>
              <a:tblPr/>
              <a:tblGrid>
                <a:gridCol w="1037116"/>
                <a:gridCol w="1038474"/>
                <a:gridCol w="1037116"/>
              </a:tblGrid>
              <a:tr h="359942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Outlook</a:t>
                      </a:r>
                    </a:p>
                  </a:txBody>
                  <a:tcPr marL="78191" marR="78191" marT="41480" marB="414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altLang="fr-F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L="78191" marR="7819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altLang="fr-F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78191" marR="7819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240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Sunny</a:t>
                      </a:r>
                    </a:p>
                  </a:txBody>
                  <a:tcPr marL="78191" marR="78191" marT="41480" marB="414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L="78191" marR="7819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L="78191" marR="7819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240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Overcast</a:t>
                      </a:r>
                    </a:p>
                  </a:txBody>
                  <a:tcPr marL="78191" marR="78191" marT="41480" marB="414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L="78191" marR="7819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0/5</a:t>
                      </a:r>
                    </a:p>
                  </a:txBody>
                  <a:tcPr marL="78191" marR="7819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240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Rain</a:t>
                      </a:r>
                    </a:p>
                  </a:txBody>
                  <a:tcPr marL="78191" marR="78191" marT="41480" marB="414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8191" marR="7819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  <a:endParaRPr kumimoji="0" lang="en-GB" alt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8191" marR="7819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1770" name="Group 7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96755185"/>
              </p:ext>
            </p:extLst>
          </p:nvPr>
        </p:nvGraphicFramePr>
        <p:xfrm>
          <a:off x="4406867" y="1340768"/>
          <a:ext cx="3909549" cy="1886320"/>
        </p:xfrm>
        <a:graphic>
          <a:graphicData uri="http://schemas.openxmlformats.org/drawingml/2006/table">
            <a:tbl>
              <a:tblPr/>
              <a:tblGrid>
                <a:gridCol w="1536233"/>
                <a:gridCol w="1135292"/>
                <a:gridCol w="1238024"/>
              </a:tblGrid>
              <a:tr h="631600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Temperature</a:t>
                      </a:r>
                    </a:p>
                  </a:txBody>
                  <a:tcPr marL="78191" marR="78191" marT="41480" marB="414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alt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L="78191" marR="7819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alt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78191" marR="7819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240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Hot</a:t>
                      </a:r>
                    </a:p>
                  </a:txBody>
                  <a:tcPr marL="78191" marR="78191" marT="41480" marB="414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L="78191" marR="7819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78191" marR="7819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240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Mild</a:t>
                      </a:r>
                    </a:p>
                  </a:txBody>
                  <a:tcPr marL="78191" marR="78191" marT="41480" marB="414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L="78191" marR="7819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78191" marR="7819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240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Cool</a:t>
                      </a:r>
                    </a:p>
                  </a:txBody>
                  <a:tcPr marL="78191" marR="78191" marT="41480" marB="414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8191" marR="7819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  <a:endParaRPr kumimoji="0" lang="en-GB" alt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8191" marR="78191" marT="41480" marB="4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1828" name="Group 1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2373868"/>
              </p:ext>
            </p:extLst>
          </p:nvPr>
        </p:nvGraphicFramePr>
        <p:xfrm>
          <a:off x="988247" y="3645024"/>
          <a:ext cx="3323116" cy="1512169"/>
        </p:xfrm>
        <a:graphic>
          <a:graphicData uri="http://schemas.openxmlformats.org/drawingml/2006/table">
            <a:tbl>
              <a:tblPr/>
              <a:tblGrid>
                <a:gridCol w="1328975"/>
                <a:gridCol w="1012682"/>
                <a:gridCol w="981459"/>
              </a:tblGrid>
              <a:tr h="650575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Humidity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alt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altLang="fr-F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Play=N</a:t>
                      </a:r>
                      <a:r>
                        <a:rPr kumimoji="0" lang="en-GB" altLang="fr-F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797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High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797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Normal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1833" name="Group 13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77367106"/>
              </p:ext>
            </p:extLst>
          </p:nvPr>
        </p:nvGraphicFramePr>
        <p:xfrm>
          <a:off x="4572000" y="3645024"/>
          <a:ext cx="3323117" cy="1248229"/>
        </p:xfrm>
        <a:graphic>
          <a:graphicData uri="http://schemas.openxmlformats.org/drawingml/2006/table">
            <a:tbl>
              <a:tblPr/>
              <a:tblGrid>
                <a:gridCol w="1160648"/>
                <a:gridCol w="1088701"/>
                <a:gridCol w="1073768"/>
              </a:tblGrid>
              <a:tr h="411797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Wind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alt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altLang="fr-F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altLang="fr-F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216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Strong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216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Weak</a:t>
                      </a:r>
                    </a:p>
                  </a:txBody>
                  <a:tcPr marL="78191" marR="78191" marT="41468" marB="414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fr-F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78191" marR="78191" marT="41468" marB="4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406" name="Text Box 119"/>
          <p:cNvSpPr txBox="1">
            <a:spLocks noChangeArrowheads="1"/>
          </p:cNvSpPr>
          <p:nvPr/>
        </p:nvSpPr>
        <p:spPr bwMode="auto">
          <a:xfrm>
            <a:off x="2161112" y="5295764"/>
            <a:ext cx="2283181" cy="40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33" tIns="40067" rIns="80133" bIns="40067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00" i="1">
                <a:latin typeface="Palatino Linotype" pitchFamily="18" charset="0"/>
              </a:rPr>
              <a:t>P</a:t>
            </a:r>
            <a:r>
              <a:rPr lang="en-GB" altLang="en-US" sz="2100">
                <a:latin typeface="Palatino Linotype" pitchFamily="18" charset="0"/>
              </a:rPr>
              <a:t>(Play</a:t>
            </a:r>
            <a:r>
              <a:rPr lang="en-GB" altLang="en-US" sz="2100" i="1">
                <a:latin typeface="Palatino Linotype" pitchFamily="18" charset="0"/>
              </a:rPr>
              <a:t>=Yes) = </a:t>
            </a:r>
            <a:r>
              <a:rPr lang="en-GB" altLang="en-US" sz="2100">
                <a:latin typeface="Palatino Linotype" pitchFamily="18" charset="0"/>
              </a:rPr>
              <a:t>9/14</a:t>
            </a:r>
          </a:p>
        </p:txBody>
      </p:sp>
      <p:sp>
        <p:nvSpPr>
          <p:cNvPr id="13407" name="Text Box 120"/>
          <p:cNvSpPr txBox="1">
            <a:spLocks noChangeArrowheads="1"/>
          </p:cNvSpPr>
          <p:nvPr/>
        </p:nvSpPr>
        <p:spPr bwMode="auto">
          <a:xfrm>
            <a:off x="4604580" y="5295764"/>
            <a:ext cx="2255353" cy="40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33" tIns="40067" rIns="80133" bIns="40067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00" i="1">
                <a:latin typeface="Palatino Linotype" pitchFamily="18" charset="0"/>
              </a:rPr>
              <a:t>P</a:t>
            </a:r>
            <a:r>
              <a:rPr lang="en-GB" altLang="en-US" sz="2100">
                <a:latin typeface="Palatino Linotype" pitchFamily="18" charset="0"/>
              </a:rPr>
              <a:t>(Play</a:t>
            </a:r>
            <a:r>
              <a:rPr lang="en-GB" altLang="en-US" sz="2100" i="1">
                <a:latin typeface="Palatino Linotype" pitchFamily="18" charset="0"/>
              </a:rPr>
              <a:t>=No) = </a:t>
            </a:r>
            <a:r>
              <a:rPr lang="en-GB" altLang="en-US" sz="2100">
                <a:latin typeface="Palatino Linotype" pitchFamily="18" charset="0"/>
              </a:rPr>
              <a:t>5/14</a:t>
            </a:r>
          </a:p>
        </p:txBody>
      </p:sp>
    </p:spTree>
    <p:extLst>
      <p:ext uri="{BB962C8B-B14F-4D97-AF65-F5344CB8AC3E}">
        <p14:creationId xmlns="" xmlns:p14="http://schemas.microsoft.com/office/powerpoint/2010/main" val="3162507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47" tIns="40074" rIns="80147" bIns="40074"/>
          <a:lstStyle>
            <a:lvl1pPr defTabSz="914018" eaLnBrk="0" hangingPunct="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Tahoma" pitchFamily="34" charset="0"/>
              </a:defRPr>
            </a:lvl1pPr>
            <a:lvl2pPr marL="651081" indent="-250416" defTabSz="914018" eaLnBrk="0" hangingPunct="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ahoma" pitchFamily="34" charset="0"/>
              </a:defRPr>
            </a:lvl2pPr>
            <a:lvl3pPr marL="1001663" indent="-200333" defTabSz="914018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Tahoma" pitchFamily="34" charset="0"/>
              </a:defRPr>
            </a:lvl3pPr>
            <a:lvl4pPr marL="1402327" indent="-200333" defTabSz="91401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802993" indent="-200333" defTabSz="914018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5pPr>
            <a:lvl6pPr marL="2203658" indent="-200333" defTabSz="91401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6pPr>
            <a:lvl7pPr marL="2604323" indent="-200333" defTabSz="91401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7pPr>
            <a:lvl8pPr marL="3004989" indent="-200333" defTabSz="91401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8pPr>
            <a:lvl9pPr marL="3405653" indent="-200333" defTabSz="91401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8DBCD10-BB3B-4EDA-B704-3AE6ADD0B7FA}" type="slidenum">
              <a:rPr lang="en-GB" altLang="en-US" sz="1400"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GB" altLang="en-US" sz="1400">
              <a:latin typeface="Arial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01816" y="43197"/>
            <a:ext cx="8742185" cy="1143240"/>
          </a:xfrm>
        </p:spPr>
        <p:txBody>
          <a:bodyPr lIns="80147" tIns="40074" rIns="80147" bIns="40074"/>
          <a:lstStyle/>
          <a:p>
            <a:pPr eaLnBrk="1" hangingPunct="1"/>
            <a:r>
              <a:rPr lang="en-US" altLang="en-US" b="0" smtClean="0"/>
              <a:t>Example	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657" y="1218113"/>
            <a:ext cx="8545351" cy="5114343"/>
          </a:xfrm>
        </p:spPr>
        <p:txBody>
          <a:bodyPr lIns="80147" tIns="40074" rIns="80147" bIns="40074"/>
          <a:lstStyle/>
          <a:p>
            <a:pPr marL="467443" indent="-467443">
              <a:lnSpc>
                <a:spcPct val="110000"/>
              </a:lnSpc>
            </a:pPr>
            <a:endParaRPr lang="en-US" altLang="en-US" b="1" smtClean="0"/>
          </a:p>
          <a:p>
            <a:pPr marL="467443" indent="-467443">
              <a:lnSpc>
                <a:spcPct val="110000"/>
              </a:lnSpc>
              <a:buNone/>
            </a:pPr>
            <a:r>
              <a:rPr lang="en-US" altLang="en-US" sz="2800" b="1"/>
              <a:t>     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36656" y="1079887"/>
            <a:ext cx="8666166" cy="525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8" tIns="45704" rIns="91408" bIns="45704"/>
          <a:lstStyle>
            <a:lvl1pPr marL="533400" indent="-533400"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979488" indent="-45720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dirty="0"/>
              <a:t>Test Phase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Given a new instance, predict its label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Palatino Linotype" pitchFamily="18" charset="0"/>
              </a:rPr>
              <a:t>      </a:t>
            </a:r>
            <a:r>
              <a:rPr lang="en-US" altLang="en-US" b="1" dirty="0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US" altLang="en-US" sz="1800" dirty="0">
                <a:solidFill>
                  <a:schemeClr val="accent2"/>
                </a:solidFill>
                <a:latin typeface="Palatino Linotype" pitchFamily="18" charset="0"/>
              </a:rPr>
              <a:t>’=(Outlook=</a:t>
            </a:r>
            <a:r>
              <a:rPr lang="en-US" altLang="en-US" sz="1800" i="1" dirty="0">
                <a:solidFill>
                  <a:schemeClr val="accent2"/>
                </a:solidFill>
                <a:latin typeface="Palatino Linotype" pitchFamily="18" charset="0"/>
              </a:rPr>
              <a:t>Sunny, </a:t>
            </a:r>
            <a:r>
              <a:rPr lang="en-US" altLang="en-US" sz="1800" dirty="0">
                <a:solidFill>
                  <a:schemeClr val="accent2"/>
                </a:solidFill>
                <a:latin typeface="Palatino Linotype" pitchFamily="18" charset="0"/>
              </a:rPr>
              <a:t>Temperature=</a:t>
            </a:r>
            <a:r>
              <a:rPr lang="en-US" altLang="en-US" sz="1800" i="1" dirty="0">
                <a:solidFill>
                  <a:schemeClr val="accent2"/>
                </a:solidFill>
                <a:latin typeface="Palatino Linotype" pitchFamily="18" charset="0"/>
              </a:rPr>
              <a:t>Cool, </a:t>
            </a:r>
            <a:r>
              <a:rPr lang="en-US" altLang="en-US" sz="1800" dirty="0">
                <a:solidFill>
                  <a:schemeClr val="accent2"/>
                </a:solidFill>
                <a:latin typeface="Palatino Linotype" pitchFamily="18" charset="0"/>
              </a:rPr>
              <a:t>Humidity</a:t>
            </a:r>
            <a:r>
              <a:rPr lang="en-US" altLang="en-US" sz="1800" i="1" dirty="0">
                <a:solidFill>
                  <a:schemeClr val="accent2"/>
                </a:solidFill>
                <a:latin typeface="Palatino Linotype" pitchFamily="18" charset="0"/>
              </a:rPr>
              <a:t>=High, </a:t>
            </a:r>
            <a:r>
              <a:rPr lang="en-US" altLang="en-US" sz="1800" dirty="0">
                <a:solidFill>
                  <a:schemeClr val="accent2"/>
                </a:solidFill>
                <a:latin typeface="Palatino Linotype" pitchFamily="18" charset="0"/>
              </a:rPr>
              <a:t>Wind=</a:t>
            </a:r>
            <a:r>
              <a:rPr lang="en-US" altLang="en-US" sz="1800" i="1" dirty="0">
                <a:solidFill>
                  <a:schemeClr val="accent2"/>
                </a:solidFill>
                <a:latin typeface="Palatino Linotype" pitchFamily="18" charset="0"/>
              </a:rPr>
              <a:t>Strong</a:t>
            </a:r>
            <a:r>
              <a:rPr lang="en-US" altLang="en-US" sz="1800" dirty="0">
                <a:solidFill>
                  <a:schemeClr val="accent2"/>
                </a:solidFill>
                <a:latin typeface="Palatino Linotype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</a:rPr>
              <a:t>Look up tables achieved in the learning phrase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solidFill>
                <a:schemeClr val="tx2"/>
              </a:solidFill>
            </a:endParaRPr>
          </a:p>
          <a:p>
            <a:pPr marL="522288" lvl="1" indent="0" eaLnBrk="1" hangingPunct="1">
              <a:lnSpc>
                <a:spcPct val="90000"/>
              </a:lnSpc>
              <a:buNone/>
            </a:pPr>
            <a:endParaRPr lang="en-US" altLang="en-US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</a:rPr>
              <a:t>Decision making with the MAP rule</a:t>
            </a:r>
          </a:p>
        </p:txBody>
      </p:sp>
      <p:sp>
        <p:nvSpPr>
          <p:cNvPr id="14342" name="Text Box 91"/>
          <p:cNvSpPr txBox="1">
            <a:spLocks noChangeArrowheads="1"/>
          </p:cNvSpPr>
          <p:nvPr/>
        </p:nvSpPr>
        <p:spPr bwMode="auto">
          <a:xfrm>
            <a:off x="4572001" y="2827765"/>
            <a:ext cx="3502361" cy="1681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33" tIns="40067" rIns="80133" bIns="40067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Palatino Linotype" pitchFamily="18" charset="0"/>
              </a:rPr>
              <a:t>P(Outlook=</a:t>
            </a:r>
            <a:r>
              <a:rPr lang="en-GB" altLang="en-US" sz="1600" dirty="0" err="1">
                <a:latin typeface="Palatino Linotype" pitchFamily="18" charset="0"/>
              </a:rPr>
              <a:t>S</a:t>
            </a:r>
            <a:r>
              <a:rPr lang="en-GB" altLang="en-US" sz="1600" i="1" dirty="0" err="1">
                <a:latin typeface="Palatino Linotype" pitchFamily="18" charset="0"/>
              </a:rPr>
              <a:t>unny</a:t>
            </a:r>
            <a:r>
              <a:rPr lang="en-GB" altLang="en-US" sz="1600" dirty="0" err="1">
                <a:latin typeface="Palatino Linotype" pitchFamily="18" charset="0"/>
              </a:rPr>
              <a:t>|Play</a:t>
            </a:r>
            <a:r>
              <a:rPr lang="en-GB" altLang="en-US" sz="1600" dirty="0">
                <a:latin typeface="Palatino Linotype" pitchFamily="18" charset="0"/>
              </a:rPr>
              <a:t>=</a:t>
            </a:r>
            <a:r>
              <a:rPr lang="en-GB" altLang="en-US" sz="1600" i="1" dirty="0">
                <a:latin typeface="Palatino Linotype" pitchFamily="18" charset="0"/>
              </a:rPr>
              <a:t>No</a:t>
            </a:r>
            <a:r>
              <a:rPr lang="en-GB" altLang="en-US" sz="1600" dirty="0">
                <a:latin typeface="Palatino Linotype" pitchFamily="18" charset="0"/>
              </a:rPr>
              <a:t>) = 3/5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Palatino Linotype" pitchFamily="18" charset="0"/>
              </a:rPr>
              <a:t>P(Temperature=</a:t>
            </a:r>
            <a:r>
              <a:rPr lang="en-GB" altLang="en-US" sz="1600" i="1" dirty="0" err="1">
                <a:latin typeface="Palatino Linotype" pitchFamily="18" charset="0"/>
              </a:rPr>
              <a:t>Cool</a:t>
            </a:r>
            <a:r>
              <a:rPr lang="en-GB" altLang="en-US" sz="1600" dirty="0" err="1">
                <a:latin typeface="Palatino Linotype" pitchFamily="18" charset="0"/>
              </a:rPr>
              <a:t>|Play</a:t>
            </a:r>
            <a:r>
              <a:rPr lang="en-GB" altLang="en-US" sz="1600" dirty="0">
                <a:latin typeface="Palatino Linotype" pitchFamily="18" charset="0"/>
              </a:rPr>
              <a:t>=</a:t>
            </a:r>
            <a:r>
              <a:rPr lang="en-GB" altLang="en-US" sz="1600" i="1" dirty="0">
                <a:latin typeface="Palatino Linotype" pitchFamily="18" charset="0"/>
              </a:rPr>
              <a:t>=No</a:t>
            </a:r>
            <a:r>
              <a:rPr lang="en-GB" altLang="en-US" sz="1600" dirty="0">
                <a:latin typeface="Palatino Linotype" pitchFamily="18" charset="0"/>
              </a:rPr>
              <a:t>) = 1/5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Palatino Linotype" pitchFamily="18" charset="0"/>
              </a:rPr>
              <a:t>P(</a:t>
            </a:r>
            <a:r>
              <a:rPr lang="en-GB" altLang="en-US" sz="1600" dirty="0" err="1">
                <a:latin typeface="Palatino Linotype" pitchFamily="18" charset="0"/>
              </a:rPr>
              <a:t>Huminity</a:t>
            </a:r>
            <a:r>
              <a:rPr lang="en-GB" altLang="en-US" sz="1600" dirty="0">
                <a:latin typeface="Palatino Linotype" pitchFamily="18" charset="0"/>
              </a:rPr>
              <a:t>=</a:t>
            </a:r>
            <a:r>
              <a:rPr lang="en-GB" altLang="en-US" sz="1600" i="1" dirty="0" err="1">
                <a:latin typeface="Palatino Linotype" pitchFamily="18" charset="0"/>
              </a:rPr>
              <a:t>High</a:t>
            </a:r>
            <a:r>
              <a:rPr lang="en-GB" altLang="en-US" sz="1600" dirty="0" err="1">
                <a:latin typeface="Palatino Linotype" pitchFamily="18" charset="0"/>
              </a:rPr>
              <a:t>|Play</a:t>
            </a:r>
            <a:r>
              <a:rPr lang="en-GB" altLang="en-US" sz="1600" dirty="0">
                <a:latin typeface="Palatino Linotype" pitchFamily="18" charset="0"/>
              </a:rPr>
              <a:t>=</a:t>
            </a:r>
            <a:r>
              <a:rPr lang="en-GB" altLang="en-US" sz="1600" i="1" dirty="0">
                <a:latin typeface="Palatino Linotype" pitchFamily="18" charset="0"/>
              </a:rPr>
              <a:t>No</a:t>
            </a:r>
            <a:r>
              <a:rPr lang="en-GB" altLang="en-US" sz="1600" dirty="0">
                <a:latin typeface="Palatino Linotype" pitchFamily="18" charset="0"/>
              </a:rPr>
              <a:t>) = 4/5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Palatino Linotype" pitchFamily="18" charset="0"/>
              </a:rPr>
              <a:t>P(Wind=</a:t>
            </a:r>
            <a:r>
              <a:rPr lang="en-GB" altLang="en-US" sz="1600" i="1" dirty="0" err="1">
                <a:latin typeface="Palatino Linotype" pitchFamily="18" charset="0"/>
              </a:rPr>
              <a:t>Strong</a:t>
            </a:r>
            <a:r>
              <a:rPr lang="en-GB" altLang="en-US" sz="1600" dirty="0" err="1">
                <a:latin typeface="Palatino Linotype" pitchFamily="18" charset="0"/>
              </a:rPr>
              <a:t>|Play</a:t>
            </a:r>
            <a:r>
              <a:rPr lang="en-GB" altLang="en-US" sz="1600" dirty="0">
                <a:latin typeface="Palatino Linotype" pitchFamily="18" charset="0"/>
              </a:rPr>
              <a:t>=</a:t>
            </a:r>
            <a:r>
              <a:rPr lang="en-GB" altLang="en-US" sz="1600" i="1" dirty="0">
                <a:latin typeface="Palatino Linotype" pitchFamily="18" charset="0"/>
              </a:rPr>
              <a:t>No</a:t>
            </a:r>
            <a:r>
              <a:rPr lang="en-GB" altLang="en-US" sz="1600" dirty="0">
                <a:latin typeface="Palatino Linotype" pitchFamily="18" charset="0"/>
              </a:rPr>
              <a:t>) = 3/5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Palatino Linotype" pitchFamily="18" charset="0"/>
              </a:rPr>
              <a:t>P(Play=</a:t>
            </a:r>
            <a:r>
              <a:rPr lang="en-GB" altLang="en-US" sz="1600" i="1" dirty="0">
                <a:latin typeface="Palatino Linotype" pitchFamily="18" charset="0"/>
              </a:rPr>
              <a:t>No</a:t>
            </a:r>
            <a:r>
              <a:rPr lang="en-GB" altLang="en-US" sz="1600" dirty="0">
                <a:latin typeface="Palatino Linotype" pitchFamily="18" charset="0"/>
              </a:rPr>
              <a:t>) = 5/14</a:t>
            </a:r>
          </a:p>
        </p:txBody>
      </p:sp>
      <p:sp>
        <p:nvSpPr>
          <p:cNvPr id="14343" name="Text Box 93"/>
          <p:cNvSpPr txBox="1">
            <a:spLocks noChangeArrowheads="1"/>
          </p:cNvSpPr>
          <p:nvPr/>
        </p:nvSpPr>
        <p:spPr bwMode="auto">
          <a:xfrm>
            <a:off x="1183726" y="2827765"/>
            <a:ext cx="3421891" cy="1681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33" tIns="40067" rIns="80133" bIns="40067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Palatino Linotype" pitchFamily="18" charset="0"/>
              </a:rPr>
              <a:t>P(Outlook=</a:t>
            </a:r>
            <a:r>
              <a:rPr lang="en-GB" altLang="en-US" sz="1600" i="1" dirty="0" err="1">
                <a:latin typeface="Palatino Linotype" pitchFamily="18" charset="0"/>
              </a:rPr>
              <a:t>Sunny</a:t>
            </a:r>
            <a:r>
              <a:rPr lang="en-GB" altLang="en-US" sz="1600" dirty="0" err="1">
                <a:latin typeface="Palatino Linotype" pitchFamily="18" charset="0"/>
              </a:rPr>
              <a:t>|Play</a:t>
            </a:r>
            <a:r>
              <a:rPr lang="en-GB" altLang="en-US" sz="1600" dirty="0">
                <a:latin typeface="Palatino Linotype" pitchFamily="18" charset="0"/>
              </a:rPr>
              <a:t>=</a:t>
            </a:r>
            <a:r>
              <a:rPr lang="en-GB" altLang="en-US" sz="1600" i="1" dirty="0">
                <a:latin typeface="Palatino Linotype" pitchFamily="18" charset="0"/>
              </a:rPr>
              <a:t>Yes</a:t>
            </a:r>
            <a:r>
              <a:rPr lang="en-GB" altLang="en-US" sz="1600" dirty="0">
                <a:latin typeface="Palatino Linotype" pitchFamily="18" charset="0"/>
              </a:rPr>
              <a:t>) = 2/9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Palatino Linotype" pitchFamily="18" charset="0"/>
              </a:rPr>
              <a:t>P(Temperature=</a:t>
            </a:r>
            <a:r>
              <a:rPr lang="en-GB" altLang="en-US" sz="1600" i="1" dirty="0" err="1">
                <a:latin typeface="Palatino Linotype" pitchFamily="18" charset="0"/>
              </a:rPr>
              <a:t>Cool</a:t>
            </a:r>
            <a:r>
              <a:rPr lang="en-GB" altLang="en-US" sz="1600" dirty="0" err="1">
                <a:latin typeface="Palatino Linotype" pitchFamily="18" charset="0"/>
              </a:rPr>
              <a:t>|Play</a:t>
            </a:r>
            <a:r>
              <a:rPr lang="en-GB" altLang="en-US" sz="1600" dirty="0">
                <a:latin typeface="Palatino Linotype" pitchFamily="18" charset="0"/>
              </a:rPr>
              <a:t>=</a:t>
            </a:r>
            <a:r>
              <a:rPr lang="en-GB" altLang="en-US" sz="1600" i="1" dirty="0">
                <a:latin typeface="Palatino Linotype" pitchFamily="18" charset="0"/>
              </a:rPr>
              <a:t>Yes</a:t>
            </a:r>
            <a:r>
              <a:rPr lang="en-GB" altLang="en-US" sz="1600" dirty="0">
                <a:latin typeface="Palatino Linotype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Palatino Linotype" pitchFamily="18" charset="0"/>
              </a:rPr>
              <a:t>P(</a:t>
            </a:r>
            <a:r>
              <a:rPr lang="en-GB" altLang="en-US" sz="1600" dirty="0" err="1">
                <a:latin typeface="Palatino Linotype" pitchFamily="18" charset="0"/>
              </a:rPr>
              <a:t>Huminity</a:t>
            </a:r>
            <a:r>
              <a:rPr lang="en-GB" altLang="en-US" sz="1600" dirty="0">
                <a:latin typeface="Palatino Linotype" pitchFamily="18" charset="0"/>
              </a:rPr>
              <a:t>=</a:t>
            </a:r>
            <a:r>
              <a:rPr lang="en-GB" altLang="en-US" sz="1600" i="1" dirty="0" err="1">
                <a:latin typeface="Palatino Linotype" pitchFamily="18" charset="0"/>
              </a:rPr>
              <a:t>High</a:t>
            </a:r>
            <a:r>
              <a:rPr lang="en-GB" altLang="en-US" sz="1600" dirty="0" err="1">
                <a:latin typeface="Palatino Linotype" pitchFamily="18" charset="0"/>
              </a:rPr>
              <a:t>|Play</a:t>
            </a:r>
            <a:r>
              <a:rPr lang="en-GB" altLang="en-US" sz="1600" dirty="0">
                <a:latin typeface="Palatino Linotype" pitchFamily="18" charset="0"/>
              </a:rPr>
              <a:t>=</a:t>
            </a:r>
            <a:r>
              <a:rPr lang="en-GB" altLang="en-US" sz="1600" i="1" dirty="0">
                <a:latin typeface="Palatino Linotype" pitchFamily="18" charset="0"/>
              </a:rPr>
              <a:t>Yes</a:t>
            </a:r>
            <a:r>
              <a:rPr lang="en-GB" altLang="en-US" sz="1600" dirty="0">
                <a:latin typeface="Palatino Linotype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Palatino Linotype" pitchFamily="18" charset="0"/>
              </a:rPr>
              <a:t>P(Wind=</a:t>
            </a:r>
            <a:r>
              <a:rPr lang="en-GB" altLang="en-US" sz="1600" i="1" dirty="0" err="1">
                <a:latin typeface="Palatino Linotype" pitchFamily="18" charset="0"/>
              </a:rPr>
              <a:t>Strong</a:t>
            </a:r>
            <a:r>
              <a:rPr lang="en-GB" altLang="en-US" sz="1600" dirty="0" err="1">
                <a:latin typeface="Palatino Linotype" pitchFamily="18" charset="0"/>
              </a:rPr>
              <a:t>|Play</a:t>
            </a:r>
            <a:r>
              <a:rPr lang="en-GB" altLang="en-US" sz="1600" dirty="0">
                <a:latin typeface="Palatino Linotype" pitchFamily="18" charset="0"/>
              </a:rPr>
              <a:t>=</a:t>
            </a:r>
            <a:r>
              <a:rPr lang="en-GB" altLang="en-US" sz="1600" i="1" dirty="0">
                <a:latin typeface="Palatino Linotype" pitchFamily="18" charset="0"/>
              </a:rPr>
              <a:t>Yes</a:t>
            </a:r>
            <a:r>
              <a:rPr lang="en-GB" altLang="en-US" sz="1600" dirty="0">
                <a:latin typeface="Palatino Linotype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Palatino Linotype" pitchFamily="18" charset="0"/>
              </a:rPr>
              <a:t>P(Play=</a:t>
            </a:r>
            <a:r>
              <a:rPr lang="en-GB" altLang="en-US" sz="1600" i="1" dirty="0">
                <a:latin typeface="Palatino Linotype" pitchFamily="18" charset="0"/>
              </a:rPr>
              <a:t>Yes</a:t>
            </a:r>
            <a:r>
              <a:rPr lang="en-GB" altLang="en-US" sz="1600" dirty="0">
                <a:latin typeface="Palatino Linotype" pitchFamily="18" charset="0"/>
              </a:rPr>
              <a:t>) = 9/14</a:t>
            </a:r>
          </a:p>
        </p:txBody>
      </p:sp>
      <p:sp>
        <p:nvSpPr>
          <p:cNvPr id="14344" name="Text Box 94"/>
          <p:cNvSpPr txBox="1">
            <a:spLocks noChangeArrowheads="1"/>
          </p:cNvSpPr>
          <p:nvPr/>
        </p:nvSpPr>
        <p:spPr bwMode="auto">
          <a:xfrm>
            <a:off x="683568" y="4869160"/>
            <a:ext cx="7797981" cy="1656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133" tIns="40067" rIns="80133" bIns="40067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600" dirty="0">
                <a:solidFill>
                  <a:schemeClr val="accent2"/>
                </a:solidFill>
                <a:latin typeface="Palatino Linotype" pitchFamily="18" charset="0"/>
              </a:rPr>
              <a:t>P(</a:t>
            </a:r>
            <a:r>
              <a:rPr lang="en-GB" altLang="en-US" sz="1600" i="1" dirty="0" err="1">
                <a:solidFill>
                  <a:schemeClr val="accent2"/>
                </a:solidFill>
                <a:latin typeface="Palatino Linotype" pitchFamily="18" charset="0"/>
              </a:rPr>
              <a:t>Yes</a:t>
            </a:r>
            <a:r>
              <a:rPr lang="en-GB" altLang="en-US" sz="1600" dirty="0" err="1">
                <a:solidFill>
                  <a:schemeClr val="accent2"/>
                </a:solidFill>
                <a:latin typeface="Palatino Linotype" pitchFamily="18" charset="0"/>
              </a:rPr>
              <a:t>|</a:t>
            </a:r>
            <a:r>
              <a:rPr lang="en-GB" altLang="en-US" sz="1900" b="1" dirty="0" err="1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GB" altLang="en-US" sz="1600" dirty="0">
                <a:solidFill>
                  <a:schemeClr val="accent2"/>
                </a:solidFill>
                <a:latin typeface="Palatino Linotype" pitchFamily="18" charset="0"/>
              </a:rPr>
              <a:t>’) ≈</a:t>
            </a:r>
            <a:r>
              <a:rPr lang="en-GB" altLang="en-US" sz="1600" dirty="0">
                <a:latin typeface="Palatino Linotype" pitchFamily="18" charset="0"/>
              </a:rPr>
              <a:t> [P(</a:t>
            </a:r>
            <a:r>
              <a:rPr lang="en-GB" altLang="en-US" sz="1600" i="1" dirty="0" err="1">
                <a:latin typeface="Palatino Linotype" pitchFamily="18" charset="0"/>
              </a:rPr>
              <a:t>Sunny</a:t>
            </a:r>
            <a:r>
              <a:rPr lang="en-GB" altLang="en-US" sz="1600" dirty="0" err="1">
                <a:latin typeface="Palatino Linotype" pitchFamily="18" charset="0"/>
              </a:rPr>
              <a:t>|Y</a:t>
            </a:r>
            <a:r>
              <a:rPr lang="en-GB" altLang="en-US" sz="1600" i="1" dirty="0" err="1">
                <a:latin typeface="Palatino Linotype" pitchFamily="18" charset="0"/>
              </a:rPr>
              <a:t>es</a:t>
            </a:r>
            <a:r>
              <a:rPr lang="en-GB" altLang="en-US" sz="1600" dirty="0">
                <a:latin typeface="Palatino Linotype" pitchFamily="18" charset="0"/>
              </a:rPr>
              <a:t>)P(</a:t>
            </a:r>
            <a:r>
              <a:rPr lang="en-GB" altLang="en-US" sz="1600" i="1" dirty="0" err="1">
                <a:latin typeface="Palatino Linotype" pitchFamily="18" charset="0"/>
              </a:rPr>
              <a:t>Cool</a:t>
            </a:r>
            <a:r>
              <a:rPr lang="en-GB" altLang="en-US" sz="1600" dirty="0" err="1">
                <a:latin typeface="Palatino Linotype" pitchFamily="18" charset="0"/>
              </a:rPr>
              <a:t>|</a:t>
            </a:r>
            <a:r>
              <a:rPr lang="en-GB" altLang="en-US" sz="1600" i="1" dirty="0" err="1">
                <a:latin typeface="Palatino Linotype" pitchFamily="18" charset="0"/>
              </a:rPr>
              <a:t>Yes</a:t>
            </a:r>
            <a:r>
              <a:rPr lang="en-GB" altLang="en-US" sz="1600" dirty="0">
                <a:latin typeface="Palatino Linotype" pitchFamily="18" charset="0"/>
              </a:rPr>
              <a:t>)P(</a:t>
            </a:r>
            <a:r>
              <a:rPr lang="en-GB" altLang="en-US" sz="1600" i="1" dirty="0" err="1">
                <a:latin typeface="Palatino Linotype" pitchFamily="18" charset="0"/>
              </a:rPr>
              <a:t>High</a:t>
            </a:r>
            <a:r>
              <a:rPr lang="en-GB" altLang="en-US" sz="1600" dirty="0" err="1">
                <a:latin typeface="Palatino Linotype" pitchFamily="18" charset="0"/>
              </a:rPr>
              <a:t>|Y</a:t>
            </a:r>
            <a:r>
              <a:rPr lang="en-GB" altLang="en-US" sz="1600" i="1" dirty="0" err="1">
                <a:latin typeface="Palatino Linotype" pitchFamily="18" charset="0"/>
              </a:rPr>
              <a:t>es</a:t>
            </a:r>
            <a:r>
              <a:rPr lang="en-GB" altLang="en-US" sz="1600" dirty="0">
                <a:latin typeface="Palatino Linotype" pitchFamily="18" charset="0"/>
              </a:rPr>
              <a:t>)P(</a:t>
            </a:r>
            <a:r>
              <a:rPr lang="en-GB" altLang="en-US" sz="1600" i="1" dirty="0" err="1">
                <a:latin typeface="Palatino Linotype" pitchFamily="18" charset="0"/>
              </a:rPr>
              <a:t>Strong</a:t>
            </a:r>
            <a:r>
              <a:rPr lang="en-GB" altLang="en-US" sz="1600" dirty="0" err="1">
                <a:latin typeface="Palatino Linotype" pitchFamily="18" charset="0"/>
              </a:rPr>
              <a:t>|</a:t>
            </a:r>
            <a:r>
              <a:rPr lang="en-GB" altLang="en-US" sz="1600" i="1" dirty="0" err="1">
                <a:latin typeface="Palatino Linotype" pitchFamily="18" charset="0"/>
              </a:rPr>
              <a:t>Yes</a:t>
            </a:r>
            <a:r>
              <a:rPr lang="en-GB" altLang="en-US" sz="1600" dirty="0">
                <a:latin typeface="Palatino Linotype" pitchFamily="18" charset="0"/>
              </a:rPr>
              <a:t>)]P(Play=</a:t>
            </a:r>
            <a:r>
              <a:rPr lang="en-GB" altLang="en-US" sz="1600" i="1" dirty="0">
                <a:latin typeface="Palatino Linotype" pitchFamily="18" charset="0"/>
              </a:rPr>
              <a:t>Yes</a:t>
            </a:r>
            <a:r>
              <a:rPr lang="en-GB" altLang="en-US" sz="1600" dirty="0">
                <a:latin typeface="Palatino Linotype" pitchFamily="18" charset="0"/>
              </a:rPr>
              <a:t>) = 0.0053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Palatino Linotype" pitchFamily="18" charset="0"/>
              </a:rPr>
              <a:t> </a:t>
            </a:r>
            <a:r>
              <a:rPr lang="en-GB" altLang="en-US" sz="1600" dirty="0">
                <a:solidFill>
                  <a:schemeClr val="accent2"/>
                </a:solidFill>
                <a:latin typeface="Palatino Linotype" pitchFamily="18" charset="0"/>
              </a:rPr>
              <a:t>P(</a:t>
            </a:r>
            <a:r>
              <a:rPr lang="en-GB" altLang="en-US" sz="1600" i="1" dirty="0" err="1">
                <a:solidFill>
                  <a:schemeClr val="accent2"/>
                </a:solidFill>
                <a:latin typeface="Palatino Linotype" pitchFamily="18" charset="0"/>
              </a:rPr>
              <a:t>No</a:t>
            </a:r>
            <a:r>
              <a:rPr lang="en-GB" altLang="en-US" sz="1600" dirty="0" err="1">
                <a:solidFill>
                  <a:schemeClr val="accent2"/>
                </a:solidFill>
                <a:latin typeface="Palatino Linotype" pitchFamily="18" charset="0"/>
              </a:rPr>
              <a:t>|</a:t>
            </a:r>
            <a:r>
              <a:rPr lang="en-GB" altLang="en-US" sz="1900" b="1" dirty="0" err="1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GB" altLang="en-US" sz="1600" dirty="0">
                <a:solidFill>
                  <a:schemeClr val="accent2"/>
                </a:solidFill>
                <a:latin typeface="Palatino Linotype" pitchFamily="18" charset="0"/>
              </a:rPr>
              <a:t>’) ≈ </a:t>
            </a:r>
            <a:r>
              <a:rPr lang="en-GB" altLang="en-US" sz="1600" dirty="0">
                <a:latin typeface="Palatino Linotype" pitchFamily="18" charset="0"/>
              </a:rPr>
              <a:t>[P(</a:t>
            </a:r>
            <a:r>
              <a:rPr lang="en-GB" altLang="en-US" sz="1600" i="1" dirty="0" err="1">
                <a:latin typeface="Palatino Linotype" pitchFamily="18" charset="0"/>
              </a:rPr>
              <a:t>Sunny</a:t>
            </a:r>
            <a:r>
              <a:rPr lang="en-GB" altLang="en-US" sz="1600" dirty="0" err="1">
                <a:latin typeface="Palatino Linotype" pitchFamily="18" charset="0"/>
              </a:rPr>
              <a:t>|N</a:t>
            </a:r>
            <a:r>
              <a:rPr lang="en-GB" altLang="en-US" sz="1600" i="1" dirty="0" err="1">
                <a:latin typeface="Palatino Linotype" pitchFamily="18" charset="0"/>
              </a:rPr>
              <a:t>o</a:t>
            </a:r>
            <a:r>
              <a:rPr lang="en-GB" altLang="en-US" sz="1600" dirty="0">
                <a:latin typeface="Palatino Linotype" pitchFamily="18" charset="0"/>
              </a:rPr>
              <a:t>) P(</a:t>
            </a:r>
            <a:r>
              <a:rPr lang="en-GB" altLang="en-US" sz="1600" i="1" dirty="0" err="1">
                <a:latin typeface="Palatino Linotype" pitchFamily="18" charset="0"/>
              </a:rPr>
              <a:t>Cool</a:t>
            </a:r>
            <a:r>
              <a:rPr lang="en-GB" altLang="en-US" sz="1600" dirty="0" err="1">
                <a:latin typeface="Palatino Linotype" pitchFamily="18" charset="0"/>
              </a:rPr>
              <a:t>|N</a:t>
            </a:r>
            <a:r>
              <a:rPr lang="en-GB" altLang="en-US" sz="1600" i="1" dirty="0" err="1">
                <a:latin typeface="Palatino Linotype" pitchFamily="18" charset="0"/>
              </a:rPr>
              <a:t>o</a:t>
            </a:r>
            <a:r>
              <a:rPr lang="en-GB" altLang="en-US" sz="1600" dirty="0">
                <a:latin typeface="Palatino Linotype" pitchFamily="18" charset="0"/>
              </a:rPr>
              <a:t>)P(</a:t>
            </a:r>
            <a:r>
              <a:rPr lang="en-GB" altLang="en-US" sz="1600" i="1" dirty="0" err="1">
                <a:latin typeface="Palatino Linotype" pitchFamily="18" charset="0"/>
              </a:rPr>
              <a:t>High</a:t>
            </a:r>
            <a:r>
              <a:rPr lang="en-GB" altLang="en-US" sz="1600" dirty="0" err="1">
                <a:latin typeface="Palatino Linotype" pitchFamily="18" charset="0"/>
              </a:rPr>
              <a:t>|</a:t>
            </a:r>
            <a:r>
              <a:rPr lang="en-GB" altLang="en-US" sz="1600" i="1" dirty="0" err="1">
                <a:latin typeface="Palatino Linotype" pitchFamily="18" charset="0"/>
              </a:rPr>
              <a:t>No</a:t>
            </a:r>
            <a:r>
              <a:rPr lang="en-GB" altLang="en-US" sz="1600" dirty="0">
                <a:latin typeface="Palatino Linotype" pitchFamily="18" charset="0"/>
              </a:rPr>
              <a:t>)P(</a:t>
            </a:r>
            <a:r>
              <a:rPr lang="en-GB" altLang="en-US" sz="1600" i="1" dirty="0" err="1">
                <a:latin typeface="Palatino Linotype" pitchFamily="18" charset="0"/>
              </a:rPr>
              <a:t>Strong</a:t>
            </a:r>
            <a:r>
              <a:rPr lang="en-GB" altLang="en-US" sz="1600" dirty="0" err="1">
                <a:latin typeface="Palatino Linotype" pitchFamily="18" charset="0"/>
              </a:rPr>
              <a:t>|</a:t>
            </a:r>
            <a:r>
              <a:rPr lang="en-GB" altLang="en-US" sz="1600" i="1" dirty="0" err="1">
                <a:latin typeface="Palatino Linotype" pitchFamily="18" charset="0"/>
              </a:rPr>
              <a:t>No</a:t>
            </a:r>
            <a:r>
              <a:rPr lang="en-GB" altLang="en-US" sz="1600" dirty="0">
                <a:latin typeface="Palatino Linotype" pitchFamily="18" charset="0"/>
              </a:rPr>
              <a:t>)]P(Play=</a:t>
            </a:r>
            <a:r>
              <a:rPr lang="en-GB" altLang="en-US" sz="1600" i="1" dirty="0">
                <a:latin typeface="Palatino Linotype" pitchFamily="18" charset="0"/>
              </a:rPr>
              <a:t>No</a:t>
            </a:r>
            <a:r>
              <a:rPr lang="en-GB" altLang="en-US" sz="1600" dirty="0">
                <a:latin typeface="Palatino Linotype" pitchFamily="18" charset="0"/>
              </a:rPr>
              <a:t>) = 0.0206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endParaRPr lang="en-GB" altLang="en-US" sz="1600" dirty="0">
              <a:latin typeface="Palatino Linotype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chemeClr val="accent2"/>
                </a:solidFill>
                <a:latin typeface="Palatino Linotype" pitchFamily="18" charset="0"/>
              </a:rPr>
              <a:t>         Given the fact</a:t>
            </a:r>
            <a:r>
              <a:rPr lang="en-GB" altLang="en-US" sz="1800" b="1" dirty="0">
                <a:solidFill>
                  <a:schemeClr val="accent2"/>
                </a:solidFill>
                <a:latin typeface="Palatino Linotype" pitchFamily="18" charset="0"/>
              </a:rPr>
              <a:t> </a:t>
            </a:r>
            <a:r>
              <a:rPr lang="en-GB" altLang="en-US" sz="1800" dirty="0">
                <a:solidFill>
                  <a:schemeClr val="accent2"/>
                </a:solidFill>
                <a:latin typeface="Palatino Linotype" pitchFamily="18" charset="0"/>
              </a:rPr>
              <a:t>P(</a:t>
            </a:r>
            <a:r>
              <a:rPr lang="en-GB" altLang="en-US" sz="1800" i="1" dirty="0" err="1">
                <a:solidFill>
                  <a:schemeClr val="accent2"/>
                </a:solidFill>
                <a:latin typeface="Palatino Linotype" pitchFamily="18" charset="0"/>
              </a:rPr>
              <a:t>Yes</a:t>
            </a:r>
            <a:r>
              <a:rPr lang="en-GB" altLang="en-US" sz="1800" dirty="0" err="1">
                <a:solidFill>
                  <a:schemeClr val="accent2"/>
                </a:solidFill>
                <a:latin typeface="Palatino Linotype" pitchFamily="18" charset="0"/>
              </a:rPr>
              <a:t>|</a:t>
            </a:r>
            <a:r>
              <a:rPr lang="en-GB" altLang="en-US" sz="2100" b="1" dirty="0" err="1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GB" altLang="en-US" sz="1800" dirty="0">
                <a:solidFill>
                  <a:schemeClr val="accent2"/>
                </a:solidFill>
                <a:latin typeface="Palatino Linotype" pitchFamily="18" charset="0"/>
              </a:rPr>
              <a:t>’) &lt; P(</a:t>
            </a:r>
            <a:r>
              <a:rPr lang="en-GB" altLang="en-US" sz="1800" i="1" dirty="0" err="1">
                <a:solidFill>
                  <a:schemeClr val="accent2"/>
                </a:solidFill>
                <a:latin typeface="Palatino Linotype" pitchFamily="18" charset="0"/>
              </a:rPr>
              <a:t>No</a:t>
            </a:r>
            <a:r>
              <a:rPr lang="en-GB" altLang="en-US" sz="1800" dirty="0" err="1">
                <a:solidFill>
                  <a:schemeClr val="accent2"/>
                </a:solidFill>
                <a:latin typeface="Palatino Linotype" pitchFamily="18" charset="0"/>
              </a:rPr>
              <a:t>|</a:t>
            </a:r>
            <a:r>
              <a:rPr lang="en-GB" altLang="en-US" sz="2100" b="1" dirty="0" err="1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GB" altLang="en-US" sz="1800" dirty="0">
                <a:solidFill>
                  <a:schemeClr val="accent2"/>
                </a:solidFill>
                <a:latin typeface="Palatino Linotype" pitchFamily="18" charset="0"/>
              </a:rPr>
              <a:t>’), we label </a:t>
            </a:r>
            <a:r>
              <a:rPr lang="en-GB" altLang="en-US" sz="2100" b="1" dirty="0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GB" altLang="en-US" sz="1800" dirty="0">
                <a:solidFill>
                  <a:schemeClr val="accent2"/>
                </a:solidFill>
                <a:latin typeface="Palatino Linotype" pitchFamily="18" charset="0"/>
              </a:rPr>
              <a:t>’ to be “</a:t>
            </a:r>
            <a:r>
              <a:rPr lang="en-GB" altLang="en-US" sz="1800" i="1" dirty="0">
                <a:solidFill>
                  <a:schemeClr val="accent2"/>
                </a:solidFill>
                <a:latin typeface="Palatino Linotype" pitchFamily="18" charset="0"/>
              </a:rPr>
              <a:t>No</a:t>
            </a:r>
            <a:r>
              <a:rPr lang="en-GB" altLang="en-US" sz="1800" dirty="0">
                <a:solidFill>
                  <a:schemeClr val="accent2"/>
                </a:solidFill>
                <a:latin typeface="Palatino Linotype" pitchFamily="18" charset="0"/>
              </a:rPr>
              <a:t>”.</a:t>
            </a:r>
            <a:r>
              <a:rPr lang="en-GB" altLang="en-US" sz="1800" dirty="0">
                <a:latin typeface="Palatino Linotype" pitchFamily="18" charset="0"/>
              </a:rPr>
              <a:t>  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GB" altLang="en-US" sz="1800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8228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K-plus proches voisins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073E87"/>
                </a:solidFill>
              </a:rPr>
              <a:t>Université Paris Descartes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B393C-ECC6-4C7E-BC56-15CC681C0C3C}" type="slidenum">
              <a:rPr lang="fr-FR" smtClean="0">
                <a:solidFill>
                  <a:srgbClr val="073E87"/>
                </a:solidFill>
              </a:rPr>
              <a:pPr>
                <a:defRPr/>
              </a:pPr>
              <a:t>3</a:t>
            </a:fld>
            <a:endParaRPr lang="fr-FR">
              <a:solidFill>
                <a:srgbClr val="073E87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937760"/>
          </a:xfrm>
        </p:spPr>
        <p:txBody>
          <a:bodyPr/>
          <a:lstStyle/>
          <a:p>
            <a:r>
              <a:rPr lang="fr-FR" sz="2000" dirty="0" smtClean="0">
                <a:latin typeface="+mj-lt"/>
              </a:rPr>
              <a:t>Apprentissage </a:t>
            </a:r>
            <a:r>
              <a:rPr lang="fr-FR" sz="2000" dirty="0">
                <a:latin typeface="+mj-lt"/>
              </a:rPr>
              <a:t>supervisé</a:t>
            </a:r>
          </a:p>
          <a:p>
            <a:pPr lvl="1"/>
            <a:r>
              <a:rPr lang="fr-FR" sz="1800" dirty="0">
                <a:latin typeface="+mj-lt"/>
              </a:rPr>
              <a:t>Données décrites par un ensemble de caractéristiques</a:t>
            </a:r>
          </a:p>
          <a:p>
            <a:pPr lvl="1"/>
            <a:r>
              <a:rPr lang="fr-FR" sz="1800" dirty="0">
                <a:latin typeface="+mj-lt"/>
              </a:rPr>
              <a:t>Un ensemble de classes</a:t>
            </a:r>
          </a:p>
          <a:p>
            <a:pPr lvl="1"/>
            <a:r>
              <a:rPr lang="fr-FR" sz="1800" dirty="0">
                <a:latin typeface="+mj-lt"/>
              </a:rPr>
              <a:t>Apprendre un </a:t>
            </a:r>
            <a:r>
              <a:rPr lang="fr-FR" sz="1800" dirty="0" err="1">
                <a:latin typeface="+mj-lt"/>
              </a:rPr>
              <a:t>classifieur</a:t>
            </a:r>
            <a:r>
              <a:rPr lang="fr-FR" sz="1800" dirty="0">
                <a:latin typeface="+mj-lt"/>
              </a:rPr>
              <a:t> capable de prédire la classe d’un nouvel exemple à partir de ces caractéristiques</a:t>
            </a:r>
          </a:p>
          <a:p>
            <a:endParaRPr lang="fr-FR" dirty="0">
              <a:latin typeface="+mj-lt"/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3657600" y="3193866"/>
            <a:ext cx="1905000" cy="1676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fr-FR" altLang="fr-FR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038600" y="3853026"/>
            <a:ext cx="12923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fr-FR" sz="2000" dirty="0" err="1" smtClean="0">
                <a:latin typeface="Times New Roman" pitchFamily="18" charset="0"/>
              </a:rPr>
              <a:t>Classifieur</a:t>
            </a:r>
            <a:endParaRPr lang="en-US" altLang="fr-FR" sz="2000" dirty="0">
              <a:latin typeface="Times New Roman" pitchFamily="18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057400" y="4005426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67544" y="3706614"/>
            <a:ext cx="18722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fr-FR" sz="1400" dirty="0" smtClean="0">
                <a:latin typeface="+mj-lt"/>
              </a:rPr>
              <a:t>Un nouvel exemple </a:t>
            </a:r>
          </a:p>
          <a:p>
            <a:r>
              <a:rPr lang="en-US" altLang="fr-FR" sz="1400" dirty="0" smtClean="0">
                <a:latin typeface="+mj-lt"/>
              </a:rPr>
              <a:t>Xi de R^p</a:t>
            </a:r>
            <a:endParaRPr lang="en-US" altLang="fr-FR" sz="1400" dirty="0">
              <a:latin typeface="+mj-l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638800" y="4005426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842125" y="3791114"/>
            <a:ext cx="18165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fr-FR" sz="2000" dirty="0" smtClean="0">
                <a:latin typeface="+mj-lt"/>
              </a:rPr>
              <a:t>classification</a:t>
            </a:r>
            <a:endParaRPr lang="en-US" altLang="fr-FR" sz="2000" dirty="0">
              <a:latin typeface="+mj-lt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514600" y="3700626"/>
            <a:ext cx="4411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fr-FR" sz="1600" dirty="0" smtClean="0">
                <a:latin typeface="Times New Roman" pitchFamily="18" charset="0"/>
              </a:rPr>
              <a:t> Xi</a:t>
            </a:r>
            <a:endParaRPr lang="en-US" altLang="fr-FR" sz="1600" dirty="0">
              <a:latin typeface="Times New Roman" pitchFamily="18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6019800" y="3574866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fr-FR" sz="1600">
                <a:latin typeface="Times New Roman" pitchFamily="18" charset="0"/>
              </a:rPr>
              <a:t>Y</a:t>
            </a:r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4267200" y="5453226"/>
            <a:ext cx="685800" cy="762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fr-FR"/>
              <a:t>DB</a:t>
            </a:r>
          </a:p>
        </p:txBody>
      </p:sp>
      <p:cxnSp>
        <p:nvCxnSpPr>
          <p:cNvPr id="22" name="AutoShape 20"/>
          <p:cNvCxnSpPr>
            <a:cxnSpLocks noChangeShapeType="1"/>
            <a:stCxn id="6" idx="4"/>
            <a:endCxn id="21" idx="1"/>
          </p:cNvCxnSpPr>
          <p:nvPr/>
        </p:nvCxnSpPr>
        <p:spPr bwMode="auto">
          <a:xfrm>
            <a:off x="4610100" y="4870266"/>
            <a:ext cx="0" cy="5829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029200" y="5529426"/>
            <a:ext cx="29081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fr-FR" sz="2000" dirty="0">
                <a:latin typeface="+mj-lt"/>
              </a:rPr>
              <a:t>collection </a:t>
            </a:r>
            <a:r>
              <a:rPr lang="en-US" altLang="fr-FR" sz="2000" dirty="0" smtClean="0">
                <a:latin typeface="+mj-lt"/>
              </a:rPr>
              <a:t>d’individus </a:t>
            </a:r>
            <a:r>
              <a:rPr lang="en-US" altLang="fr-FR" sz="2000" dirty="0">
                <a:latin typeface="+mj-lt"/>
              </a:rPr>
              <a:t/>
            </a:r>
            <a:br>
              <a:rPr lang="en-US" altLang="fr-FR" sz="2000" dirty="0">
                <a:latin typeface="+mj-lt"/>
              </a:rPr>
            </a:br>
            <a:r>
              <a:rPr lang="en-US" altLang="fr-FR" sz="2000" dirty="0" smtClean="0">
                <a:latin typeface="+mj-lt"/>
              </a:rPr>
              <a:t>avec label connu</a:t>
            </a:r>
            <a:endParaRPr lang="en-US" altLang="fr-FR" sz="20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34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913"/>
            <a:ext cx="8353177" cy="762000"/>
          </a:xfrm>
        </p:spPr>
        <p:txBody>
          <a:bodyPr>
            <a:noAutofit/>
          </a:bodyPr>
          <a:lstStyle/>
          <a:p>
            <a:pPr rtl="0"/>
            <a:r>
              <a:rPr lang="en-US" altLang="en-US" sz="2800" dirty="0" smtClean="0"/>
              <a:t>Exemple</a:t>
            </a:r>
            <a:endParaRPr lang="en-US" altLang="en-US" sz="2800" dirty="0"/>
          </a:p>
        </p:txBody>
      </p:sp>
      <p:sp>
        <p:nvSpPr>
          <p:cNvPr id="141315" name="Oval 3"/>
          <p:cNvSpPr>
            <a:spLocks noChangeArrowheads="1"/>
          </p:cNvSpPr>
          <p:nvPr/>
        </p:nvSpPr>
        <p:spPr bwMode="auto">
          <a:xfrm>
            <a:off x="3059113" y="4652963"/>
            <a:ext cx="876300" cy="6731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</a:t>
            </a:r>
            <a:r>
              <a:rPr lang="en-US" altLang="en-US" baseline="-25000"/>
              <a:t>4</a:t>
            </a:r>
          </a:p>
        </p:txBody>
      </p:sp>
      <p:sp>
        <p:nvSpPr>
          <p:cNvPr id="141316" name="Oval 4"/>
          <p:cNvSpPr>
            <a:spLocks noChangeArrowheads="1"/>
          </p:cNvSpPr>
          <p:nvPr/>
        </p:nvSpPr>
        <p:spPr bwMode="auto">
          <a:xfrm>
            <a:off x="3976688" y="3068638"/>
            <a:ext cx="876300" cy="673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</a:t>
            </a:r>
            <a:r>
              <a:rPr lang="en-US" altLang="en-US" baseline="-25000"/>
              <a:t>2</a:t>
            </a:r>
          </a:p>
        </p:txBody>
      </p:sp>
      <p:sp>
        <p:nvSpPr>
          <p:cNvPr id="141317" name="Oval 5"/>
          <p:cNvSpPr>
            <a:spLocks noChangeArrowheads="1"/>
          </p:cNvSpPr>
          <p:nvPr/>
        </p:nvSpPr>
        <p:spPr bwMode="auto">
          <a:xfrm>
            <a:off x="6862763" y="4484688"/>
            <a:ext cx="877887" cy="6731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</a:t>
            </a:r>
            <a:r>
              <a:rPr lang="en-US" altLang="en-US" baseline="-25000"/>
              <a:t>5</a:t>
            </a:r>
          </a:p>
        </p:txBody>
      </p:sp>
      <p:sp>
        <p:nvSpPr>
          <p:cNvPr id="141318" name="Oval 6"/>
          <p:cNvSpPr>
            <a:spLocks noChangeArrowheads="1"/>
          </p:cNvSpPr>
          <p:nvPr/>
        </p:nvSpPr>
        <p:spPr bwMode="auto">
          <a:xfrm>
            <a:off x="1763713" y="5734050"/>
            <a:ext cx="877887" cy="673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</a:t>
            </a:r>
            <a:r>
              <a:rPr lang="en-US" altLang="en-US" baseline="-25000"/>
              <a:t>6</a:t>
            </a:r>
          </a:p>
        </p:txBody>
      </p:sp>
      <p:sp>
        <p:nvSpPr>
          <p:cNvPr id="141319" name="Oval 7"/>
          <p:cNvSpPr>
            <a:spLocks noChangeArrowheads="1"/>
          </p:cNvSpPr>
          <p:nvPr/>
        </p:nvSpPr>
        <p:spPr bwMode="auto">
          <a:xfrm>
            <a:off x="6115050" y="6015038"/>
            <a:ext cx="876300" cy="6731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</a:t>
            </a:r>
            <a:r>
              <a:rPr lang="en-US" altLang="en-US" baseline="-25000"/>
              <a:t>7</a:t>
            </a:r>
          </a:p>
        </p:txBody>
      </p:sp>
      <p:sp>
        <p:nvSpPr>
          <p:cNvPr id="141320" name="Oval 8"/>
          <p:cNvSpPr>
            <a:spLocks noChangeArrowheads="1"/>
          </p:cNvSpPr>
          <p:nvPr/>
        </p:nvSpPr>
        <p:spPr bwMode="auto">
          <a:xfrm>
            <a:off x="6084888" y="3213100"/>
            <a:ext cx="876300" cy="6731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</a:t>
            </a:r>
            <a:r>
              <a:rPr lang="en-US" altLang="en-US" baseline="-25000"/>
              <a:t>3</a:t>
            </a:r>
          </a:p>
        </p:txBody>
      </p:sp>
      <p:sp>
        <p:nvSpPr>
          <p:cNvPr id="141321" name="Oval 9"/>
          <p:cNvSpPr>
            <a:spLocks noChangeArrowheads="1"/>
          </p:cNvSpPr>
          <p:nvPr/>
        </p:nvSpPr>
        <p:spPr bwMode="auto">
          <a:xfrm>
            <a:off x="5003800" y="4581525"/>
            <a:ext cx="958850" cy="673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Xi</a:t>
            </a:r>
            <a:endParaRPr lang="en-US" altLang="en-US" dirty="0"/>
          </a:p>
        </p:txBody>
      </p:sp>
      <p:sp>
        <p:nvSpPr>
          <p:cNvPr id="141322" name="Oval 10"/>
          <p:cNvSpPr>
            <a:spLocks noChangeArrowheads="1"/>
          </p:cNvSpPr>
          <p:nvPr/>
        </p:nvSpPr>
        <p:spPr bwMode="auto">
          <a:xfrm>
            <a:off x="1547813" y="3357563"/>
            <a:ext cx="877887" cy="6731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</a:t>
            </a:r>
            <a:r>
              <a:rPr lang="en-US" altLang="en-US" baseline="-25000"/>
              <a:t>1</a:t>
            </a:r>
          </a:p>
        </p:txBody>
      </p:sp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571455" y="1119188"/>
            <a:ext cx="8513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rtl="0"/>
            <a:r>
              <a:rPr lang="en-US" altLang="en-US" sz="2000" b="0" dirty="0" smtClean="0">
                <a:latin typeface="+mj-lt"/>
                <a:cs typeface="Tahoma" pitchFamily="34" charset="0"/>
              </a:rPr>
              <a:t>Ensemble </a:t>
            </a:r>
            <a:r>
              <a:rPr lang="en-US" altLang="en-US" sz="2000" b="0" dirty="0" err="1" smtClean="0">
                <a:latin typeface="+mj-lt"/>
                <a:cs typeface="Tahoma" pitchFamily="34" charset="0"/>
              </a:rPr>
              <a:t>d’apprentissage</a:t>
            </a:r>
            <a:r>
              <a:rPr lang="en-US" altLang="en-US" sz="2000" b="0" dirty="0" smtClean="0">
                <a:latin typeface="+mj-lt"/>
                <a:cs typeface="Tahoma" pitchFamily="34" charset="0"/>
              </a:rPr>
              <a:t> </a:t>
            </a:r>
            <a:r>
              <a:rPr lang="en-US" altLang="en-US" sz="2000" i="1" dirty="0" smtClean="0">
                <a:latin typeface="+mj-lt"/>
                <a:cs typeface="Tahoma" pitchFamily="34" charset="0"/>
              </a:rPr>
              <a:t>D </a:t>
            </a:r>
            <a:r>
              <a:rPr lang="en-US" altLang="en-US" sz="2000" b="0" dirty="0" smtClean="0">
                <a:latin typeface="+mj-lt"/>
                <a:cs typeface="Tahoma" pitchFamily="34" charset="0"/>
              </a:rPr>
              <a:t>: </a:t>
            </a:r>
            <a:r>
              <a:rPr lang="en-US" altLang="en-US" sz="2000" b="0" dirty="0">
                <a:latin typeface="+mj-lt"/>
                <a:cs typeface="Tahoma" pitchFamily="34" charset="0"/>
              </a:rPr>
              <a:t>(</a:t>
            </a:r>
            <a:r>
              <a:rPr lang="en-US" altLang="en-US" sz="2000" b="0" i="1" dirty="0">
                <a:latin typeface="+mj-lt"/>
                <a:cs typeface="Tahoma" pitchFamily="34" charset="0"/>
              </a:rPr>
              <a:t>X</a:t>
            </a:r>
            <a:r>
              <a:rPr lang="en-US" altLang="en-US" sz="2000" b="0" i="1" baseline="-25000" dirty="0">
                <a:latin typeface="+mj-lt"/>
                <a:cs typeface="Tahoma" pitchFamily="34" charset="0"/>
              </a:rPr>
              <a:t>1</a:t>
            </a:r>
            <a:r>
              <a:rPr lang="en-US" altLang="en-US" sz="2000" b="0" i="1" dirty="0">
                <a:latin typeface="+mj-lt"/>
                <a:cs typeface="Tahoma" pitchFamily="34" charset="0"/>
              </a:rPr>
              <a:t>..X</a:t>
            </a:r>
            <a:r>
              <a:rPr lang="en-US" altLang="en-US" sz="2000" b="0" i="1" baseline="-25000" dirty="0">
                <a:latin typeface="+mj-lt"/>
                <a:cs typeface="Tahoma" pitchFamily="34" charset="0"/>
              </a:rPr>
              <a:t>n</a:t>
            </a:r>
            <a:r>
              <a:rPr lang="en-US" altLang="en-US" sz="2000" b="0" dirty="0">
                <a:latin typeface="+mj-lt"/>
                <a:cs typeface="Tahoma" pitchFamily="34" charset="0"/>
              </a:rPr>
              <a:t>), </a:t>
            </a:r>
            <a:r>
              <a:rPr lang="en-US" altLang="en-US" sz="2000" b="0" dirty="0" smtClean="0">
                <a:latin typeface="+mj-lt"/>
                <a:cs typeface="Tahoma" pitchFamily="34" charset="0"/>
              </a:rPr>
              <a:t>avec label de classes(</a:t>
            </a:r>
            <a:r>
              <a:rPr lang="en-US" altLang="en-US" sz="2000" b="0" i="1" dirty="0" smtClean="0">
                <a:latin typeface="+mj-lt"/>
                <a:cs typeface="Tahoma" pitchFamily="34" charset="0"/>
              </a:rPr>
              <a:t>Y</a:t>
            </a:r>
            <a:r>
              <a:rPr lang="en-US" altLang="en-US" sz="2000" b="0" i="1" baseline="-25000" dirty="0" smtClean="0">
                <a:latin typeface="+mj-lt"/>
                <a:cs typeface="Tahoma" pitchFamily="34" charset="0"/>
              </a:rPr>
              <a:t>1</a:t>
            </a:r>
            <a:r>
              <a:rPr lang="en-US" altLang="en-US" sz="2000" b="0" i="1" dirty="0">
                <a:latin typeface="+mj-lt"/>
                <a:cs typeface="Tahoma" pitchFamily="34" charset="0"/>
              </a:rPr>
              <a:t>.. </a:t>
            </a:r>
            <a:r>
              <a:rPr lang="en-US" altLang="en-US" sz="2000" b="0" i="1" dirty="0" err="1">
                <a:latin typeface="+mj-lt"/>
                <a:cs typeface="Tahoma" pitchFamily="34" charset="0"/>
              </a:rPr>
              <a:t>Y</a:t>
            </a:r>
            <a:r>
              <a:rPr lang="en-US" altLang="en-US" sz="2000" b="0" i="1" baseline="-25000" dirty="0" err="1">
                <a:latin typeface="+mj-lt"/>
                <a:cs typeface="Tahoma" pitchFamily="34" charset="0"/>
              </a:rPr>
              <a:t>n</a:t>
            </a:r>
            <a:r>
              <a:rPr lang="en-US" altLang="en-US" sz="2000" b="0" dirty="0">
                <a:latin typeface="+mj-lt"/>
                <a:cs typeface="Tahoma" pitchFamily="34" charset="0"/>
              </a:rPr>
              <a:t>)</a:t>
            </a:r>
            <a:endParaRPr lang="en-US" altLang="en-US" sz="2000" b="0" i="1" dirty="0">
              <a:latin typeface="+mj-lt"/>
              <a:cs typeface="Tahoma" pitchFamily="34" charset="0"/>
            </a:endParaRPr>
          </a:p>
        </p:txBody>
      </p:sp>
      <p:sp>
        <p:nvSpPr>
          <p:cNvPr id="141324" name="Text Box 12"/>
          <p:cNvSpPr txBox="1">
            <a:spLocks noChangeArrowheads="1"/>
          </p:cNvSpPr>
          <p:nvPr/>
        </p:nvSpPr>
        <p:spPr bwMode="auto">
          <a:xfrm>
            <a:off x="1692275" y="1844675"/>
            <a:ext cx="56813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 dirty="0" smtClean="0">
                <a:latin typeface="+mj-lt"/>
                <a:cs typeface="Tahoma" pitchFamily="34" charset="0"/>
              </a:rPr>
              <a:t>X</a:t>
            </a:r>
            <a:r>
              <a:rPr lang="en-US" altLang="en-US" sz="2000" dirty="0">
                <a:latin typeface="+mj-lt"/>
                <a:cs typeface="Tahoma" pitchFamily="34" charset="0"/>
              </a:rPr>
              <a:t>i</a:t>
            </a:r>
            <a:r>
              <a:rPr lang="en-US" altLang="en-US" sz="2000" dirty="0" smtClean="0">
                <a:latin typeface="+mj-lt"/>
                <a:cs typeface="Tahoma" pitchFamily="34" charset="0"/>
              </a:rPr>
              <a:t> </a:t>
            </a:r>
            <a:r>
              <a:rPr lang="en-US" altLang="en-US" sz="2000" dirty="0" err="1" smtClean="0">
                <a:latin typeface="+mj-lt"/>
                <a:cs typeface="Tahoma" pitchFamily="34" charset="0"/>
              </a:rPr>
              <a:t>une</a:t>
            </a:r>
            <a:r>
              <a:rPr lang="en-US" altLang="en-US" sz="2000" dirty="0" smtClean="0">
                <a:latin typeface="+mj-lt"/>
                <a:cs typeface="Tahoma" pitchFamily="34" charset="0"/>
              </a:rPr>
              <a:t> </a:t>
            </a:r>
            <a:r>
              <a:rPr lang="en-US" altLang="en-US" sz="2000" dirty="0" err="1" smtClean="0">
                <a:latin typeface="+mj-lt"/>
                <a:cs typeface="Tahoma" pitchFamily="34" charset="0"/>
              </a:rPr>
              <a:t>novelle</a:t>
            </a:r>
            <a:r>
              <a:rPr lang="en-US" altLang="en-US" sz="2000" dirty="0" smtClean="0">
                <a:latin typeface="+mj-lt"/>
                <a:cs typeface="Tahoma" pitchFamily="34" charset="0"/>
              </a:rPr>
              <a:t> </a:t>
            </a:r>
            <a:r>
              <a:rPr lang="en-US" altLang="en-US" sz="2000" dirty="0" err="1" smtClean="0">
                <a:latin typeface="+mj-lt"/>
                <a:cs typeface="Tahoma" pitchFamily="34" charset="0"/>
              </a:rPr>
              <a:t>donnée</a:t>
            </a:r>
            <a:r>
              <a:rPr lang="en-US" altLang="en-US" sz="2000" dirty="0" smtClean="0">
                <a:latin typeface="+mj-lt"/>
                <a:cs typeface="Tahoma" pitchFamily="34" charset="0"/>
              </a:rPr>
              <a:t>, </a:t>
            </a:r>
            <a:r>
              <a:rPr lang="en-US" altLang="en-US" sz="2000" dirty="0" err="1" smtClean="0">
                <a:latin typeface="+mj-lt"/>
                <a:cs typeface="Tahoma" pitchFamily="34" charset="0"/>
              </a:rPr>
              <a:t>déterminer</a:t>
            </a:r>
            <a:r>
              <a:rPr lang="en-US" altLang="en-US" sz="2000" dirty="0" smtClean="0">
                <a:latin typeface="+mj-lt"/>
                <a:cs typeface="Tahoma" pitchFamily="34" charset="0"/>
              </a:rPr>
              <a:t> son label</a:t>
            </a:r>
            <a:endParaRPr lang="en-US" altLang="en-US" sz="2000" b="0" dirty="0">
              <a:latin typeface="+mj-lt"/>
              <a:cs typeface="Tahom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45191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1" grpId="0" animBg="1"/>
      <p:bldP spid="1413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62744"/>
            <a:ext cx="8424936" cy="762000"/>
          </a:xfrm>
        </p:spPr>
        <p:txBody>
          <a:bodyPr>
            <a:normAutofit/>
          </a:bodyPr>
          <a:lstStyle/>
          <a:p>
            <a:r>
              <a:rPr lang="fr-FR" dirty="0" smtClean="0"/>
              <a:t>Exemple</a:t>
            </a:r>
            <a:endParaRPr lang="en-US" altLang="en-US" dirty="0"/>
          </a:p>
        </p:txBody>
      </p:sp>
      <p:sp>
        <p:nvSpPr>
          <p:cNvPr id="142339" name="Oval 3"/>
          <p:cNvSpPr>
            <a:spLocks noChangeArrowheads="1"/>
          </p:cNvSpPr>
          <p:nvPr/>
        </p:nvSpPr>
        <p:spPr bwMode="auto">
          <a:xfrm>
            <a:off x="2555875" y="3500438"/>
            <a:ext cx="792163" cy="5762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0">
              <a:solidFill>
                <a:schemeClr val="accent2"/>
              </a:solidFill>
            </a:endParaRPr>
          </a:p>
        </p:txBody>
      </p:sp>
      <p:sp>
        <p:nvSpPr>
          <p:cNvPr id="142340" name="Oval 4"/>
          <p:cNvSpPr>
            <a:spLocks noChangeArrowheads="1"/>
          </p:cNvSpPr>
          <p:nvPr/>
        </p:nvSpPr>
        <p:spPr bwMode="auto">
          <a:xfrm>
            <a:off x="3492500" y="1484313"/>
            <a:ext cx="7921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1" name="Oval 5"/>
          <p:cNvSpPr>
            <a:spLocks noChangeArrowheads="1"/>
          </p:cNvSpPr>
          <p:nvPr/>
        </p:nvSpPr>
        <p:spPr bwMode="auto">
          <a:xfrm>
            <a:off x="7380288" y="3284538"/>
            <a:ext cx="792162" cy="5762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2" name="Oval 6"/>
          <p:cNvSpPr>
            <a:spLocks noChangeArrowheads="1"/>
          </p:cNvSpPr>
          <p:nvPr/>
        </p:nvSpPr>
        <p:spPr bwMode="auto">
          <a:xfrm>
            <a:off x="1403350" y="5300663"/>
            <a:ext cx="7921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3" name="Oval 7"/>
          <p:cNvSpPr>
            <a:spLocks noChangeArrowheads="1"/>
          </p:cNvSpPr>
          <p:nvPr/>
        </p:nvSpPr>
        <p:spPr bwMode="auto">
          <a:xfrm>
            <a:off x="6372225" y="5229225"/>
            <a:ext cx="792163" cy="5762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4" name="Oval 8"/>
          <p:cNvSpPr>
            <a:spLocks noChangeArrowheads="1"/>
          </p:cNvSpPr>
          <p:nvPr/>
        </p:nvSpPr>
        <p:spPr bwMode="auto">
          <a:xfrm>
            <a:off x="6156325" y="2205038"/>
            <a:ext cx="792163" cy="5762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5" name="Oval 9"/>
          <p:cNvSpPr>
            <a:spLocks noChangeArrowheads="1"/>
          </p:cNvSpPr>
          <p:nvPr/>
        </p:nvSpPr>
        <p:spPr bwMode="auto">
          <a:xfrm>
            <a:off x="5148263" y="3284538"/>
            <a:ext cx="865187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/>
              <a:t>?</a:t>
            </a:r>
          </a:p>
        </p:txBody>
      </p:sp>
      <p:sp>
        <p:nvSpPr>
          <p:cNvPr id="142346" name="Line 10"/>
          <p:cNvSpPr>
            <a:spLocks noChangeShapeType="1"/>
          </p:cNvSpPr>
          <p:nvPr/>
        </p:nvSpPr>
        <p:spPr bwMode="auto">
          <a:xfrm flipV="1">
            <a:off x="5795963" y="2636838"/>
            <a:ext cx="43180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47" name="Line 11"/>
          <p:cNvSpPr>
            <a:spLocks noChangeShapeType="1"/>
          </p:cNvSpPr>
          <p:nvPr/>
        </p:nvSpPr>
        <p:spPr bwMode="auto">
          <a:xfrm flipH="1" flipV="1">
            <a:off x="4067175" y="2060575"/>
            <a:ext cx="11525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48" name="Line 12"/>
          <p:cNvSpPr>
            <a:spLocks noChangeShapeType="1"/>
          </p:cNvSpPr>
          <p:nvPr/>
        </p:nvSpPr>
        <p:spPr bwMode="auto">
          <a:xfrm flipV="1">
            <a:off x="6011863" y="35734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49" name="Line 13"/>
          <p:cNvSpPr>
            <a:spLocks noChangeShapeType="1"/>
          </p:cNvSpPr>
          <p:nvPr/>
        </p:nvSpPr>
        <p:spPr bwMode="auto">
          <a:xfrm flipV="1">
            <a:off x="2195513" y="3789363"/>
            <a:ext cx="3095625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50" name="Line 14"/>
          <p:cNvSpPr>
            <a:spLocks noChangeShapeType="1"/>
          </p:cNvSpPr>
          <p:nvPr/>
        </p:nvSpPr>
        <p:spPr bwMode="auto">
          <a:xfrm flipV="1">
            <a:off x="3348038" y="3644900"/>
            <a:ext cx="180022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51" name="Line 15"/>
          <p:cNvSpPr>
            <a:spLocks noChangeShapeType="1"/>
          </p:cNvSpPr>
          <p:nvPr/>
        </p:nvSpPr>
        <p:spPr bwMode="auto">
          <a:xfrm flipH="1" flipV="1">
            <a:off x="5724525" y="3860800"/>
            <a:ext cx="792163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52" name="Oval 16"/>
          <p:cNvSpPr>
            <a:spLocks noChangeArrowheads="1"/>
          </p:cNvSpPr>
          <p:nvPr/>
        </p:nvSpPr>
        <p:spPr bwMode="auto">
          <a:xfrm>
            <a:off x="900113" y="2205038"/>
            <a:ext cx="792162" cy="5762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53" name="Line 17"/>
          <p:cNvSpPr>
            <a:spLocks noChangeShapeType="1"/>
          </p:cNvSpPr>
          <p:nvPr/>
        </p:nvSpPr>
        <p:spPr bwMode="auto">
          <a:xfrm>
            <a:off x="1692275" y="2492375"/>
            <a:ext cx="3455988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54" name="Line 18"/>
          <p:cNvSpPr>
            <a:spLocks noChangeShapeType="1"/>
          </p:cNvSpPr>
          <p:nvPr/>
        </p:nvSpPr>
        <p:spPr bwMode="auto">
          <a:xfrm>
            <a:off x="6588125" y="1844675"/>
            <a:ext cx="0" cy="28892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119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5" grpId="0" animBg="1"/>
      <p:bldP spid="142345" grpId="1" autoUpdateAnimBg="0"/>
      <p:bldP spid="142346" grpId="0" animBg="1"/>
      <p:bldP spid="142347" grpId="0" animBg="1"/>
      <p:bldP spid="142348" grpId="0" animBg="1"/>
      <p:bldP spid="142349" grpId="0" animBg="1"/>
      <p:bldP spid="142350" grpId="0" animBg="1"/>
      <p:bldP spid="142351" grpId="0" animBg="1"/>
      <p:bldP spid="142353" grpId="0" animBg="1"/>
      <p:bldP spid="1423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Oval 3"/>
          <p:cNvSpPr>
            <a:spLocks noChangeArrowheads="1"/>
          </p:cNvSpPr>
          <p:nvPr/>
        </p:nvSpPr>
        <p:spPr bwMode="auto">
          <a:xfrm>
            <a:off x="2555875" y="3500438"/>
            <a:ext cx="792163" cy="5762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0">
              <a:solidFill>
                <a:schemeClr val="accent2"/>
              </a:solidFill>
            </a:endParaRPr>
          </a:p>
        </p:txBody>
      </p:sp>
      <p:sp>
        <p:nvSpPr>
          <p:cNvPr id="143364" name="Oval 4"/>
          <p:cNvSpPr>
            <a:spLocks noChangeArrowheads="1"/>
          </p:cNvSpPr>
          <p:nvPr/>
        </p:nvSpPr>
        <p:spPr bwMode="auto">
          <a:xfrm>
            <a:off x="3492500" y="1484313"/>
            <a:ext cx="7921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65" name="Oval 5"/>
          <p:cNvSpPr>
            <a:spLocks noChangeArrowheads="1"/>
          </p:cNvSpPr>
          <p:nvPr/>
        </p:nvSpPr>
        <p:spPr bwMode="auto">
          <a:xfrm>
            <a:off x="7380288" y="3284538"/>
            <a:ext cx="792162" cy="5762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66" name="Oval 6"/>
          <p:cNvSpPr>
            <a:spLocks noChangeArrowheads="1"/>
          </p:cNvSpPr>
          <p:nvPr/>
        </p:nvSpPr>
        <p:spPr bwMode="auto">
          <a:xfrm>
            <a:off x="1403350" y="5300663"/>
            <a:ext cx="7921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67" name="Oval 7"/>
          <p:cNvSpPr>
            <a:spLocks noChangeArrowheads="1"/>
          </p:cNvSpPr>
          <p:nvPr/>
        </p:nvSpPr>
        <p:spPr bwMode="auto">
          <a:xfrm>
            <a:off x="6372225" y="5229225"/>
            <a:ext cx="792163" cy="5762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68" name="Oval 8"/>
          <p:cNvSpPr>
            <a:spLocks noChangeArrowheads="1"/>
          </p:cNvSpPr>
          <p:nvPr/>
        </p:nvSpPr>
        <p:spPr bwMode="auto">
          <a:xfrm>
            <a:off x="6156325" y="2205038"/>
            <a:ext cx="792163" cy="5762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69" name="Oval 9"/>
          <p:cNvSpPr>
            <a:spLocks noChangeArrowheads="1"/>
          </p:cNvSpPr>
          <p:nvPr/>
        </p:nvSpPr>
        <p:spPr bwMode="auto">
          <a:xfrm>
            <a:off x="5148263" y="3284538"/>
            <a:ext cx="865187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/>
              <a:t>?</a:t>
            </a:r>
          </a:p>
        </p:txBody>
      </p:sp>
      <p:sp>
        <p:nvSpPr>
          <p:cNvPr id="143370" name="Line 10"/>
          <p:cNvSpPr>
            <a:spLocks noChangeShapeType="1"/>
          </p:cNvSpPr>
          <p:nvPr/>
        </p:nvSpPr>
        <p:spPr bwMode="auto">
          <a:xfrm flipV="1">
            <a:off x="5795963" y="2636838"/>
            <a:ext cx="43180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1" name="Line 11"/>
          <p:cNvSpPr>
            <a:spLocks noChangeShapeType="1"/>
          </p:cNvSpPr>
          <p:nvPr/>
        </p:nvSpPr>
        <p:spPr bwMode="auto">
          <a:xfrm flipH="1" flipV="1">
            <a:off x="4067175" y="2060575"/>
            <a:ext cx="11525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2" name="Line 12"/>
          <p:cNvSpPr>
            <a:spLocks noChangeShapeType="1"/>
          </p:cNvSpPr>
          <p:nvPr/>
        </p:nvSpPr>
        <p:spPr bwMode="auto">
          <a:xfrm flipV="1">
            <a:off x="6011863" y="35734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3" name="Line 13"/>
          <p:cNvSpPr>
            <a:spLocks noChangeShapeType="1"/>
          </p:cNvSpPr>
          <p:nvPr/>
        </p:nvSpPr>
        <p:spPr bwMode="auto">
          <a:xfrm flipV="1">
            <a:off x="2195513" y="3789363"/>
            <a:ext cx="3095625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4" name="Line 14"/>
          <p:cNvSpPr>
            <a:spLocks noChangeShapeType="1"/>
          </p:cNvSpPr>
          <p:nvPr/>
        </p:nvSpPr>
        <p:spPr bwMode="auto">
          <a:xfrm flipV="1">
            <a:off x="3348038" y="3644900"/>
            <a:ext cx="180022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5" name="Line 15"/>
          <p:cNvSpPr>
            <a:spLocks noChangeShapeType="1"/>
          </p:cNvSpPr>
          <p:nvPr/>
        </p:nvSpPr>
        <p:spPr bwMode="auto">
          <a:xfrm flipH="1" flipV="1">
            <a:off x="5724525" y="3860800"/>
            <a:ext cx="792163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6" name="Oval 16"/>
          <p:cNvSpPr>
            <a:spLocks noChangeArrowheads="1"/>
          </p:cNvSpPr>
          <p:nvPr/>
        </p:nvSpPr>
        <p:spPr bwMode="auto">
          <a:xfrm>
            <a:off x="900113" y="2205038"/>
            <a:ext cx="792162" cy="5762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77" name="Line 17"/>
          <p:cNvSpPr>
            <a:spLocks noChangeShapeType="1"/>
          </p:cNvSpPr>
          <p:nvPr/>
        </p:nvSpPr>
        <p:spPr bwMode="auto">
          <a:xfrm>
            <a:off x="1692275" y="2492375"/>
            <a:ext cx="3455988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8" name="Line 18"/>
          <p:cNvSpPr>
            <a:spLocks noChangeShapeType="1"/>
          </p:cNvSpPr>
          <p:nvPr/>
        </p:nvSpPr>
        <p:spPr bwMode="auto">
          <a:xfrm>
            <a:off x="6588125" y="1844675"/>
            <a:ext cx="0" cy="28892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9" name="Line 19"/>
          <p:cNvSpPr>
            <a:spLocks noChangeShapeType="1"/>
          </p:cNvSpPr>
          <p:nvPr/>
        </p:nvSpPr>
        <p:spPr bwMode="auto">
          <a:xfrm>
            <a:off x="7812088" y="2924175"/>
            <a:ext cx="0" cy="28892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80" name="Line 20"/>
          <p:cNvSpPr>
            <a:spLocks noChangeShapeType="1"/>
          </p:cNvSpPr>
          <p:nvPr/>
        </p:nvSpPr>
        <p:spPr bwMode="auto">
          <a:xfrm>
            <a:off x="2916238" y="3141663"/>
            <a:ext cx="0" cy="28892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81" name="Text Box 21"/>
          <p:cNvSpPr txBox="1">
            <a:spLocks noChangeArrowheads="1"/>
          </p:cNvSpPr>
          <p:nvPr/>
        </p:nvSpPr>
        <p:spPr bwMode="auto">
          <a:xfrm>
            <a:off x="7419975" y="6113463"/>
            <a:ext cx="104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K = 3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</a:t>
            </a: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28473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2" dur="20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9" grpId="0" animBg="1"/>
      <p:bldP spid="143369" grpId="1" autoUpdateAnimBg="0"/>
      <p:bldP spid="143370" grpId="0" animBg="1"/>
      <p:bldP spid="143371" grpId="0" animBg="1"/>
      <p:bldP spid="143372" grpId="0" animBg="1"/>
      <p:bldP spid="143373" grpId="0" animBg="1"/>
      <p:bldP spid="143374" grpId="0" animBg="1"/>
      <p:bldP spid="143375" grpId="0" animBg="1"/>
      <p:bldP spid="143377" grpId="0" animBg="1"/>
      <p:bldP spid="143378" grpId="0" animBg="1"/>
      <p:bldP spid="143379" grpId="0" animBg="1"/>
      <p:bldP spid="1433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 et principe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073E87"/>
                </a:solidFill>
              </a:rPr>
              <a:t>Université Paris Descartes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B393C-ECC6-4C7E-BC56-15CC681C0C3C}" type="slidenum">
              <a:rPr lang="fr-FR" smtClean="0">
                <a:solidFill>
                  <a:srgbClr val="073E87"/>
                </a:solidFill>
              </a:rPr>
              <a:pPr>
                <a:defRPr/>
              </a:pPr>
              <a:t>7</a:t>
            </a:fld>
            <a:endParaRPr lang="fr-FR">
              <a:solidFill>
                <a:srgbClr val="073E87"/>
              </a:solidFill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"/>
          </p:nvPr>
        </p:nvSpPr>
        <p:spPr>
          <a:xfrm>
            <a:off x="871538" y="1268760"/>
            <a:ext cx="7876926" cy="3024336"/>
          </a:xfrm>
        </p:spPr>
        <p:txBody>
          <a:bodyPr>
            <a:normAutofit fontScale="62500" lnSpcReduction="20000"/>
          </a:bodyPr>
          <a:lstStyle/>
          <a:p>
            <a:r>
              <a:rPr lang="fr-FR" sz="3200" dirty="0" smtClean="0">
                <a:latin typeface="+mj-lt"/>
              </a:rPr>
              <a:t>Objectif </a:t>
            </a:r>
            <a:r>
              <a:rPr lang="fr-FR" sz="3200" dirty="0">
                <a:latin typeface="+mj-lt"/>
              </a:rPr>
              <a:t>: Pouvoir prédire simplement la classe d’un nouvel exemple</a:t>
            </a:r>
          </a:p>
          <a:p>
            <a:r>
              <a:rPr lang="fr-FR" sz="3200" dirty="0">
                <a:latin typeface="+mj-lt"/>
              </a:rPr>
              <a:t>Principe : utiliser les exemples déjà </a:t>
            </a:r>
            <a:r>
              <a:rPr lang="fr-FR" sz="3200" dirty="0" smtClean="0">
                <a:latin typeface="+mj-lt"/>
              </a:rPr>
              <a:t>connus</a:t>
            </a:r>
          </a:p>
          <a:p>
            <a:pPr lvl="1"/>
            <a:r>
              <a:rPr lang="fr-FR" sz="2600" dirty="0">
                <a:latin typeface="+mj-lt"/>
              </a:rPr>
              <a:t>Regarder la classe des </a:t>
            </a:r>
            <a:r>
              <a:rPr lang="fr-FR" sz="2600" i="1" dirty="0">
                <a:latin typeface="+mj-lt"/>
              </a:rPr>
              <a:t>k </a:t>
            </a:r>
            <a:r>
              <a:rPr lang="fr-FR" sz="2600" dirty="0">
                <a:latin typeface="+mj-lt"/>
              </a:rPr>
              <a:t>exemples les plus proches (</a:t>
            </a:r>
            <a:r>
              <a:rPr lang="fr-FR" sz="2600" i="1" dirty="0">
                <a:latin typeface="+mj-lt"/>
              </a:rPr>
              <a:t>k </a:t>
            </a:r>
            <a:r>
              <a:rPr lang="fr-FR" sz="2600" dirty="0">
                <a:latin typeface="+mj-lt"/>
              </a:rPr>
              <a:t>= 1, 3, . . .)</a:t>
            </a:r>
          </a:p>
          <a:p>
            <a:pPr lvl="1"/>
            <a:r>
              <a:rPr lang="fr-FR" sz="2600" dirty="0">
                <a:latin typeface="+mj-lt"/>
              </a:rPr>
              <a:t>Affecter la classe majoritaire au nouvel exemple</a:t>
            </a:r>
            <a:endParaRPr lang="fr-FR" sz="2900" dirty="0">
              <a:latin typeface="+mj-lt"/>
            </a:endParaRPr>
          </a:p>
          <a:p>
            <a:endParaRPr lang="fr-FR" sz="3200" dirty="0" smtClean="0">
              <a:latin typeface="+mj-lt"/>
            </a:endParaRPr>
          </a:p>
          <a:p>
            <a:r>
              <a:rPr lang="fr-FR" sz="3200" dirty="0" smtClean="0">
                <a:latin typeface="+mj-lt"/>
              </a:rPr>
              <a:t>Idées </a:t>
            </a:r>
            <a:r>
              <a:rPr lang="fr-FR" sz="3200" dirty="0">
                <a:latin typeface="+mj-lt"/>
              </a:rPr>
              <a:t>:</a:t>
            </a:r>
          </a:p>
          <a:p>
            <a:r>
              <a:rPr lang="fr-FR" sz="3200" dirty="0">
                <a:latin typeface="+mj-lt"/>
              </a:rPr>
              <a:t> On compte parmi les K plus proches voisins d’un points x à classer </a:t>
            </a:r>
            <a:r>
              <a:rPr lang="fr-FR" sz="3200" dirty="0" smtClean="0">
                <a:latin typeface="+mj-lt"/>
              </a:rPr>
              <a:t>le nombre </a:t>
            </a:r>
            <a:r>
              <a:rPr lang="fr-FR" sz="3200" dirty="0">
                <a:latin typeface="+mj-lt"/>
              </a:rPr>
              <a:t>de points </a:t>
            </a:r>
            <a:r>
              <a:rPr lang="fr-FR" sz="3200" dirty="0" err="1">
                <a:latin typeface="+mj-lt"/>
              </a:rPr>
              <a:t>nk</a:t>
            </a:r>
            <a:r>
              <a:rPr lang="fr-FR" sz="3200" dirty="0">
                <a:latin typeface="+mj-lt"/>
              </a:rPr>
              <a:t> de chaque classe (</a:t>
            </a:r>
            <a:r>
              <a:rPr lang="fr-FR" sz="3200" dirty="0" smtClean="0">
                <a:latin typeface="+mj-lt"/>
              </a:rPr>
              <a:t>1,.k,..  </a:t>
            </a:r>
            <a:r>
              <a:rPr lang="fr-FR" sz="3200" dirty="0" err="1">
                <a:latin typeface="+mj-lt"/>
              </a:rPr>
              <a:t>K</a:t>
            </a:r>
            <a:r>
              <a:rPr lang="fr-FR" sz="3200" dirty="0">
                <a:latin typeface="+mj-lt"/>
              </a:rPr>
              <a:t>).</a:t>
            </a:r>
          </a:p>
          <a:p>
            <a:endParaRPr lang="fr-FR" sz="2000" dirty="0">
              <a:latin typeface="+mj-lt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293096"/>
            <a:ext cx="4392488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3606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073E87"/>
                </a:solidFill>
              </a:rPr>
              <a:t>Université Paris Descartes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B393C-ECC6-4C7E-BC56-15CC681C0C3C}" type="slidenum">
              <a:rPr lang="fr-FR" smtClean="0">
                <a:solidFill>
                  <a:srgbClr val="073E87"/>
                </a:solidFill>
              </a:rPr>
              <a:pPr>
                <a:defRPr/>
              </a:pPr>
              <a:t>8</a:t>
            </a:fld>
            <a:endParaRPr lang="fr-FR">
              <a:solidFill>
                <a:srgbClr val="073E87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200" dirty="0">
                <a:latin typeface="+mj-lt"/>
              </a:rPr>
              <a:t>Soit </a:t>
            </a:r>
            <a:r>
              <a:rPr lang="fr-FR" sz="2200" dirty="0" smtClean="0">
                <a:latin typeface="+mj-lt"/>
              </a:rPr>
              <a:t>D </a:t>
            </a:r>
            <a:r>
              <a:rPr lang="fr-FR" sz="2200" dirty="0">
                <a:latin typeface="+mj-lt"/>
              </a:rPr>
              <a:t>= {(</a:t>
            </a:r>
            <a:r>
              <a:rPr lang="fr-FR" sz="2200" i="1" dirty="0">
                <a:latin typeface="+mj-lt"/>
              </a:rPr>
              <a:t>x</a:t>
            </a:r>
            <a:r>
              <a:rPr lang="fr-FR" sz="2200" dirty="0">
                <a:latin typeface="+mj-lt"/>
              </a:rPr>
              <a:t>′, </a:t>
            </a:r>
            <a:r>
              <a:rPr lang="fr-FR" sz="2200" i="1" dirty="0" smtClean="0">
                <a:latin typeface="+mj-lt"/>
              </a:rPr>
              <a:t>y</a:t>
            </a:r>
            <a:r>
              <a:rPr lang="fr-FR" sz="2200" dirty="0" smtClean="0">
                <a:latin typeface="+mj-lt"/>
              </a:rPr>
              <a:t>)|</a:t>
            </a:r>
            <a:r>
              <a:rPr lang="fr-FR" sz="2200" i="1" dirty="0">
                <a:latin typeface="+mj-lt"/>
              </a:rPr>
              <a:t>x</a:t>
            </a:r>
            <a:r>
              <a:rPr lang="fr-FR" sz="2200" dirty="0">
                <a:latin typeface="+mj-lt"/>
              </a:rPr>
              <a:t>′ ∈ </a:t>
            </a:r>
            <a:r>
              <a:rPr lang="fr-FR" sz="2200" dirty="0" err="1" smtClean="0">
                <a:latin typeface="+mj-lt"/>
              </a:rPr>
              <a:t>R^</a:t>
            </a:r>
            <a:r>
              <a:rPr lang="fr-FR" sz="2200" i="1" dirty="0" err="1" smtClean="0">
                <a:latin typeface="+mj-lt"/>
              </a:rPr>
              <a:t>d</a:t>
            </a:r>
            <a:r>
              <a:rPr lang="fr-FR" sz="2200" dirty="0">
                <a:latin typeface="+mj-lt"/>
              </a:rPr>
              <a:t>, </a:t>
            </a:r>
            <a:r>
              <a:rPr lang="fr-FR" sz="2200" i="1" dirty="0" smtClean="0">
                <a:latin typeface="+mj-lt"/>
              </a:rPr>
              <a:t>y </a:t>
            </a:r>
            <a:r>
              <a:rPr lang="fr-FR" sz="2200" dirty="0">
                <a:latin typeface="+mj-lt"/>
              </a:rPr>
              <a:t>∈ </a:t>
            </a:r>
            <a:r>
              <a:rPr lang="fr-FR" sz="2200" dirty="0" smtClean="0">
                <a:latin typeface="+mj-lt"/>
              </a:rPr>
              <a:t>Y} l’ensemble d’apprentissage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Soit </a:t>
            </a:r>
            <a:r>
              <a:rPr lang="fr-FR" sz="2200" i="1" dirty="0">
                <a:latin typeface="+mj-lt"/>
              </a:rPr>
              <a:t>x </a:t>
            </a:r>
            <a:r>
              <a:rPr lang="fr-FR" sz="2200" dirty="0">
                <a:latin typeface="+mj-lt"/>
              </a:rPr>
              <a:t>l’exemple dont on souhaite </a:t>
            </a:r>
            <a:r>
              <a:rPr lang="fr-FR" sz="2200" dirty="0" smtClean="0">
                <a:latin typeface="+mj-lt"/>
              </a:rPr>
              <a:t>déterminer </a:t>
            </a:r>
            <a:r>
              <a:rPr lang="fr-FR" sz="2200" dirty="0">
                <a:latin typeface="+mj-lt"/>
              </a:rPr>
              <a:t>la classe</a:t>
            </a:r>
          </a:p>
          <a:p>
            <a:endParaRPr lang="fr-FR" b="1" dirty="0" smtClean="0">
              <a:latin typeface="+mj-lt"/>
            </a:endParaRPr>
          </a:p>
          <a:p>
            <a:pPr marL="0" indent="0">
              <a:buNone/>
            </a:pPr>
            <a:endParaRPr lang="fr-FR" b="1" dirty="0">
              <a:latin typeface="+mj-lt"/>
            </a:endParaRPr>
          </a:p>
          <a:p>
            <a:r>
              <a:rPr lang="fr-FR" b="1" dirty="0" smtClean="0">
                <a:latin typeface="+mj-lt"/>
              </a:rPr>
              <a:t>début</a:t>
            </a:r>
          </a:p>
          <a:p>
            <a:pPr lvl="1"/>
            <a:r>
              <a:rPr lang="fr-FR" b="1" dirty="0" smtClean="0">
                <a:latin typeface="+mj-lt"/>
              </a:rPr>
              <a:t>pour </a:t>
            </a:r>
            <a:r>
              <a:rPr lang="fr-FR" b="1" dirty="0">
                <a:latin typeface="+mj-lt"/>
              </a:rPr>
              <a:t>chaque </a:t>
            </a:r>
            <a:r>
              <a:rPr lang="fr-FR" i="1" dirty="0">
                <a:latin typeface="+mj-lt"/>
              </a:rPr>
              <a:t>(exemple </a:t>
            </a:r>
            <a:r>
              <a:rPr lang="fr-FR" dirty="0">
                <a:latin typeface="+mj-lt"/>
              </a:rPr>
              <a:t>(</a:t>
            </a:r>
            <a:r>
              <a:rPr lang="fr-FR" i="1" dirty="0">
                <a:latin typeface="+mj-lt"/>
              </a:rPr>
              <a:t>x</a:t>
            </a:r>
            <a:r>
              <a:rPr lang="fr-FR" dirty="0" smtClean="0">
                <a:latin typeface="+mj-lt"/>
              </a:rPr>
              <a:t>′, </a:t>
            </a:r>
            <a:r>
              <a:rPr lang="fr-FR" i="1" dirty="0">
                <a:latin typeface="+mj-lt"/>
              </a:rPr>
              <a:t>y</a:t>
            </a:r>
            <a:r>
              <a:rPr lang="fr-FR" dirty="0" smtClean="0">
                <a:latin typeface="+mj-lt"/>
              </a:rPr>
              <a:t>) </a:t>
            </a:r>
            <a:r>
              <a:rPr lang="fr-FR" dirty="0">
                <a:latin typeface="+mj-lt"/>
              </a:rPr>
              <a:t>∈ </a:t>
            </a:r>
            <a:r>
              <a:rPr lang="fr-FR" dirty="0" smtClean="0">
                <a:latin typeface="+mj-lt"/>
              </a:rPr>
              <a:t>D</a:t>
            </a:r>
            <a:r>
              <a:rPr lang="fr-FR" i="1" dirty="0" smtClean="0">
                <a:latin typeface="+mj-lt"/>
              </a:rPr>
              <a:t>) </a:t>
            </a:r>
            <a:r>
              <a:rPr lang="fr-FR" b="1" dirty="0">
                <a:latin typeface="+mj-lt"/>
              </a:rPr>
              <a:t>faire</a:t>
            </a:r>
          </a:p>
          <a:p>
            <a:pPr lvl="2"/>
            <a:r>
              <a:rPr lang="fr-FR" dirty="0">
                <a:latin typeface="+mj-lt"/>
              </a:rPr>
              <a:t>Calculer la distance </a:t>
            </a:r>
            <a:r>
              <a:rPr lang="fr-FR" i="1" dirty="0">
                <a:latin typeface="+mj-lt"/>
              </a:rPr>
              <a:t>D</a:t>
            </a:r>
            <a:r>
              <a:rPr lang="fr-FR" dirty="0">
                <a:latin typeface="+mj-lt"/>
              </a:rPr>
              <a:t>(</a:t>
            </a:r>
            <a:r>
              <a:rPr lang="fr-FR" i="1" dirty="0">
                <a:latin typeface="+mj-lt"/>
              </a:rPr>
              <a:t>x</a:t>
            </a:r>
            <a:r>
              <a:rPr lang="fr-FR" dirty="0">
                <a:latin typeface="+mj-lt"/>
              </a:rPr>
              <a:t>, </a:t>
            </a:r>
            <a:r>
              <a:rPr lang="fr-FR" i="1" dirty="0">
                <a:latin typeface="+mj-lt"/>
              </a:rPr>
              <a:t>x</a:t>
            </a:r>
            <a:r>
              <a:rPr lang="fr-FR" dirty="0">
                <a:latin typeface="+mj-lt"/>
              </a:rPr>
              <a:t>′)</a:t>
            </a:r>
          </a:p>
          <a:p>
            <a:pPr lvl="1"/>
            <a:r>
              <a:rPr lang="fr-FR" b="1" dirty="0">
                <a:latin typeface="+mj-lt"/>
              </a:rPr>
              <a:t>fin</a:t>
            </a:r>
          </a:p>
          <a:p>
            <a:pPr lvl="1"/>
            <a:r>
              <a:rPr lang="fr-FR" b="1" dirty="0">
                <a:latin typeface="+mj-lt"/>
              </a:rPr>
              <a:t>pour chaque </a:t>
            </a:r>
            <a:r>
              <a:rPr lang="fr-FR" dirty="0">
                <a:latin typeface="+mj-lt"/>
              </a:rPr>
              <a:t>{</a:t>
            </a:r>
            <a:r>
              <a:rPr lang="fr-FR" i="1" dirty="0">
                <a:latin typeface="+mj-lt"/>
              </a:rPr>
              <a:t>x</a:t>
            </a:r>
            <a:r>
              <a:rPr lang="fr-FR" dirty="0">
                <a:latin typeface="+mj-lt"/>
              </a:rPr>
              <a:t>′ ∈ </a:t>
            </a:r>
            <a:r>
              <a:rPr lang="fr-FR" i="1" dirty="0" err="1">
                <a:latin typeface="+mj-lt"/>
              </a:rPr>
              <a:t>kppv</a:t>
            </a:r>
            <a:r>
              <a:rPr lang="fr-FR" dirty="0">
                <a:latin typeface="+mj-lt"/>
              </a:rPr>
              <a:t>(</a:t>
            </a:r>
            <a:r>
              <a:rPr lang="fr-FR" i="1" dirty="0">
                <a:latin typeface="+mj-lt"/>
              </a:rPr>
              <a:t>x</a:t>
            </a:r>
            <a:r>
              <a:rPr lang="fr-FR" dirty="0">
                <a:latin typeface="+mj-lt"/>
              </a:rPr>
              <a:t>)} </a:t>
            </a:r>
            <a:r>
              <a:rPr lang="fr-FR" b="1" dirty="0">
                <a:latin typeface="+mj-lt"/>
              </a:rPr>
              <a:t>faire</a:t>
            </a:r>
          </a:p>
          <a:p>
            <a:pPr lvl="2"/>
            <a:r>
              <a:rPr lang="fr-FR" dirty="0">
                <a:latin typeface="+mj-lt"/>
              </a:rPr>
              <a:t>compter le nombre </a:t>
            </a:r>
            <a:r>
              <a:rPr lang="fr-FR" dirty="0" smtClean="0">
                <a:latin typeface="+mj-lt"/>
              </a:rPr>
              <a:t>d’</a:t>
            </a:r>
            <a:r>
              <a:rPr lang="fr-FR" dirty="0" err="1" smtClean="0">
                <a:latin typeface="+mj-lt"/>
              </a:rPr>
              <a:t>occurences</a:t>
            </a:r>
            <a:r>
              <a:rPr lang="fr-FR" dirty="0" smtClean="0">
                <a:latin typeface="+mj-lt"/>
              </a:rPr>
              <a:t> </a:t>
            </a:r>
            <a:r>
              <a:rPr lang="fr-FR" dirty="0">
                <a:latin typeface="+mj-lt"/>
              </a:rPr>
              <a:t>de chaque classe</a:t>
            </a:r>
          </a:p>
          <a:p>
            <a:pPr lvl="1"/>
            <a:r>
              <a:rPr lang="fr-FR" b="1" dirty="0">
                <a:latin typeface="+mj-lt"/>
              </a:rPr>
              <a:t>fin</a:t>
            </a:r>
          </a:p>
          <a:p>
            <a:pPr lvl="2"/>
            <a:r>
              <a:rPr lang="fr-FR" dirty="0">
                <a:latin typeface="+mj-lt"/>
              </a:rPr>
              <a:t>Attribuer </a:t>
            </a:r>
            <a:r>
              <a:rPr lang="fr-FR" i="1" dirty="0" smtClean="0">
                <a:latin typeface="+mj-lt"/>
              </a:rPr>
              <a:t>x  à </a:t>
            </a:r>
            <a:r>
              <a:rPr lang="fr-FR" dirty="0" smtClean="0">
                <a:latin typeface="+mj-lt"/>
              </a:rPr>
              <a:t>la </a:t>
            </a:r>
            <a:r>
              <a:rPr lang="fr-FR" dirty="0">
                <a:latin typeface="+mj-lt"/>
              </a:rPr>
              <a:t>classe la plus </a:t>
            </a:r>
            <a:r>
              <a:rPr lang="fr-FR" dirty="0" smtClean="0">
                <a:latin typeface="+mj-lt"/>
              </a:rPr>
              <a:t>fréquente</a:t>
            </a:r>
            <a:r>
              <a:rPr lang="fr-FR" dirty="0">
                <a:latin typeface="+mj-lt"/>
              </a:rPr>
              <a:t>;</a:t>
            </a:r>
          </a:p>
          <a:p>
            <a:r>
              <a:rPr lang="fr-FR" b="1" dirty="0">
                <a:latin typeface="+mj-lt"/>
              </a:rPr>
              <a:t>fin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29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 smtClean="0">
                <a:solidFill>
                  <a:prstClr val="black"/>
                </a:solidFill>
              </a:rPr>
              <a:t>Remarques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073E87"/>
                </a:solidFill>
              </a:rPr>
              <a:t>Université Paris Descartes</a:t>
            </a:r>
            <a:endParaRPr lang="fr-FR">
              <a:solidFill>
                <a:srgbClr val="073E87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B393C-ECC6-4C7E-BC56-15CC681C0C3C}" type="slidenum">
              <a:rPr lang="fr-FR" smtClean="0">
                <a:solidFill>
                  <a:srgbClr val="073E87"/>
                </a:solidFill>
              </a:rPr>
              <a:pPr>
                <a:defRPr/>
              </a:pPr>
              <a:t>9</a:t>
            </a:fld>
            <a:endParaRPr lang="fr-FR">
              <a:solidFill>
                <a:srgbClr val="073E87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Clr>
                <a:srgbClr val="727CA3"/>
              </a:buClr>
            </a:pPr>
            <a:r>
              <a:rPr lang="fr-FR" sz="2200" dirty="0" smtClean="0">
                <a:solidFill>
                  <a:prstClr val="black"/>
                </a:solidFill>
                <a:latin typeface="+mj-lt"/>
              </a:rPr>
              <a:t>choix </a:t>
            </a:r>
            <a:r>
              <a:rPr lang="fr-FR" sz="2200" dirty="0">
                <a:solidFill>
                  <a:prstClr val="black"/>
                </a:solidFill>
                <a:latin typeface="+mj-lt"/>
              </a:rPr>
              <a:t>de K crucial : </a:t>
            </a:r>
            <a:r>
              <a:rPr lang="fr-FR" sz="2200" dirty="0" smtClean="0">
                <a:solidFill>
                  <a:prstClr val="black"/>
                </a:solidFill>
                <a:latin typeface="+mj-lt"/>
              </a:rPr>
              <a:t>(CV</a:t>
            </a:r>
            <a:r>
              <a:rPr lang="fr-FR" sz="2200" dirty="0">
                <a:solidFill>
                  <a:prstClr val="black"/>
                </a:solidFill>
                <a:latin typeface="+mj-lt"/>
              </a:rPr>
              <a:t>, AUC, </a:t>
            </a:r>
            <a:r>
              <a:rPr lang="fr-FR" sz="2200" dirty="0" err="1">
                <a:solidFill>
                  <a:prstClr val="black"/>
                </a:solidFill>
                <a:latin typeface="+mj-lt"/>
              </a:rPr>
              <a:t>éch</a:t>
            </a:r>
            <a:r>
              <a:rPr lang="fr-FR" sz="2200" dirty="0">
                <a:solidFill>
                  <a:prstClr val="black"/>
                </a:solidFill>
                <a:latin typeface="+mj-lt"/>
              </a:rPr>
              <a:t>. test</a:t>
            </a:r>
            <a:r>
              <a:rPr lang="fr-FR" sz="2200" dirty="0" smtClean="0">
                <a:solidFill>
                  <a:prstClr val="black"/>
                </a:solidFill>
                <a:latin typeface="+mj-lt"/>
              </a:rPr>
              <a:t>...), plus </a:t>
            </a:r>
            <a:r>
              <a:rPr lang="fr-FR" sz="2200" dirty="0">
                <a:solidFill>
                  <a:prstClr val="black"/>
                </a:solidFill>
                <a:latin typeface="+mj-lt"/>
              </a:rPr>
              <a:t>n est grand, plus on peut se permettre de prend un K </a:t>
            </a:r>
            <a:r>
              <a:rPr lang="fr-FR" sz="2200" dirty="0" smtClean="0">
                <a:solidFill>
                  <a:prstClr val="black"/>
                </a:solidFill>
                <a:latin typeface="+mj-lt"/>
              </a:rPr>
              <a:t>grand</a:t>
            </a:r>
          </a:p>
          <a:p>
            <a:pPr lvl="0">
              <a:buClr>
                <a:srgbClr val="727CA3"/>
              </a:buClr>
            </a:pPr>
            <a:endParaRPr lang="fr-FR" sz="2200" dirty="0" smtClean="0">
              <a:solidFill>
                <a:prstClr val="black"/>
              </a:solidFill>
              <a:latin typeface="+mj-lt"/>
            </a:endParaRPr>
          </a:p>
          <a:p>
            <a:pPr lvl="0">
              <a:buClr>
                <a:srgbClr val="727CA3"/>
              </a:buClr>
            </a:pPr>
            <a:r>
              <a:rPr lang="fr-FR" sz="2200" dirty="0" smtClean="0">
                <a:solidFill>
                  <a:prstClr val="black"/>
                </a:solidFill>
                <a:latin typeface="+mj-lt"/>
              </a:rPr>
              <a:t>Choix de la distance : le plus souvent c’est la distance euclidienne qui est choisie</a:t>
            </a:r>
          </a:p>
          <a:p>
            <a:pPr lvl="0">
              <a:buClr>
                <a:srgbClr val="727CA3"/>
              </a:buClr>
            </a:pPr>
            <a:endParaRPr lang="fr-FR" sz="2200" dirty="0" smtClean="0">
              <a:solidFill>
                <a:prstClr val="black"/>
              </a:solidFill>
              <a:latin typeface="+mj-lt"/>
            </a:endParaRPr>
          </a:p>
          <a:p>
            <a:pPr lvl="0">
              <a:buClr>
                <a:srgbClr val="727CA3"/>
              </a:buClr>
            </a:pPr>
            <a:r>
              <a:rPr lang="fr-FR" sz="2200" dirty="0">
                <a:latin typeface="+mj-lt"/>
              </a:rPr>
              <a:t>Quelle décision prendre en cas d’égalité </a:t>
            </a:r>
            <a:r>
              <a:rPr lang="fr-FR" sz="2200" dirty="0" smtClean="0">
                <a:latin typeface="+mj-lt"/>
              </a:rPr>
              <a:t>?</a:t>
            </a:r>
          </a:p>
          <a:p>
            <a:pPr lvl="1"/>
            <a:r>
              <a:rPr lang="fr-FR" sz="1700" dirty="0">
                <a:latin typeface="+mj-lt"/>
              </a:rPr>
              <a:t>Augmenter la valeur de </a:t>
            </a:r>
            <a:r>
              <a:rPr lang="fr-FR" sz="1700" i="1" dirty="0">
                <a:latin typeface="+mj-lt"/>
              </a:rPr>
              <a:t>k </a:t>
            </a:r>
            <a:r>
              <a:rPr lang="fr-FR" sz="1700" dirty="0">
                <a:latin typeface="+mj-lt"/>
              </a:rPr>
              <a:t>de 1 pour trancher. L’</a:t>
            </a:r>
            <a:r>
              <a:rPr lang="fr-FR" sz="1700" dirty="0" err="1">
                <a:latin typeface="+mj-lt"/>
              </a:rPr>
              <a:t>ambiguité</a:t>
            </a:r>
            <a:r>
              <a:rPr lang="fr-FR" sz="1700" dirty="0">
                <a:latin typeface="+mj-lt"/>
              </a:rPr>
              <a:t> peut </a:t>
            </a:r>
            <a:r>
              <a:rPr lang="fr-FR" sz="1700" dirty="0" smtClean="0">
                <a:latin typeface="+mj-lt"/>
              </a:rPr>
              <a:t>persister</a:t>
            </a:r>
            <a:endParaRPr lang="fr-FR" sz="1700" dirty="0">
              <a:latin typeface="+mj-lt"/>
            </a:endParaRPr>
          </a:p>
          <a:p>
            <a:pPr lvl="1"/>
            <a:r>
              <a:rPr lang="fr-FR" sz="1700" dirty="0">
                <a:latin typeface="+mj-lt"/>
              </a:rPr>
              <a:t>Tirer au hasard la classe parmi les classes </a:t>
            </a:r>
            <a:r>
              <a:rPr lang="fr-FR" sz="1700" dirty="0" err="1">
                <a:latin typeface="+mj-lt"/>
              </a:rPr>
              <a:t>ambigues</a:t>
            </a:r>
            <a:r>
              <a:rPr lang="fr-FR" sz="1700" dirty="0" smtClean="0">
                <a:latin typeface="+mj-lt"/>
              </a:rPr>
              <a:t>.</a:t>
            </a:r>
            <a:endParaRPr lang="fr-FR" sz="1700" dirty="0">
              <a:latin typeface="+mj-lt"/>
            </a:endParaRPr>
          </a:p>
          <a:p>
            <a:pPr lvl="1"/>
            <a:r>
              <a:rPr lang="fr-FR" sz="1700" dirty="0">
                <a:latin typeface="+mj-lt"/>
              </a:rPr>
              <a:t>Pondération des exemples par leur distance au point </a:t>
            </a:r>
            <a:r>
              <a:rPr lang="fr-FR" sz="1700" i="1" dirty="0">
                <a:latin typeface="+mj-lt"/>
              </a:rPr>
              <a:t>x</a:t>
            </a:r>
          </a:p>
          <a:p>
            <a:pPr marL="0" lvl="0" indent="0">
              <a:buClr>
                <a:srgbClr val="727CA3"/>
              </a:buClr>
              <a:buNone/>
            </a:pPr>
            <a:endParaRPr lang="fr-FR" sz="2200" b="1" dirty="0">
              <a:solidFill>
                <a:prstClr val="black"/>
              </a:solidFill>
              <a:latin typeface="+mj-lt"/>
            </a:endParaRPr>
          </a:p>
          <a:p>
            <a:pPr lvl="0">
              <a:buClr>
                <a:srgbClr val="727CA3"/>
              </a:buClr>
            </a:pPr>
            <a:r>
              <a:rPr lang="fr-FR" sz="2200" dirty="0">
                <a:latin typeface="+mj-lt"/>
              </a:rPr>
              <a:t> </a:t>
            </a:r>
            <a:r>
              <a:rPr lang="fr-FR" sz="2200" b="1" dirty="0" smtClean="0">
                <a:latin typeface="+mj-lt"/>
              </a:rPr>
              <a:t>Exercice </a:t>
            </a:r>
            <a:r>
              <a:rPr lang="fr-FR" sz="2200" dirty="0" smtClean="0">
                <a:solidFill>
                  <a:prstClr val="black"/>
                </a:solidFill>
                <a:latin typeface="+mj-lt"/>
              </a:rPr>
              <a:t>: Prédire </a:t>
            </a:r>
            <a:r>
              <a:rPr lang="fr-FR" sz="2200" dirty="0">
                <a:solidFill>
                  <a:prstClr val="black"/>
                </a:solidFill>
                <a:latin typeface="+mj-lt"/>
              </a:rPr>
              <a:t>l’appartenance du point X5 = 4 à l’une des deux classes suivantes, par la méthode KNN avec différentes valeurs de </a:t>
            </a:r>
            <a:r>
              <a:rPr lang="fr-FR" sz="2200" dirty="0" smtClean="0">
                <a:solidFill>
                  <a:prstClr val="black"/>
                </a:solidFill>
                <a:latin typeface="+mj-lt"/>
              </a:rPr>
              <a:t>k </a:t>
            </a:r>
            <a:r>
              <a:rPr lang="fr-FR" sz="2200" dirty="0">
                <a:solidFill>
                  <a:prstClr val="black"/>
                </a:solidFill>
                <a:latin typeface="+mj-lt"/>
              </a:rPr>
              <a:t>: classe 1 : X1 = 0, X2 = </a:t>
            </a:r>
            <a:r>
              <a:rPr lang="fr-FR" sz="2200" dirty="0" smtClean="0">
                <a:solidFill>
                  <a:prstClr val="black"/>
                </a:solidFill>
                <a:latin typeface="+mj-lt"/>
              </a:rPr>
              <a:t>2 classe </a:t>
            </a:r>
            <a:r>
              <a:rPr lang="fr-FR" sz="2200" dirty="0">
                <a:solidFill>
                  <a:prstClr val="black"/>
                </a:solidFill>
                <a:latin typeface="+mj-lt"/>
              </a:rPr>
              <a:t>2 : X3 = 6, X4 = 11</a:t>
            </a:r>
          </a:p>
          <a:p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20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7.2|5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11331</TotalTime>
  <Words>1236</Words>
  <Application>Microsoft Office PowerPoint</Application>
  <PresentationFormat>Affichage à l'écran (4:3)</PresentationFormat>
  <Paragraphs>291</Paragraphs>
  <Slides>24</Slides>
  <Notes>5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24</vt:i4>
      </vt:variant>
    </vt:vector>
  </HeadingPairs>
  <TitlesOfParts>
    <vt:vector size="27" baseType="lpstr">
      <vt:lpstr>Origine</vt:lpstr>
      <vt:lpstr>Équation</vt:lpstr>
      <vt:lpstr>Equation</vt:lpstr>
      <vt:lpstr>K plus proches voisins (KNN)</vt:lpstr>
      <vt:lpstr>K-plus proches voisins</vt:lpstr>
      <vt:lpstr>K-plus proches voisins</vt:lpstr>
      <vt:lpstr>Exemple</vt:lpstr>
      <vt:lpstr>Exemple</vt:lpstr>
      <vt:lpstr>Exemple</vt:lpstr>
      <vt:lpstr>Objectif et principe</vt:lpstr>
      <vt:lpstr>Algorithme</vt:lpstr>
      <vt:lpstr>Remarques</vt:lpstr>
      <vt:lpstr>Avantages</vt:lpstr>
      <vt:lpstr>KNN sous R</vt:lpstr>
      <vt:lpstr>Classifieur bayésien naïf (Naive Bayes classifier) </vt:lpstr>
      <vt:lpstr>Classifieur Bayésien Naîf </vt:lpstr>
      <vt:lpstr>Classification bayésienne naïve</vt:lpstr>
      <vt:lpstr>Données</vt:lpstr>
      <vt:lpstr>Mise en œuvre</vt:lpstr>
      <vt:lpstr>Dérivation de la formule de Bayes</vt:lpstr>
      <vt:lpstr>Dérivation du classifieur Bayésien Naïf</vt:lpstr>
      <vt:lpstr>Estimation des probabilités</vt:lpstr>
      <vt:lpstr>Hypothèse naïve du classifieur</vt:lpstr>
      <vt:lpstr>Remarques</vt:lpstr>
      <vt:lpstr>Example </vt:lpstr>
      <vt:lpstr>Example </vt:lpstr>
      <vt:lpstr>Example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plus proches voisins (KNN)</dc:title>
  <dc:creator>momo</dc:creator>
  <cp:lastModifiedBy>pc</cp:lastModifiedBy>
  <cp:revision>58</cp:revision>
  <dcterms:created xsi:type="dcterms:W3CDTF">2015-11-06T07:36:54Z</dcterms:created>
  <dcterms:modified xsi:type="dcterms:W3CDTF">2017-10-26T05:31:47Z</dcterms:modified>
</cp:coreProperties>
</file>