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1"/>
  </p:sldMasterIdLst>
  <p:notesMasterIdLst>
    <p:notesMasterId r:id="rId11"/>
  </p:notesMasterIdLst>
  <p:sldIdLst>
    <p:sldId id="256" r:id="rId2"/>
    <p:sldId id="259" r:id="rId3"/>
    <p:sldId id="261" r:id="rId4"/>
    <p:sldId id="260" r:id="rId5"/>
    <p:sldId id="262" r:id="rId6"/>
    <p:sldId id="263" r:id="rId7"/>
    <p:sldId id="257"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A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87"/>
    <p:restoredTop sz="97030"/>
  </p:normalViewPr>
  <p:slideViewPr>
    <p:cSldViewPr snapToGrid="0">
      <p:cViewPr varScale="1">
        <p:scale>
          <a:sx n="121" d="100"/>
          <a:sy n="121" d="100"/>
        </p:scale>
        <p:origin x="6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D682A0-9D35-114E-B9C6-92FAFB9C6DF8}" type="datetimeFigureOut">
              <a:rPr lang="en-JP" smtClean="0"/>
              <a:t>2024/01/21</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68A3A-A0BD-004D-9F0F-9B9AB65C0B13}" type="slidenum">
              <a:rPr lang="en-JP" smtClean="0"/>
              <a:t>‹#›</a:t>
            </a:fld>
            <a:endParaRPr lang="en-JP"/>
          </a:p>
        </p:txBody>
      </p:sp>
    </p:spTree>
    <p:extLst>
      <p:ext uri="{BB962C8B-B14F-4D97-AF65-F5344CB8AC3E}">
        <p14:creationId xmlns:p14="http://schemas.microsoft.com/office/powerpoint/2010/main" val="2636296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Helvetica Neue" panose="02000503000000020004" pitchFamily="2" charset="0"/>
              </a:rPr>
              <a:t>Xin </a:t>
            </a:r>
            <a:r>
              <a:rPr lang="en-US" dirty="0" err="1">
                <a:effectLst/>
                <a:latin typeface="Helvetica Neue" panose="02000503000000020004" pitchFamily="2" charset="0"/>
              </a:rPr>
              <a:t>chào</a:t>
            </a:r>
            <a:r>
              <a:rPr lang="en-US" dirty="0">
                <a:effectLst/>
                <a:latin typeface="Helvetica Neue" panose="02000503000000020004" pitchFamily="2" charset="0"/>
              </a:rPr>
              <a:t> </a:t>
            </a:r>
            <a:r>
              <a:rPr lang="en-US" dirty="0" err="1">
                <a:effectLst/>
                <a:latin typeface="Helvetica Neue" panose="02000503000000020004" pitchFamily="2" charset="0"/>
              </a:rPr>
              <a:t>các</a:t>
            </a:r>
            <a:r>
              <a:rPr lang="en-US" dirty="0">
                <a:effectLst/>
                <a:latin typeface="Helvetica Neue" panose="02000503000000020004" pitchFamily="2" charset="0"/>
              </a:rPr>
              <a:t> </a:t>
            </a:r>
            <a:r>
              <a:rPr lang="en-US" dirty="0" err="1">
                <a:effectLst/>
                <a:latin typeface="Helvetica Neue" panose="02000503000000020004" pitchFamily="2" charset="0"/>
              </a:rPr>
              <a:t>bạn</a:t>
            </a:r>
            <a:r>
              <a:rPr lang="en-US" dirty="0">
                <a:effectLst/>
                <a:latin typeface="Helvetica Neue" panose="02000503000000020004" pitchFamily="2" charset="0"/>
              </a:rPr>
              <a:t>, </a:t>
            </a:r>
            <a:r>
              <a:rPr lang="en-US" dirty="0" err="1">
                <a:effectLst/>
                <a:latin typeface="Helvetica Neue" panose="02000503000000020004" pitchFamily="2" charset="0"/>
              </a:rPr>
              <a:t>hôm</a:t>
            </a:r>
            <a:r>
              <a:rPr lang="en-US" dirty="0">
                <a:effectLst/>
                <a:latin typeface="Helvetica Neue" panose="02000503000000020004" pitchFamily="2" charset="0"/>
              </a:rPr>
              <a:t> nay </a:t>
            </a:r>
            <a:r>
              <a:rPr lang="en-US" dirty="0" err="1">
                <a:effectLst/>
                <a:latin typeface="Helvetica Neue" panose="02000503000000020004" pitchFamily="2" charset="0"/>
              </a:rPr>
              <a:t>mình</a:t>
            </a:r>
            <a:r>
              <a:rPr lang="en-US" dirty="0">
                <a:effectLst/>
                <a:latin typeface="Helvetica Neue" panose="02000503000000020004" pitchFamily="2" charset="0"/>
              </a:rPr>
              <a:t> </a:t>
            </a:r>
            <a:r>
              <a:rPr lang="en-US" dirty="0" err="1">
                <a:effectLst/>
                <a:latin typeface="Helvetica Neue" panose="02000503000000020004" pitchFamily="2" charset="0"/>
              </a:rPr>
              <a:t>sẽ</a:t>
            </a:r>
            <a:r>
              <a:rPr lang="en-US" dirty="0">
                <a:effectLst/>
                <a:latin typeface="Helvetica Neue" panose="02000503000000020004" pitchFamily="2" charset="0"/>
              </a:rPr>
              <a:t> chia </a:t>
            </a:r>
            <a:r>
              <a:rPr lang="en-US" dirty="0" err="1">
                <a:effectLst/>
                <a:latin typeface="Helvetica Neue" panose="02000503000000020004" pitchFamily="2" charset="0"/>
              </a:rPr>
              <a:t>sẻ</a:t>
            </a:r>
            <a:r>
              <a:rPr lang="en-US" dirty="0">
                <a:effectLst/>
                <a:latin typeface="Helvetica Neue" panose="02000503000000020004" pitchFamily="2" charset="0"/>
              </a:rPr>
              <a:t> </a:t>
            </a:r>
            <a:r>
              <a:rPr lang="en-US" dirty="0" err="1">
                <a:effectLst/>
                <a:latin typeface="Helvetica Neue" panose="02000503000000020004" pitchFamily="2" charset="0"/>
              </a:rPr>
              <a:t>cho</a:t>
            </a:r>
            <a:r>
              <a:rPr lang="en-US" dirty="0">
                <a:effectLst/>
                <a:latin typeface="Helvetica Neue" panose="02000503000000020004" pitchFamily="2" charset="0"/>
              </a:rPr>
              <a:t> </a:t>
            </a:r>
            <a:r>
              <a:rPr lang="en-US" dirty="0" err="1">
                <a:effectLst/>
                <a:latin typeface="Helvetica Neue" panose="02000503000000020004" pitchFamily="2" charset="0"/>
              </a:rPr>
              <a:t>các</a:t>
            </a:r>
            <a:r>
              <a:rPr lang="en-US" dirty="0">
                <a:effectLst/>
                <a:latin typeface="Helvetica Neue" panose="02000503000000020004" pitchFamily="2" charset="0"/>
              </a:rPr>
              <a:t> </a:t>
            </a:r>
            <a:r>
              <a:rPr lang="en-US" dirty="0" err="1">
                <a:effectLst/>
                <a:latin typeface="Helvetica Neue" panose="02000503000000020004" pitchFamily="2" charset="0"/>
              </a:rPr>
              <a:t>bạn</a:t>
            </a:r>
            <a:r>
              <a:rPr lang="en-US" dirty="0">
                <a:effectLst/>
                <a:latin typeface="Helvetica Neue" panose="02000503000000020004" pitchFamily="2" charset="0"/>
              </a:rPr>
              <a:t> 1 </a:t>
            </a:r>
            <a:r>
              <a:rPr lang="en-US" dirty="0" err="1">
                <a:effectLst/>
                <a:latin typeface="Helvetica Neue" panose="02000503000000020004" pitchFamily="2" charset="0"/>
              </a:rPr>
              <a:t>dự</a:t>
            </a:r>
            <a:r>
              <a:rPr lang="en-US" dirty="0">
                <a:effectLst/>
                <a:latin typeface="Helvetica Neue" panose="02000503000000020004" pitchFamily="2" charset="0"/>
              </a:rPr>
              <a:t> </a:t>
            </a:r>
            <a:r>
              <a:rPr lang="en-US" dirty="0" err="1">
                <a:effectLst/>
                <a:latin typeface="Helvetica Neue" panose="02000503000000020004" pitchFamily="2" charset="0"/>
              </a:rPr>
              <a:t>án</a:t>
            </a:r>
            <a:r>
              <a:rPr lang="en-US" dirty="0">
                <a:effectLst/>
                <a:latin typeface="Helvetica Neue" panose="02000503000000020004" pitchFamily="2" charset="0"/>
              </a:rPr>
              <a:t> </a:t>
            </a:r>
            <a:r>
              <a:rPr lang="en-US" dirty="0" err="1">
                <a:effectLst/>
                <a:latin typeface="Helvetica Neue" panose="02000503000000020004" pitchFamily="2" charset="0"/>
              </a:rPr>
              <a:t>có</a:t>
            </a:r>
            <a:r>
              <a:rPr lang="en-US" dirty="0">
                <a:effectLst/>
                <a:latin typeface="Helvetica Neue" panose="02000503000000020004" pitchFamily="2" charset="0"/>
              </a:rPr>
              <a:t> </a:t>
            </a:r>
            <a:r>
              <a:rPr lang="en-US" dirty="0" err="1">
                <a:effectLst/>
                <a:latin typeface="Helvetica Neue" panose="02000503000000020004" pitchFamily="2" charset="0"/>
              </a:rPr>
              <a:t>tiêu</a:t>
            </a:r>
            <a:r>
              <a:rPr lang="en-US" dirty="0">
                <a:effectLst/>
                <a:latin typeface="Helvetica Neue" panose="02000503000000020004" pitchFamily="2" charset="0"/>
              </a:rPr>
              <a:t> </a:t>
            </a:r>
            <a:r>
              <a:rPr lang="en-US" dirty="0" err="1">
                <a:effectLst/>
                <a:latin typeface="Helvetica Neue" panose="02000503000000020004" pitchFamily="2" charset="0"/>
              </a:rPr>
              <a:t>đề</a:t>
            </a:r>
            <a:r>
              <a:rPr lang="en-US" dirty="0">
                <a:effectLst/>
                <a:latin typeface="Helvetica Neue" panose="02000503000000020004" pitchFamily="2" charset="0"/>
              </a:rPr>
              <a:t> </a:t>
            </a:r>
            <a:r>
              <a:rPr lang="en-US" dirty="0" err="1">
                <a:effectLst/>
                <a:latin typeface="Helvetica Neue" panose="02000503000000020004" pitchFamily="2" charset="0"/>
              </a:rPr>
              <a:t>là</a:t>
            </a:r>
            <a:r>
              <a:rPr lang="en-US" dirty="0">
                <a:effectLst/>
                <a:latin typeface="Helvetica Neue" panose="02000503000000020004" pitchFamily="2" charset="0"/>
              </a:rPr>
              <a:t> </a:t>
            </a:r>
            <a:r>
              <a:rPr lang="en-US" dirty="0" err="1">
                <a:effectLst/>
                <a:latin typeface="Helvetica Neue" panose="02000503000000020004" pitchFamily="2" charset="0"/>
              </a:rPr>
              <a:t>dự</a:t>
            </a:r>
            <a:r>
              <a:rPr lang="en-US" dirty="0">
                <a:effectLst/>
                <a:latin typeface="Helvetica Neue" panose="02000503000000020004" pitchFamily="2" charset="0"/>
              </a:rPr>
              <a:t> </a:t>
            </a:r>
            <a:r>
              <a:rPr lang="en-US" dirty="0" err="1">
                <a:effectLst/>
                <a:latin typeface="Helvetica Neue" panose="02000503000000020004" pitchFamily="2" charset="0"/>
              </a:rPr>
              <a:t>báo</a:t>
            </a:r>
            <a:r>
              <a:rPr lang="en-US" dirty="0">
                <a:effectLst/>
                <a:latin typeface="Helvetica Neue" panose="02000503000000020004" pitchFamily="2" charset="0"/>
              </a:rPr>
              <a:t> </a:t>
            </a:r>
            <a:r>
              <a:rPr lang="en-US" dirty="0" err="1">
                <a:effectLst/>
                <a:latin typeface="Helvetica Neue" panose="02000503000000020004" pitchFamily="2" charset="0"/>
              </a:rPr>
              <a:t>doanh</a:t>
            </a:r>
            <a:r>
              <a:rPr lang="en-US" dirty="0">
                <a:effectLst/>
                <a:latin typeface="Helvetica Neue" panose="02000503000000020004" pitchFamily="2" charset="0"/>
              </a:rPr>
              <a:t> </a:t>
            </a:r>
            <a:r>
              <a:rPr lang="en-US" dirty="0" err="1">
                <a:effectLst/>
                <a:latin typeface="Helvetica Neue" panose="02000503000000020004" pitchFamily="2" charset="0"/>
              </a:rPr>
              <a:t>thu</a:t>
            </a:r>
            <a:r>
              <a:rPr lang="en-US" dirty="0">
                <a:effectLst/>
                <a:latin typeface="Helvetica Neue" panose="02000503000000020004" pitchFamily="2" charset="0"/>
              </a:rPr>
              <a:t> </a:t>
            </a:r>
            <a:r>
              <a:rPr lang="en-US" dirty="0" err="1">
                <a:effectLst/>
                <a:latin typeface="Helvetica Neue" panose="02000503000000020004" pitchFamily="2" charset="0"/>
              </a:rPr>
              <a:t>bán</a:t>
            </a:r>
            <a:r>
              <a:rPr lang="en-US" dirty="0">
                <a:effectLst/>
                <a:latin typeface="Helvetica Neue" panose="02000503000000020004" pitchFamily="2" charset="0"/>
              </a:rPr>
              <a:t> </a:t>
            </a:r>
            <a:r>
              <a:rPr lang="en-US" dirty="0" err="1">
                <a:effectLst/>
                <a:latin typeface="Helvetica Neue" panose="02000503000000020004" pitchFamily="2" charset="0"/>
              </a:rPr>
              <a:t>hàng</a:t>
            </a:r>
            <a:r>
              <a:rPr lang="en-US" dirty="0">
                <a:effectLst/>
                <a:latin typeface="Helvetica Neue" panose="02000503000000020004" pitchFamily="2" charset="0"/>
              </a:rPr>
              <a:t>. </a:t>
            </a:r>
            <a:r>
              <a:rPr lang="en-US" dirty="0" err="1">
                <a:effectLst/>
                <a:latin typeface="Helvetica Neue" panose="02000503000000020004" pitchFamily="2" charset="0"/>
              </a:rPr>
              <a:t>Trong</a:t>
            </a:r>
            <a:r>
              <a:rPr lang="en-US" dirty="0">
                <a:effectLst/>
                <a:latin typeface="Helvetica Neue" panose="02000503000000020004" pitchFamily="2" charset="0"/>
              </a:rPr>
              <a:t> </a:t>
            </a:r>
            <a:r>
              <a:rPr lang="en-US" dirty="0" err="1">
                <a:effectLst/>
                <a:latin typeface="Helvetica Neue" panose="02000503000000020004" pitchFamily="2" charset="0"/>
              </a:rPr>
              <a:t>dự</a:t>
            </a:r>
            <a:r>
              <a:rPr lang="en-US" dirty="0">
                <a:effectLst/>
                <a:latin typeface="Helvetica Neue" panose="02000503000000020004" pitchFamily="2" charset="0"/>
              </a:rPr>
              <a:t> </a:t>
            </a:r>
            <a:r>
              <a:rPr lang="en-US" dirty="0" err="1">
                <a:effectLst/>
                <a:latin typeface="Helvetica Neue" panose="02000503000000020004" pitchFamily="2" charset="0"/>
              </a:rPr>
              <a:t>án</a:t>
            </a:r>
            <a:r>
              <a:rPr lang="en-US" dirty="0">
                <a:effectLst/>
                <a:latin typeface="Helvetica Neue" panose="02000503000000020004" pitchFamily="2" charset="0"/>
              </a:rPr>
              <a:t> </a:t>
            </a:r>
            <a:r>
              <a:rPr lang="en-US" dirty="0" err="1">
                <a:effectLst/>
                <a:latin typeface="Helvetica Neue" panose="02000503000000020004" pitchFamily="2" charset="0"/>
              </a:rPr>
              <a:t>này</a:t>
            </a:r>
            <a:r>
              <a:rPr lang="en-US" dirty="0">
                <a:effectLst/>
                <a:latin typeface="Helvetica Neue" panose="02000503000000020004" pitchFamily="2" charset="0"/>
              </a:rPr>
              <a:t> </a:t>
            </a:r>
            <a:r>
              <a:rPr lang="en-US" dirty="0" err="1">
                <a:effectLst/>
                <a:latin typeface="Helvetica Neue" panose="02000503000000020004" pitchFamily="2" charset="0"/>
              </a:rPr>
              <a:t>mình</a:t>
            </a:r>
            <a:r>
              <a:rPr lang="en-US" dirty="0">
                <a:effectLst/>
                <a:latin typeface="Helvetica Neue" panose="02000503000000020004" pitchFamily="2" charset="0"/>
              </a:rPr>
              <a:t> </a:t>
            </a:r>
            <a:r>
              <a:rPr lang="en-US" dirty="0" err="1">
                <a:effectLst/>
                <a:latin typeface="Helvetica Neue" panose="02000503000000020004" pitchFamily="2" charset="0"/>
              </a:rPr>
              <a:t>sẽ</a:t>
            </a:r>
            <a:r>
              <a:rPr lang="en-US" dirty="0">
                <a:effectLst/>
                <a:latin typeface="Helvetica Neue" panose="02000503000000020004" pitchFamily="2" charset="0"/>
              </a:rPr>
              <a:t> </a:t>
            </a:r>
            <a:r>
              <a:rPr lang="en-US" dirty="0" err="1">
                <a:effectLst/>
                <a:latin typeface="Helvetica Neue" panose="02000503000000020004" pitchFamily="2" charset="0"/>
              </a:rPr>
              <a:t>sử</a:t>
            </a:r>
            <a:r>
              <a:rPr lang="en-US" dirty="0">
                <a:effectLst/>
                <a:latin typeface="Helvetica Neue" panose="02000503000000020004" pitchFamily="2" charset="0"/>
              </a:rPr>
              <a:t> </a:t>
            </a:r>
            <a:r>
              <a:rPr lang="en-US" dirty="0" err="1">
                <a:effectLst/>
                <a:latin typeface="Helvetica Neue" panose="02000503000000020004" pitchFamily="2" charset="0"/>
              </a:rPr>
              <a:t>dụng</a:t>
            </a:r>
            <a:r>
              <a:rPr lang="en-US" dirty="0">
                <a:effectLst/>
                <a:latin typeface="Helvetica Neue" panose="02000503000000020004" pitchFamily="2" charset="0"/>
              </a:rPr>
              <a:t> AI (hay </a:t>
            </a:r>
            <a:r>
              <a:rPr lang="en-US" dirty="0" err="1">
                <a:effectLst/>
                <a:latin typeface="Helvetica Neue" panose="02000503000000020004" pitchFamily="2" charset="0"/>
              </a:rPr>
              <a:t>là</a:t>
            </a:r>
            <a:r>
              <a:rPr lang="en-US" dirty="0">
                <a:effectLst/>
                <a:latin typeface="Helvetica Neue" panose="02000503000000020004" pitchFamily="2" charset="0"/>
              </a:rPr>
              <a:t> </a:t>
            </a:r>
            <a:r>
              <a:rPr lang="en-US" dirty="0" err="1">
                <a:effectLst/>
                <a:latin typeface="Helvetica Neue" panose="02000503000000020004" pitchFamily="2" charset="0"/>
              </a:rPr>
              <a:t>trí</a:t>
            </a:r>
            <a:r>
              <a:rPr lang="en-US" dirty="0">
                <a:effectLst/>
                <a:latin typeface="Helvetica Neue" panose="02000503000000020004" pitchFamily="2" charset="0"/>
              </a:rPr>
              <a:t> </a:t>
            </a:r>
            <a:r>
              <a:rPr lang="en-US" dirty="0" err="1">
                <a:effectLst/>
                <a:latin typeface="Helvetica Neue" panose="02000503000000020004" pitchFamily="2" charset="0"/>
              </a:rPr>
              <a:t>tuệ</a:t>
            </a:r>
            <a:r>
              <a:rPr lang="en-US" dirty="0">
                <a:effectLst/>
                <a:latin typeface="Helvetica Neue" panose="02000503000000020004" pitchFamily="2" charset="0"/>
              </a:rPr>
              <a:t> </a:t>
            </a:r>
            <a:r>
              <a:rPr lang="en-US" dirty="0" err="1">
                <a:effectLst/>
                <a:latin typeface="Helvetica Neue" panose="02000503000000020004" pitchFamily="2" charset="0"/>
              </a:rPr>
              <a:t>nhân</a:t>
            </a:r>
            <a:r>
              <a:rPr lang="en-US" dirty="0">
                <a:effectLst/>
                <a:latin typeface="Helvetica Neue" panose="02000503000000020004" pitchFamily="2" charset="0"/>
              </a:rPr>
              <a:t> </a:t>
            </a:r>
            <a:r>
              <a:rPr lang="en-US" dirty="0" err="1">
                <a:effectLst/>
                <a:latin typeface="Helvetica Neue" panose="02000503000000020004" pitchFamily="2" charset="0"/>
              </a:rPr>
              <a:t>tạo</a:t>
            </a:r>
            <a:r>
              <a:rPr lang="en-US" dirty="0">
                <a:effectLst/>
                <a:latin typeface="Helvetica Neue" panose="02000503000000020004" pitchFamily="2" charset="0"/>
              </a:rPr>
              <a:t>) </a:t>
            </a:r>
            <a:r>
              <a:rPr lang="en-US" dirty="0" err="1">
                <a:effectLst/>
                <a:latin typeface="Helvetica Neue" panose="02000503000000020004" pitchFamily="2" charset="0"/>
              </a:rPr>
              <a:t>để</a:t>
            </a:r>
            <a:r>
              <a:rPr lang="en-US" dirty="0">
                <a:effectLst/>
                <a:latin typeface="Helvetica Neue" panose="02000503000000020004" pitchFamily="2" charset="0"/>
              </a:rPr>
              <a:t> </a:t>
            </a:r>
            <a:r>
              <a:rPr lang="en-US" dirty="0" err="1">
                <a:effectLst/>
                <a:latin typeface="Helvetica Neue" panose="02000503000000020004" pitchFamily="2" charset="0"/>
              </a:rPr>
              <a:t>dự</a:t>
            </a:r>
            <a:r>
              <a:rPr lang="en-US" dirty="0">
                <a:effectLst/>
                <a:latin typeface="Helvetica Neue" panose="02000503000000020004" pitchFamily="2" charset="0"/>
              </a:rPr>
              <a:t> </a:t>
            </a:r>
            <a:r>
              <a:rPr lang="en-US" dirty="0" err="1">
                <a:effectLst/>
                <a:latin typeface="Helvetica Neue" panose="02000503000000020004" pitchFamily="2" charset="0"/>
              </a:rPr>
              <a:t>báo</a:t>
            </a:r>
            <a:r>
              <a:rPr lang="en-US" dirty="0">
                <a:effectLst/>
                <a:latin typeface="Helvetica Neue" panose="02000503000000020004" pitchFamily="2" charset="0"/>
              </a:rPr>
              <a:t> </a:t>
            </a:r>
            <a:r>
              <a:rPr lang="en-US" dirty="0" err="1">
                <a:effectLst/>
                <a:latin typeface="Helvetica Neue" panose="02000503000000020004" pitchFamily="2" charset="0"/>
              </a:rPr>
              <a:t>doanh</a:t>
            </a:r>
            <a:r>
              <a:rPr lang="en-US" dirty="0">
                <a:effectLst/>
                <a:latin typeface="Helvetica Neue" panose="02000503000000020004" pitchFamily="2" charset="0"/>
              </a:rPr>
              <a:t> </a:t>
            </a:r>
            <a:r>
              <a:rPr lang="en-US" dirty="0" err="1">
                <a:effectLst/>
                <a:latin typeface="Helvetica Neue" panose="02000503000000020004" pitchFamily="2" charset="0"/>
              </a:rPr>
              <a:t>thu</a:t>
            </a:r>
            <a:r>
              <a:rPr lang="en-US" dirty="0">
                <a:effectLst/>
                <a:latin typeface="Helvetica Neue" panose="02000503000000020004" pitchFamily="2" charset="0"/>
              </a:rPr>
              <a:t> </a:t>
            </a:r>
            <a:r>
              <a:rPr lang="en-US" dirty="0" err="1">
                <a:effectLst/>
                <a:latin typeface="Helvetica Neue" panose="02000503000000020004" pitchFamily="2" charset="0"/>
              </a:rPr>
              <a:t>bán</a:t>
            </a:r>
            <a:r>
              <a:rPr lang="en-US" dirty="0">
                <a:effectLst/>
                <a:latin typeface="Helvetica Neue" panose="02000503000000020004" pitchFamily="2" charset="0"/>
              </a:rPr>
              <a:t> </a:t>
            </a:r>
            <a:r>
              <a:rPr lang="en-US" dirty="0" err="1">
                <a:effectLst/>
                <a:latin typeface="Helvetica Neue" panose="02000503000000020004" pitchFamily="2" charset="0"/>
              </a:rPr>
              <a:t>hàng</a:t>
            </a:r>
            <a:r>
              <a:rPr lang="en-US" dirty="0">
                <a:effectLst/>
                <a:latin typeface="Helvetica Neue" panose="02000503000000020004" pitchFamily="2" charset="0"/>
              </a:rPr>
              <a:t>.</a:t>
            </a:r>
          </a:p>
          <a:p>
            <a:r>
              <a:rPr lang="en-US" dirty="0" err="1">
                <a:effectLst/>
                <a:latin typeface="Helvetica Neue" panose="02000503000000020004" pitchFamily="2" charset="0"/>
              </a:rPr>
              <a:t>Mình</a:t>
            </a:r>
            <a:r>
              <a:rPr lang="en-US" dirty="0">
                <a:effectLst/>
                <a:latin typeface="Helvetica Neue" panose="02000503000000020004" pitchFamily="2" charset="0"/>
              </a:rPr>
              <a:t> </a:t>
            </a:r>
            <a:r>
              <a:rPr lang="en-US" dirty="0" err="1">
                <a:effectLst/>
                <a:latin typeface="Helvetica Neue" panose="02000503000000020004" pitchFamily="2" charset="0"/>
              </a:rPr>
              <a:t>tên</a:t>
            </a:r>
            <a:r>
              <a:rPr lang="en-US" dirty="0">
                <a:effectLst/>
                <a:latin typeface="Helvetica Neue" panose="02000503000000020004" pitchFamily="2" charset="0"/>
              </a:rPr>
              <a:t> </a:t>
            </a:r>
            <a:r>
              <a:rPr lang="en-US" dirty="0" err="1">
                <a:effectLst/>
                <a:latin typeface="Helvetica Neue" panose="02000503000000020004" pitchFamily="2" charset="0"/>
              </a:rPr>
              <a:t>là</a:t>
            </a:r>
            <a:r>
              <a:rPr lang="en-US" dirty="0">
                <a:effectLst/>
                <a:latin typeface="Helvetica Neue" panose="02000503000000020004" pitchFamily="2" charset="0"/>
              </a:rPr>
              <a:t> </a:t>
            </a:r>
            <a:r>
              <a:rPr lang="en-US" dirty="0" err="1">
                <a:effectLst/>
                <a:latin typeface="Helvetica Neue" panose="02000503000000020004" pitchFamily="2" charset="0"/>
              </a:rPr>
              <a:t>Hà</a:t>
            </a:r>
            <a:r>
              <a:rPr lang="en-US" dirty="0">
                <a:effectLst/>
                <a:latin typeface="Helvetica Neue" panose="02000503000000020004" pitchFamily="2" charset="0"/>
              </a:rPr>
              <a:t>, </a:t>
            </a:r>
            <a:r>
              <a:rPr lang="en-US" dirty="0" err="1">
                <a:effectLst/>
                <a:latin typeface="Helvetica Neue" panose="02000503000000020004" pitchFamily="2" charset="0"/>
              </a:rPr>
              <a:t>hy</a:t>
            </a:r>
            <a:r>
              <a:rPr lang="en-US" dirty="0">
                <a:effectLst/>
                <a:latin typeface="Helvetica Neue" panose="02000503000000020004" pitchFamily="2" charset="0"/>
              </a:rPr>
              <a:t> </a:t>
            </a:r>
            <a:r>
              <a:rPr lang="en-US" dirty="0" err="1">
                <a:effectLst/>
                <a:latin typeface="Helvetica Neue" panose="02000503000000020004" pitchFamily="2" charset="0"/>
              </a:rPr>
              <a:t>vọng</a:t>
            </a:r>
            <a:r>
              <a:rPr lang="en-US" dirty="0">
                <a:effectLst/>
                <a:latin typeface="Helvetica Neue" panose="02000503000000020004" pitchFamily="2" charset="0"/>
              </a:rPr>
              <a:t> </a:t>
            </a:r>
            <a:r>
              <a:rPr lang="en-US" dirty="0" err="1">
                <a:effectLst/>
                <a:latin typeface="Helvetica Neue" panose="02000503000000020004" pitchFamily="2" charset="0"/>
              </a:rPr>
              <a:t>là</a:t>
            </a:r>
            <a:r>
              <a:rPr lang="en-US" dirty="0">
                <a:effectLst/>
                <a:latin typeface="Helvetica Neue" panose="02000503000000020004" pitchFamily="2" charset="0"/>
              </a:rPr>
              <a:t> </a:t>
            </a:r>
            <a:r>
              <a:rPr lang="en-US" dirty="0" err="1">
                <a:effectLst/>
                <a:latin typeface="Helvetica Neue" panose="02000503000000020004" pitchFamily="2" charset="0"/>
              </a:rPr>
              <a:t>chuỗi</a:t>
            </a:r>
            <a:r>
              <a:rPr lang="en-US" dirty="0">
                <a:effectLst/>
                <a:latin typeface="Helvetica Neue" panose="02000503000000020004" pitchFamily="2" charset="0"/>
              </a:rPr>
              <a:t> video </a:t>
            </a:r>
            <a:r>
              <a:rPr lang="en-US" dirty="0" err="1">
                <a:effectLst/>
                <a:latin typeface="Helvetica Neue" panose="02000503000000020004" pitchFamily="2" charset="0"/>
              </a:rPr>
              <a:t>này</a:t>
            </a:r>
            <a:r>
              <a:rPr lang="en-US" dirty="0">
                <a:effectLst/>
                <a:latin typeface="Helvetica Neue" panose="02000503000000020004" pitchFamily="2" charset="0"/>
              </a:rPr>
              <a:t> </a:t>
            </a:r>
            <a:r>
              <a:rPr lang="en-US" dirty="0" err="1">
                <a:effectLst/>
                <a:latin typeface="Helvetica Neue" panose="02000503000000020004" pitchFamily="2" charset="0"/>
              </a:rPr>
              <a:t>sẽ</a:t>
            </a:r>
            <a:r>
              <a:rPr lang="en-US" dirty="0">
                <a:effectLst/>
                <a:latin typeface="Helvetica Neue" panose="02000503000000020004" pitchFamily="2" charset="0"/>
              </a:rPr>
              <a:t> </a:t>
            </a:r>
            <a:r>
              <a:rPr lang="en-US" dirty="0" err="1">
                <a:effectLst/>
                <a:latin typeface="Helvetica Neue" panose="02000503000000020004" pitchFamily="2" charset="0"/>
              </a:rPr>
              <a:t>giúp</a:t>
            </a:r>
            <a:r>
              <a:rPr lang="en-US" dirty="0">
                <a:effectLst/>
                <a:latin typeface="Helvetica Neue" panose="02000503000000020004" pitchFamily="2" charset="0"/>
              </a:rPr>
              <a:t> </a:t>
            </a:r>
            <a:r>
              <a:rPr lang="en-US" dirty="0" err="1">
                <a:effectLst/>
                <a:latin typeface="Helvetica Neue" panose="02000503000000020004" pitchFamily="2" charset="0"/>
              </a:rPr>
              <a:t>ích</a:t>
            </a:r>
            <a:r>
              <a:rPr lang="en-US" dirty="0">
                <a:effectLst/>
                <a:latin typeface="Helvetica Neue" panose="02000503000000020004" pitchFamily="2" charset="0"/>
              </a:rPr>
              <a:t> </a:t>
            </a:r>
            <a:r>
              <a:rPr lang="en-US" dirty="0" err="1">
                <a:effectLst/>
                <a:latin typeface="Helvetica Neue" panose="02000503000000020004" pitchFamily="2" charset="0"/>
              </a:rPr>
              <a:t>cho</a:t>
            </a:r>
            <a:r>
              <a:rPr lang="en-US" dirty="0">
                <a:effectLst/>
                <a:latin typeface="Helvetica Neue" panose="02000503000000020004" pitchFamily="2" charset="0"/>
              </a:rPr>
              <a:t> </a:t>
            </a:r>
            <a:r>
              <a:rPr lang="en-US" dirty="0" err="1">
                <a:effectLst/>
                <a:latin typeface="Helvetica Neue" panose="02000503000000020004" pitchFamily="2" charset="0"/>
              </a:rPr>
              <a:t>các</a:t>
            </a:r>
            <a:r>
              <a:rPr lang="en-US" dirty="0">
                <a:effectLst/>
                <a:latin typeface="Helvetica Neue" panose="02000503000000020004" pitchFamily="2" charset="0"/>
              </a:rPr>
              <a:t> </a:t>
            </a:r>
            <a:r>
              <a:rPr lang="en-US" dirty="0" err="1">
                <a:effectLst/>
                <a:latin typeface="Helvetica Neue" panose="02000503000000020004" pitchFamily="2" charset="0"/>
              </a:rPr>
              <a:t>bạn</a:t>
            </a:r>
            <a:r>
              <a:rPr lang="en-US" dirty="0">
                <a:effectLst/>
                <a:latin typeface="Helvetica Neue" panose="02000503000000020004" pitchFamily="2" charset="0"/>
              </a:rPr>
              <a:t>.</a:t>
            </a:r>
          </a:p>
          <a:p>
            <a:endParaRPr lang="en-JP" dirty="0"/>
          </a:p>
        </p:txBody>
      </p:sp>
      <p:sp>
        <p:nvSpPr>
          <p:cNvPr id="4" name="Slide Number Placeholder 3"/>
          <p:cNvSpPr>
            <a:spLocks noGrp="1"/>
          </p:cNvSpPr>
          <p:nvPr>
            <p:ph type="sldNum" sz="quarter" idx="5"/>
          </p:nvPr>
        </p:nvSpPr>
        <p:spPr/>
        <p:txBody>
          <a:bodyPr/>
          <a:lstStyle/>
          <a:p>
            <a:fld id="{24168A3A-A0BD-004D-9F0F-9B9AB65C0B13}" type="slidenum">
              <a:rPr lang="en-JP" smtClean="0"/>
              <a:t>1</a:t>
            </a:fld>
            <a:endParaRPr lang="en-JP"/>
          </a:p>
        </p:txBody>
      </p:sp>
    </p:spTree>
    <p:extLst>
      <p:ext uri="{BB962C8B-B14F-4D97-AF65-F5344CB8AC3E}">
        <p14:creationId xmlns:p14="http://schemas.microsoft.com/office/powerpoint/2010/main" val="4028745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Đầu tiên là tổng quan của dự án này. Mình chia dự án này thành 3 phần.</a:t>
            </a:r>
          </a:p>
          <a:p>
            <a:endParaRPr lang="en-JP" dirty="0"/>
          </a:p>
          <a:p>
            <a:r>
              <a:rPr lang="vi-VN" dirty="0">
                <a:effectLst/>
                <a:latin typeface="Helvetica Neue" panose="02000503000000020004" pitchFamily="2" charset="0"/>
              </a:rPr>
              <a:t>Dự án này mình sẽ chia thành ba phần đầu tiên đó là tại sao lại các bạn nên dành thời gian xem chuỗi video này. </a:t>
            </a:r>
          </a:p>
          <a:p>
            <a:r>
              <a:rPr lang="vi-VN" dirty="0">
                <a:effectLst/>
                <a:latin typeface="Helvetica Neue" panose="02000503000000020004" pitchFamily="2" charset="0"/>
              </a:rPr>
              <a:t>Thời gian của mọi người thì đều rất là quý giá vậy thì tại sao các bạn nên dành thời gian đó để xem video này và các bạn sẽ học được gì từ dự án này.</a:t>
            </a:r>
            <a:endParaRPr lang="en-JP" dirty="0"/>
          </a:p>
          <a:p>
            <a:endParaRPr lang="en-JP" dirty="0"/>
          </a:p>
          <a:p>
            <a:r>
              <a:rPr lang="en-JP" dirty="0"/>
              <a:t>* Lợi ích của việc sử dụng môi trường ảo: tạo môi trường độc lập để chạy độc lập các thư việc cần thiết cho dự án cụ thể khỏi các thư viện đã được cài đặt sẵn trong máy.</a:t>
            </a:r>
          </a:p>
          <a:p>
            <a:r>
              <a:rPr lang="en-JP" dirty="0"/>
              <a:t>Giảm rủi ro và lỗi khi các thư viện conflict với nhau.</a:t>
            </a:r>
          </a:p>
        </p:txBody>
      </p:sp>
      <p:sp>
        <p:nvSpPr>
          <p:cNvPr id="4" name="Slide Number Placeholder 3"/>
          <p:cNvSpPr>
            <a:spLocks noGrp="1"/>
          </p:cNvSpPr>
          <p:nvPr>
            <p:ph type="sldNum" sz="quarter" idx="5"/>
          </p:nvPr>
        </p:nvSpPr>
        <p:spPr/>
        <p:txBody>
          <a:bodyPr/>
          <a:lstStyle/>
          <a:p>
            <a:fld id="{24168A3A-A0BD-004D-9F0F-9B9AB65C0B13}" type="slidenum">
              <a:rPr lang="en-JP" smtClean="0"/>
              <a:t>2</a:t>
            </a:fld>
            <a:endParaRPr lang="en-JP"/>
          </a:p>
        </p:txBody>
      </p:sp>
    </p:spTree>
    <p:extLst>
      <p:ext uri="{BB962C8B-B14F-4D97-AF65-F5344CB8AC3E}">
        <p14:creationId xmlns:p14="http://schemas.microsoft.com/office/powerpoint/2010/main" val="3263802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Lý do đầu tiên và cũng là động lực lớn nhất của mình để chia sẻ với các bạn dự án này đó là chia sẻ 1 dự án gần với công việc thực tế của người làm trong lĩnh vực khoa học dữ liệu.</a:t>
            </a:r>
          </a:p>
          <a:p>
            <a:endParaRPr lang="en-JP" dirty="0"/>
          </a:p>
          <a:p>
            <a:r>
              <a:rPr lang="vi-VN" b="0" i="0" dirty="0">
                <a:solidFill>
                  <a:srgbClr val="374151"/>
                </a:solidFill>
                <a:effectLst/>
                <a:latin typeface="Söhne"/>
              </a:rPr>
              <a:t>"feature" (đặc trưng) thường được hiểu là một khía cạnh hoặc thuộc tính của dữ liệu mà mô hình sử dụng để học và thực hiện dự đoán hoặc phân loại. </a:t>
            </a:r>
          </a:p>
          <a:p>
            <a:r>
              <a:rPr lang="vi-VN" b="0" i="0" dirty="0">
                <a:solidFill>
                  <a:srgbClr val="374151"/>
                </a:solidFill>
                <a:effectLst/>
                <a:latin typeface="Söhne"/>
              </a:rPr>
              <a:t>Features là những thông tin đặc biệt được trích xuất từ dữ liệu đầu vào để mô hình có thể tìm ra các mối quan hệ, luật lệ, hoặc mô hình hóa dữ liệu.</a:t>
            </a:r>
          </a:p>
          <a:p>
            <a:endParaRPr lang="vi-VN" b="0" i="0" dirty="0">
              <a:solidFill>
                <a:srgbClr val="374151"/>
              </a:solidFill>
              <a:effectLst/>
              <a:latin typeface="Söhne"/>
            </a:endParaRPr>
          </a:p>
          <a:p>
            <a:r>
              <a:rPr lang="vi-VN" b="0" i="0" dirty="0">
                <a:solidFill>
                  <a:srgbClr val="374151"/>
                </a:solidFill>
                <a:effectLst/>
                <a:latin typeface="Söhne"/>
              </a:rPr>
              <a:t>Ví dụ, nếu bạn đang xây dựng một mô hình dự đoán giá nhà dựa trên các yếu tố như diện tích, số phòng ngủ, và khoảng cách đến trung tâm thành phố, thì mỗi yếu tố đó sẽ được coi là một feature.</a:t>
            </a:r>
          </a:p>
          <a:p>
            <a:endParaRPr lang="vi-VN" b="0" i="0" dirty="0">
              <a:solidFill>
                <a:srgbClr val="374151"/>
              </a:solidFill>
              <a:effectLst/>
              <a:latin typeface="Söhne"/>
            </a:endParaRPr>
          </a:p>
          <a:p>
            <a:pPr algn="l">
              <a:buFont typeface="+mj-lt"/>
              <a:buAutoNum type="arabicPeriod"/>
            </a:pPr>
            <a:r>
              <a:rPr lang="vi-VN" b="1" i="0" dirty="0">
                <a:solidFill>
                  <a:srgbClr val="374151"/>
                </a:solidFill>
                <a:effectLst/>
                <a:latin typeface="Söhne"/>
              </a:rPr>
              <a:t>Numerical Features (Đặc trưng số):</a:t>
            </a:r>
            <a:r>
              <a:rPr lang="vi-VN" b="0" i="0" dirty="0">
                <a:solidFill>
                  <a:srgbClr val="374151"/>
                </a:solidFill>
                <a:effectLst/>
                <a:latin typeface="Söhne"/>
              </a:rPr>
              <a:t> Là các giá trị số như diện tích, giá cả, nhiệt độ.</a:t>
            </a:r>
          </a:p>
          <a:p>
            <a:pPr algn="l">
              <a:buFont typeface="+mj-lt"/>
              <a:buAutoNum type="arabicPeriod"/>
            </a:pPr>
            <a:r>
              <a:rPr lang="vi-VN" b="1" i="0" dirty="0">
                <a:solidFill>
                  <a:srgbClr val="374151"/>
                </a:solidFill>
                <a:effectLst/>
                <a:latin typeface="Söhne"/>
              </a:rPr>
              <a:t>Categorical Features (Đặc trưng phân loại):</a:t>
            </a:r>
            <a:r>
              <a:rPr lang="vi-VN" b="0" i="0" dirty="0">
                <a:solidFill>
                  <a:srgbClr val="374151"/>
                </a:solidFill>
                <a:effectLst/>
                <a:latin typeface="Söhne"/>
              </a:rPr>
              <a:t> Là các giá trị thuộc một danh sách có hữu hạn, ví dụ như loại nhà (nhà ở, căn hộ), màu sắc, hoặc thương hiệu.</a:t>
            </a:r>
          </a:p>
          <a:p>
            <a:pPr algn="l">
              <a:buFont typeface="+mj-lt"/>
              <a:buAutoNum type="arabicPeriod"/>
            </a:pPr>
            <a:r>
              <a:rPr lang="vi-VN" b="1" i="0" dirty="0">
                <a:solidFill>
                  <a:srgbClr val="374151"/>
                </a:solidFill>
                <a:effectLst/>
                <a:latin typeface="Söhne"/>
              </a:rPr>
              <a:t>Textual Features (Đặc trưng văn bản):</a:t>
            </a:r>
            <a:r>
              <a:rPr lang="vi-VN" b="0" i="0" dirty="0">
                <a:solidFill>
                  <a:srgbClr val="374151"/>
                </a:solidFill>
                <a:effectLst/>
                <a:latin typeface="Söhne"/>
              </a:rPr>
              <a:t> Được trích xuất từ văn bản, ví dụ như từ khóa quảng cáo, mô tả sản phẩm.</a:t>
            </a:r>
          </a:p>
          <a:p>
            <a:pPr algn="l">
              <a:buFont typeface="+mj-lt"/>
              <a:buAutoNum type="arabicPeriod"/>
            </a:pPr>
            <a:r>
              <a:rPr lang="vi-VN" b="1" i="0" dirty="0">
                <a:solidFill>
                  <a:srgbClr val="374151"/>
                </a:solidFill>
                <a:effectLst/>
                <a:latin typeface="Söhne"/>
              </a:rPr>
              <a:t>Temporal Features (Đặc trưng thời gian):</a:t>
            </a:r>
            <a:r>
              <a:rPr lang="vi-VN" b="0" i="0" dirty="0">
                <a:solidFill>
                  <a:srgbClr val="374151"/>
                </a:solidFill>
                <a:effectLst/>
                <a:latin typeface="Söhne"/>
              </a:rPr>
              <a:t> Liên quan đến thời gian, ví dụ như ngày tháng, giờ đồng hồ.</a:t>
            </a:r>
          </a:p>
          <a:p>
            <a:pPr algn="l">
              <a:buFont typeface="+mj-lt"/>
              <a:buAutoNum type="arabicPeriod"/>
            </a:pPr>
            <a:r>
              <a:rPr lang="vi-VN" b="1" i="0" dirty="0">
                <a:solidFill>
                  <a:srgbClr val="374151"/>
                </a:solidFill>
                <a:effectLst/>
                <a:latin typeface="Söhne"/>
              </a:rPr>
              <a:t>Spatial Features (Đặc trưng không gian):</a:t>
            </a:r>
            <a:r>
              <a:rPr lang="vi-VN" b="0" i="0" dirty="0">
                <a:solidFill>
                  <a:srgbClr val="374151"/>
                </a:solidFill>
                <a:effectLst/>
                <a:latin typeface="Söhne"/>
              </a:rPr>
              <a:t> Liên quan đến vị trí địa lý, ví dụ như tọa độ địa lý.</a:t>
            </a:r>
          </a:p>
          <a:p>
            <a:pPr algn="l"/>
            <a:r>
              <a:rPr lang="vi-VN" b="0" i="0" dirty="0">
                <a:solidFill>
                  <a:srgbClr val="374151"/>
                </a:solidFill>
                <a:effectLst/>
                <a:latin typeface="Söhne"/>
              </a:rPr>
              <a:t>Trong quá trình huấn luyện mô hình, việc chọn lựa và xử lý đặc trưng có thể ảnh hưởng lớn đến hiệu suất của mô hình.</a:t>
            </a:r>
          </a:p>
          <a:p>
            <a:endParaRPr lang="en-JP" dirty="0"/>
          </a:p>
        </p:txBody>
      </p:sp>
      <p:sp>
        <p:nvSpPr>
          <p:cNvPr id="4" name="Slide Number Placeholder 3"/>
          <p:cNvSpPr>
            <a:spLocks noGrp="1"/>
          </p:cNvSpPr>
          <p:nvPr>
            <p:ph type="sldNum" sz="quarter" idx="5"/>
          </p:nvPr>
        </p:nvSpPr>
        <p:spPr/>
        <p:txBody>
          <a:bodyPr/>
          <a:lstStyle/>
          <a:p>
            <a:fld id="{24168A3A-A0BD-004D-9F0F-9B9AB65C0B13}" type="slidenum">
              <a:rPr lang="en-JP" smtClean="0"/>
              <a:t>3</a:t>
            </a:fld>
            <a:endParaRPr lang="en-JP"/>
          </a:p>
        </p:txBody>
      </p:sp>
    </p:spTree>
    <p:extLst>
      <p:ext uri="{BB962C8B-B14F-4D97-AF65-F5344CB8AC3E}">
        <p14:creationId xmlns:p14="http://schemas.microsoft.com/office/powerpoint/2010/main" val="14069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vi-VN" b="0" i="0" dirty="0">
                <a:solidFill>
                  <a:srgbClr val="1F1F1F"/>
                </a:solidFill>
                <a:effectLst/>
                <a:latin typeface="Google Sans"/>
              </a:rPr>
            </a:br>
            <a:r>
              <a:rPr lang="vi-VN" b="0" i="0" dirty="0">
                <a:solidFill>
                  <a:srgbClr val="1F1F1F"/>
                </a:solidFill>
                <a:effectLst/>
                <a:latin typeface="Google Sans"/>
              </a:rPr>
              <a:t>Bước 1: Thu thập dữ liệu</a:t>
            </a:r>
          </a:p>
          <a:p>
            <a:pPr algn="l"/>
            <a:r>
              <a:rPr lang="vi-VN" b="0" i="0" dirty="0">
                <a:solidFill>
                  <a:srgbClr val="1F1F1F"/>
                </a:solidFill>
                <a:effectLst/>
                <a:latin typeface="Google Sans"/>
              </a:rPr>
              <a:t>Đây là bước đầu tiên và quan trọng nhất trong quá trình xây dựng mô hình AI dự báo doanh thu bán hàng. Dữ liệu thu thập được cần phải đầy đủ, chính xác và phù hợp với bài toán.</a:t>
            </a:r>
          </a:p>
          <a:p>
            <a:pPr algn="l"/>
            <a:r>
              <a:rPr lang="vi-VN" b="0" i="0" dirty="0">
                <a:solidFill>
                  <a:srgbClr val="1F1F1F"/>
                </a:solidFill>
                <a:effectLst/>
                <a:latin typeface="Google Sans"/>
              </a:rPr>
              <a:t>Dữ liệu thu thập được có thể bao gồm các thông tin sau:</a:t>
            </a:r>
          </a:p>
          <a:p>
            <a:pPr algn="l">
              <a:buFont typeface="Arial" panose="020B0604020202020204" pitchFamily="34" charset="0"/>
              <a:buChar char="•"/>
            </a:pPr>
            <a:r>
              <a:rPr lang="vi-VN" b="0" i="0" dirty="0">
                <a:solidFill>
                  <a:srgbClr val="1F1F1F"/>
                </a:solidFill>
                <a:effectLst/>
                <a:latin typeface="Google Sans"/>
              </a:rPr>
              <a:t>Doanh thu bán hàng của từng sản phẩm hoặc dịch vụ trong từng thời kỳ.</a:t>
            </a:r>
          </a:p>
          <a:p>
            <a:pPr algn="l">
              <a:buFont typeface="Arial" panose="020B0604020202020204" pitchFamily="34" charset="0"/>
              <a:buChar char="•"/>
            </a:pPr>
            <a:r>
              <a:rPr lang="vi-VN" b="0" i="0" dirty="0">
                <a:solidFill>
                  <a:srgbClr val="1F1F1F"/>
                </a:solidFill>
                <a:effectLst/>
                <a:latin typeface="Google Sans"/>
              </a:rPr>
              <a:t>Các thông tin về khách hàng, chẳng hạn như nhân khẩu học, hành vi mua sắm, v.v.</a:t>
            </a:r>
          </a:p>
          <a:p>
            <a:pPr algn="l">
              <a:buFont typeface="Arial" panose="020B0604020202020204" pitchFamily="34" charset="0"/>
              <a:buChar char="•"/>
            </a:pPr>
            <a:r>
              <a:rPr lang="vi-VN" b="0" i="0" dirty="0">
                <a:solidFill>
                  <a:srgbClr val="1F1F1F"/>
                </a:solidFill>
                <a:effectLst/>
                <a:latin typeface="Google Sans"/>
              </a:rPr>
              <a:t>Các thông tin về môi trường kinh doanh, chẳng hạn như tình hình kinh tế, thị trường, v.v.</a:t>
            </a:r>
          </a:p>
          <a:p>
            <a:pPr algn="l"/>
            <a:r>
              <a:rPr lang="vi-VN" b="0" i="0" dirty="0">
                <a:solidFill>
                  <a:srgbClr val="1F1F1F"/>
                </a:solidFill>
                <a:effectLst/>
                <a:latin typeface="Google Sans"/>
              </a:rPr>
              <a:t>Có nhiều cách để thu thập dữ liệu, chẳng hạn như:</a:t>
            </a:r>
          </a:p>
          <a:p>
            <a:pPr algn="l">
              <a:buFont typeface="Arial" panose="020B0604020202020204" pitchFamily="34" charset="0"/>
              <a:buChar char="•"/>
            </a:pPr>
            <a:r>
              <a:rPr lang="vi-VN" b="0" i="0" dirty="0">
                <a:solidFill>
                  <a:srgbClr val="1F1F1F"/>
                </a:solidFill>
                <a:effectLst/>
                <a:latin typeface="Google Sans"/>
              </a:rPr>
              <a:t>Sử dụng dữ liệu lịch sử của công ty.</a:t>
            </a:r>
          </a:p>
          <a:p>
            <a:pPr algn="l">
              <a:buFont typeface="Arial" panose="020B0604020202020204" pitchFamily="34" charset="0"/>
              <a:buChar char="•"/>
            </a:pPr>
            <a:r>
              <a:rPr lang="vi-VN" b="0" i="0" dirty="0">
                <a:solidFill>
                  <a:srgbClr val="1F1F1F"/>
                </a:solidFill>
                <a:effectLst/>
                <a:latin typeface="Google Sans"/>
              </a:rPr>
              <a:t>Thu thập dữ liệu từ các nguồn bên ngoài, chẳng hạn như các trang web thương mại điện tử, các cơ quan thống kê, v.v.</a:t>
            </a:r>
          </a:p>
          <a:p>
            <a:pPr algn="l">
              <a:buFont typeface="Arial" panose="020B0604020202020204" pitchFamily="34" charset="0"/>
              <a:buChar char="•"/>
            </a:pPr>
            <a:r>
              <a:rPr lang="vi-VN" b="0" i="0" dirty="0">
                <a:solidFill>
                  <a:srgbClr val="1F1F1F"/>
                </a:solidFill>
                <a:effectLst/>
                <a:latin typeface="Google Sans"/>
              </a:rPr>
              <a:t>Thực hiện khảo sát, phỏng vấn khách hàng.</a:t>
            </a:r>
          </a:p>
          <a:p>
            <a:pPr algn="l"/>
            <a:r>
              <a:rPr lang="vi-VN" b="0" i="0" dirty="0">
                <a:solidFill>
                  <a:srgbClr val="1F1F1F"/>
                </a:solidFill>
                <a:effectLst/>
                <a:latin typeface="Google Sans"/>
              </a:rPr>
              <a:t>Bước 2: Tiền xử lý dữ liệu</a:t>
            </a:r>
          </a:p>
          <a:p>
            <a:pPr algn="l"/>
            <a:r>
              <a:rPr lang="vi-VN" b="0" i="0" dirty="0">
                <a:solidFill>
                  <a:srgbClr val="1F1F1F"/>
                </a:solidFill>
                <a:effectLst/>
                <a:latin typeface="Google Sans"/>
              </a:rPr>
              <a:t>Sau khi thu thập dữ liệu, chúng ta cần tiến hành tiền xử lý dữ liệu để loại bỏ các dữ liệu thiếu hoặc lỗi, đồng thời chuẩn hóa dữ liệu để phù hợp với thuật toán dự báo.</a:t>
            </a:r>
          </a:p>
          <a:p>
            <a:pPr algn="l"/>
            <a:r>
              <a:rPr lang="vi-VN" b="0" i="0" dirty="0">
                <a:solidFill>
                  <a:srgbClr val="1F1F1F"/>
                </a:solidFill>
                <a:effectLst/>
                <a:latin typeface="Google Sans"/>
              </a:rPr>
              <a:t>Cụ thể, các công việc cần thực hiện trong bước này bao gồm:</a:t>
            </a:r>
          </a:p>
          <a:p>
            <a:pPr algn="l">
              <a:buFont typeface="Arial" panose="020B0604020202020204" pitchFamily="34" charset="0"/>
              <a:buChar char="•"/>
            </a:pPr>
            <a:r>
              <a:rPr lang="vi-VN" b="0" i="0" dirty="0">
                <a:solidFill>
                  <a:srgbClr val="1F1F1F"/>
                </a:solidFill>
                <a:effectLst/>
                <a:latin typeface="Google Sans"/>
              </a:rPr>
              <a:t>Kiểm tra dữ liệu để phát hiện các dữ liệu thiếu hoặc lỗi.</a:t>
            </a:r>
          </a:p>
          <a:p>
            <a:pPr algn="l">
              <a:buFont typeface="Arial" panose="020B0604020202020204" pitchFamily="34" charset="0"/>
              <a:buChar char="•"/>
            </a:pPr>
            <a:r>
              <a:rPr lang="vi-VN" b="0" i="0" dirty="0">
                <a:solidFill>
                  <a:srgbClr val="1F1F1F"/>
                </a:solidFill>
                <a:effectLst/>
                <a:latin typeface="Google Sans"/>
              </a:rPr>
              <a:t>Xóa bỏ các dữ liệu thiếu hoặc lỗi.</a:t>
            </a:r>
          </a:p>
          <a:p>
            <a:pPr algn="l">
              <a:buFont typeface="Arial" panose="020B0604020202020204" pitchFamily="34" charset="0"/>
              <a:buChar char="•"/>
            </a:pPr>
            <a:r>
              <a:rPr lang="vi-VN" b="0" i="0" dirty="0">
                <a:solidFill>
                  <a:srgbClr val="1F1F1F"/>
                </a:solidFill>
                <a:effectLst/>
                <a:latin typeface="Google Sans"/>
              </a:rPr>
              <a:t>Chuẩn hóa dữ liệu về cùng một đơn vị đo lường.</a:t>
            </a:r>
          </a:p>
          <a:p>
            <a:pPr algn="l">
              <a:buFont typeface="Arial" panose="020B0604020202020204" pitchFamily="34" charset="0"/>
              <a:buChar char="•"/>
            </a:pPr>
            <a:r>
              <a:rPr lang="vi-VN" b="0" i="0" dirty="0">
                <a:solidFill>
                  <a:srgbClr val="1F1F1F"/>
                </a:solidFill>
                <a:effectLst/>
                <a:latin typeface="Google Sans"/>
              </a:rPr>
              <a:t>Loại bỏ các dữ liệu ngoại lai.</a:t>
            </a:r>
          </a:p>
          <a:p>
            <a:pPr algn="l"/>
            <a:r>
              <a:rPr lang="vi-VN" b="0" i="0" dirty="0">
                <a:solidFill>
                  <a:srgbClr val="1F1F1F"/>
                </a:solidFill>
                <a:effectLst/>
                <a:latin typeface="Google Sans"/>
              </a:rPr>
              <a:t>Bước 3: Trực quan hóa dữ liệu</a:t>
            </a:r>
          </a:p>
          <a:p>
            <a:pPr algn="l"/>
            <a:r>
              <a:rPr lang="vi-VN" b="0" i="0" dirty="0">
                <a:solidFill>
                  <a:srgbClr val="1F1F1F"/>
                </a:solidFill>
                <a:effectLst/>
                <a:latin typeface="Google Sans"/>
              </a:rPr>
              <a:t>Trực quan hóa dữ liệu giúp chúng ta hiểu rõ hơn về dữ liệu, từ đó có thể đưa ra các quyết định phù hợp trong quá trình xây dựng mô hình.</a:t>
            </a:r>
          </a:p>
          <a:p>
            <a:pPr algn="l"/>
            <a:r>
              <a:rPr lang="vi-VN" b="0" i="0" dirty="0">
                <a:solidFill>
                  <a:srgbClr val="1F1F1F"/>
                </a:solidFill>
                <a:effectLst/>
                <a:latin typeface="Google Sans"/>
              </a:rPr>
              <a:t>Có nhiều cách để trực quan hóa dữ liệu, chẳng hạn như:</a:t>
            </a:r>
          </a:p>
          <a:p>
            <a:pPr algn="l">
              <a:buFont typeface="Arial" panose="020B0604020202020204" pitchFamily="34" charset="0"/>
              <a:buChar char="•"/>
            </a:pPr>
            <a:r>
              <a:rPr lang="vi-VN" b="0" i="0" dirty="0">
                <a:solidFill>
                  <a:srgbClr val="1F1F1F"/>
                </a:solidFill>
                <a:effectLst/>
                <a:latin typeface="Google Sans"/>
              </a:rPr>
              <a:t>Sử dụng biểu đồ đường, biểu đồ cột, biểu đồ phân tán, v.v.</a:t>
            </a:r>
          </a:p>
          <a:p>
            <a:pPr algn="l">
              <a:buFont typeface="Arial" panose="020B0604020202020204" pitchFamily="34" charset="0"/>
              <a:buChar char="•"/>
            </a:pPr>
            <a:r>
              <a:rPr lang="vi-VN" b="0" i="0" dirty="0">
                <a:solidFill>
                  <a:srgbClr val="1F1F1F"/>
                </a:solidFill>
                <a:effectLst/>
                <a:latin typeface="Google Sans"/>
              </a:rPr>
              <a:t>Sử dụng các kỹ thuật phân tích thống kê, chẳng hạn như phân tích hồi quy, phân tích nhân tố, v.v.</a:t>
            </a:r>
          </a:p>
          <a:p>
            <a:pPr algn="l"/>
            <a:r>
              <a:rPr lang="vi-VN" b="0" i="0" dirty="0">
                <a:solidFill>
                  <a:srgbClr val="1F1F1F"/>
                </a:solidFill>
                <a:effectLst/>
                <a:latin typeface="Google Sans"/>
              </a:rPr>
              <a:t>Bước 4: Tạo các features cần thiết cho mô hình</a:t>
            </a:r>
          </a:p>
          <a:p>
            <a:pPr algn="l"/>
            <a:r>
              <a:rPr lang="vi-VN" b="0" i="0" dirty="0">
                <a:solidFill>
                  <a:srgbClr val="1F1F1F"/>
                </a:solidFill>
                <a:effectLst/>
                <a:latin typeface="Google Sans"/>
              </a:rPr>
              <a:t>Các features là các biến được sử dụng để mô tả dữ liệu. Các features cần thiết cho mô hình dự báo doanh thu bán hàng bao gồm các thông tin về sản phẩm hoặc dịch vụ, khách hàng và môi trường kinh doanh.</a:t>
            </a:r>
          </a:p>
          <a:p>
            <a:pPr algn="l"/>
            <a:r>
              <a:rPr lang="vi-VN" b="0" i="0" dirty="0">
                <a:solidFill>
                  <a:srgbClr val="1F1F1F"/>
                </a:solidFill>
                <a:effectLst/>
                <a:latin typeface="Google Sans"/>
              </a:rPr>
              <a:t>Có nhiều cách để tạo các features, chẳng hạn như:</a:t>
            </a:r>
          </a:p>
          <a:p>
            <a:pPr algn="l">
              <a:buFont typeface="Arial" panose="020B0604020202020204" pitchFamily="34" charset="0"/>
              <a:buChar char="•"/>
            </a:pPr>
            <a:r>
              <a:rPr lang="vi-VN" b="0" i="0" dirty="0">
                <a:solidFill>
                  <a:srgbClr val="1F1F1F"/>
                </a:solidFill>
                <a:effectLst/>
                <a:latin typeface="Google Sans"/>
              </a:rPr>
              <a:t>Sử dụng các thông tin có sẵn trong dữ liệu.</a:t>
            </a:r>
          </a:p>
          <a:p>
            <a:pPr algn="l">
              <a:buFont typeface="Arial" panose="020B0604020202020204" pitchFamily="34" charset="0"/>
              <a:buChar char="•"/>
            </a:pPr>
            <a:r>
              <a:rPr lang="vi-VN" b="0" i="0" dirty="0">
                <a:solidFill>
                  <a:srgbClr val="1F1F1F"/>
                </a:solidFill>
                <a:effectLst/>
                <a:latin typeface="Google Sans"/>
              </a:rPr>
              <a:t>Tạo các features mới dựa trên các thông tin có sẵn.</a:t>
            </a:r>
          </a:p>
          <a:p>
            <a:pPr algn="l"/>
            <a:r>
              <a:rPr lang="vi-VN" b="0" i="0" dirty="0">
                <a:solidFill>
                  <a:srgbClr val="1F1F1F"/>
                </a:solidFill>
                <a:effectLst/>
                <a:latin typeface="Google Sans"/>
              </a:rPr>
              <a:t>Bước 5: Xây dựng mô hình</a:t>
            </a:r>
          </a:p>
          <a:p>
            <a:pPr algn="l"/>
            <a:r>
              <a:rPr lang="vi-VN" b="0" i="0" dirty="0">
                <a:solidFill>
                  <a:srgbClr val="1F1F1F"/>
                </a:solidFill>
                <a:effectLst/>
                <a:latin typeface="Google Sans"/>
              </a:rPr>
              <a:t>Có nhiều thuật toán dự báo doanh thu bán hàng, chẳng hạn như:</a:t>
            </a:r>
          </a:p>
          <a:p>
            <a:pPr algn="l">
              <a:buFont typeface="Arial" panose="020B0604020202020204" pitchFamily="34" charset="0"/>
              <a:buChar char="•"/>
            </a:pPr>
            <a:r>
              <a:rPr lang="vi-VN" b="0" i="0" dirty="0">
                <a:solidFill>
                  <a:srgbClr val="1F1F1F"/>
                </a:solidFill>
                <a:effectLst/>
                <a:latin typeface="Google Sans"/>
              </a:rPr>
              <a:t>Mô hình hồi quy tuyến tính.</a:t>
            </a:r>
          </a:p>
          <a:p>
            <a:pPr algn="l">
              <a:buFont typeface="Arial" panose="020B0604020202020204" pitchFamily="34" charset="0"/>
              <a:buChar char="•"/>
            </a:pPr>
            <a:r>
              <a:rPr lang="vi-VN" b="0" i="0" dirty="0">
                <a:solidFill>
                  <a:srgbClr val="1F1F1F"/>
                </a:solidFill>
                <a:effectLst/>
                <a:latin typeface="Google Sans"/>
              </a:rPr>
              <a:t>Mô hình hồi quy logistic.</a:t>
            </a:r>
          </a:p>
          <a:p>
            <a:pPr algn="l">
              <a:buFont typeface="Arial" panose="020B0604020202020204" pitchFamily="34" charset="0"/>
              <a:buChar char="•"/>
            </a:pPr>
            <a:r>
              <a:rPr lang="vi-VN" b="0" i="0" dirty="0">
                <a:solidFill>
                  <a:srgbClr val="1F1F1F"/>
                </a:solidFill>
                <a:effectLst/>
                <a:latin typeface="Google Sans"/>
              </a:rPr>
              <a:t>Mô hình hỗ trợ vector (SVM).</a:t>
            </a:r>
          </a:p>
          <a:p>
            <a:pPr algn="l">
              <a:buFont typeface="Arial" panose="020B0604020202020204" pitchFamily="34" charset="0"/>
              <a:buChar char="•"/>
            </a:pPr>
            <a:r>
              <a:rPr lang="vi-VN" b="0" i="0" dirty="0">
                <a:solidFill>
                  <a:srgbClr val="1F1F1F"/>
                </a:solidFill>
                <a:effectLst/>
                <a:latin typeface="Google Sans"/>
              </a:rPr>
              <a:t>Mô hình rừng ngẫu nhiên (Random Forest).</a:t>
            </a:r>
          </a:p>
          <a:p>
            <a:pPr algn="l">
              <a:buFont typeface="Arial" panose="020B0604020202020204" pitchFamily="34" charset="0"/>
              <a:buChar char="•"/>
            </a:pPr>
            <a:r>
              <a:rPr lang="vi-VN" b="0" i="0" dirty="0">
                <a:solidFill>
                  <a:srgbClr val="1F1F1F"/>
                </a:solidFill>
                <a:effectLst/>
                <a:latin typeface="Google Sans"/>
              </a:rPr>
              <a:t>Mô hình LightGBM.</a:t>
            </a:r>
          </a:p>
          <a:p>
            <a:pPr algn="l"/>
            <a:r>
              <a:rPr lang="vi-VN" b="0" i="0" dirty="0">
                <a:solidFill>
                  <a:srgbClr val="1F1F1F"/>
                </a:solidFill>
                <a:effectLst/>
                <a:latin typeface="Google Sans"/>
              </a:rPr>
              <a:t>Chọn thuật toán phù hợp phụ thuộc vào các yếu tố như:</a:t>
            </a:r>
          </a:p>
          <a:p>
            <a:pPr algn="l">
              <a:buFont typeface="Arial" panose="020B0604020202020204" pitchFamily="34" charset="0"/>
              <a:buChar char="•"/>
            </a:pPr>
            <a:r>
              <a:rPr lang="vi-VN" b="0" i="0" dirty="0">
                <a:solidFill>
                  <a:srgbClr val="1F1F1F"/>
                </a:solidFill>
                <a:effectLst/>
                <a:latin typeface="Google Sans"/>
              </a:rPr>
              <a:t>Kiểu dữ liệu của dữ liệu.</a:t>
            </a:r>
          </a:p>
          <a:p>
            <a:pPr algn="l">
              <a:buFont typeface="Arial" panose="020B0604020202020204" pitchFamily="34" charset="0"/>
              <a:buChar char="•"/>
            </a:pPr>
            <a:r>
              <a:rPr lang="vi-VN" b="0" i="0" dirty="0">
                <a:solidFill>
                  <a:srgbClr val="1F1F1F"/>
                </a:solidFill>
                <a:effectLst/>
                <a:latin typeface="Google Sans"/>
              </a:rPr>
              <a:t>Tính chất của dữ liệu.</a:t>
            </a:r>
          </a:p>
          <a:p>
            <a:pPr algn="l">
              <a:buFont typeface="Arial" panose="020B0604020202020204" pitchFamily="34" charset="0"/>
              <a:buChar char="•"/>
            </a:pPr>
            <a:r>
              <a:rPr lang="vi-VN" b="0" i="0" dirty="0">
                <a:solidFill>
                  <a:srgbClr val="1F1F1F"/>
                </a:solidFill>
                <a:effectLst/>
                <a:latin typeface="Google Sans"/>
              </a:rPr>
              <a:t>Mục tiêu của dự án.</a:t>
            </a:r>
          </a:p>
          <a:p>
            <a:pPr algn="l"/>
            <a:r>
              <a:rPr lang="vi-VN" b="0" i="0" dirty="0">
                <a:solidFill>
                  <a:srgbClr val="1F1F1F"/>
                </a:solidFill>
                <a:effectLst/>
                <a:latin typeface="Google Sans"/>
              </a:rPr>
              <a:t>Bước 6: Đánh giá mô hình</a:t>
            </a:r>
          </a:p>
          <a:p>
            <a:pPr algn="l"/>
            <a:r>
              <a:rPr lang="vi-VN" b="0" i="0" dirty="0">
                <a:solidFill>
                  <a:srgbClr val="1F1F1F"/>
                </a:solidFill>
                <a:effectLst/>
                <a:latin typeface="Google Sans"/>
              </a:rPr>
              <a:t>Sau khi xây dựng mô hình, chúng ta cần tiến hành đánh giá mô hình để xác định độ chính xác của mô hình.</a:t>
            </a:r>
          </a:p>
          <a:p>
            <a:pPr algn="l"/>
            <a:r>
              <a:rPr lang="vi-VN" b="0" i="0" dirty="0">
                <a:solidFill>
                  <a:srgbClr val="1F1F1F"/>
                </a:solidFill>
                <a:effectLst/>
                <a:latin typeface="Google Sans"/>
              </a:rPr>
              <a:t>Có nhiều tiêu chí để đánh giá mô hình dự báo doanh thu bán hàng, chẳng hạn như:</a:t>
            </a:r>
          </a:p>
          <a:p>
            <a:pPr algn="l">
              <a:buFont typeface="Arial" panose="020B0604020202020204" pitchFamily="34" charset="0"/>
              <a:buChar char="•"/>
            </a:pPr>
            <a:r>
              <a:rPr lang="vi-VN" b="0" i="0" dirty="0">
                <a:solidFill>
                  <a:srgbClr val="1F1F1F"/>
                </a:solidFill>
                <a:effectLst/>
                <a:latin typeface="Google Sans"/>
              </a:rPr>
              <a:t>Mean Absolute Error (MAE).</a:t>
            </a:r>
          </a:p>
          <a:p>
            <a:pPr algn="l">
              <a:buFont typeface="Arial" panose="020B0604020202020204" pitchFamily="34" charset="0"/>
              <a:buChar char="•"/>
            </a:pPr>
            <a:r>
              <a:rPr lang="vi-VN" b="0" i="0" dirty="0">
                <a:solidFill>
                  <a:srgbClr val="1F1F1F"/>
                </a:solidFill>
                <a:effectLst/>
                <a:latin typeface="Google Sans"/>
              </a:rPr>
              <a:t>Root Mean Squared Error (RMSE).</a:t>
            </a:r>
          </a:p>
          <a:p>
            <a:pPr algn="l">
              <a:buFont typeface="Arial" panose="020B0604020202020204" pitchFamily="34" charset="0"/>
              <a:buChar char="•"/>
            </a:pPr>
            <a:r>
              <a:rPr lang="vi-VN" b="0" i="0" dirty="0">
                <a:solidFill>
                  <a:srgbClr val="1F1F1F"/>
                </a:solidFill>
                <a:effectLst/>
                <a:latin typeface="Google Sans"/>
              </a:rPr>
              <a:t>R-squared.</a:t>
            </a:r>
          </a:p>
          <a:p>
            <a:pPr algn="l"/>
            <a:r>
              <a:rPr lang="vi-VN" b="0" i="0" dirty="0">
                <a:solidFill>
                  <a:srgbClr val="1F1F1F"/>
                </a:solidFill>
                <a:effectLst/>
                <a:latin typeface="Google Sans"/>
              </a:rPr>
              <a:t>Kết luận</a:t>
            </a:r>
          </a:p>
          <a:p>
            <a:pPr algn="l"/>
            <a:r>
              <a:rPr lang="vi-VN" b="0" i="0" dirty="0">
                <a:solidFill>
                  <a:srgbClr val="1F1F1F"/>
                </a:solidFill>
                <a:effectLst/>
                <a:latin typeface="Google Sans"/>
              </a:rPr>
              <a:t>Trên đây là nội dung bài nói cụ thể của các ý trong outline của dự án xây dựng mô hình AI - lightgbm để dự báo doanh thu bán hàng. Bài nói sẽ giúp bạn hiểu rõ hơn về các bước cần thực hiện để xây dựng mô hình dự báo doanh thu bán hàng.</a:t>
            </a:r>
          </a:p>
          <a:p>
            <a:pPr algn="l"/>
            <a:r>
              <a:rPr lang="vi-VN" b="0" i="0" dirty="0">
                <a:solidFill>
                  <a:srgbClr val="1F1F1F"/>
                </a:solidFill>
                <a:effectLst/>
                <a:latin typeface="Google Sans"/>
              </a:rPr>
              <a:t>Dưới đây là một số lưu ý khi thực hiện dự án:</a:t>
            </a:r>
          </a:p>
          <a:p>
            <a:pPr algn="l">
              <a:buFont typeface="Arial" panose="020B0604020202020204" pitchFamily="34" charset="0"/>
              <a:buChar char="•"/>
            </a:pPr>
            <a:r>
              <a:rPr lang="vi-VN" b="0" i="0" dirty="0">
                <a:solidFill>
                  <a:srgbClr val="1F1F1F"/>
                </a:solidFill>
                <a:effectLst/>
                <a:latin typeface="Google Sans"/>
              </a:rPr>
              <a:t>Chọn dữ liệu phù hợp cho mô hình.</a:t>
            </a:r>
          </a:p>
          <a:p>
            <a:pPr algn="l">
              <a:buFont typeface="Arial" panose="020B0604020202020204" pitchFamily="34" charset="0"/>
              <a:buChar char="•"/>
            </a:pPr>
            <a:r>
              <a:rPr lang="vi-VN" b="0" i="0" dirty="0">
                <a:solidFill>
                  <a:srgbClr val="1F1F1F"/>
                </a:solidFill>
                <a:effectLst/>
                <a:latin typeface="Google Sans"/>
              </a:rPr>
              <a:t>Sử dụng các kỹ thuật tiền xử lý dữ liệu phù hợp.</a:t>
            </a:r>
          </a:p>
          <a:p>
            <a:pPr algn="l">
              <a:buFont typeface="Arial" panose="020B0604020202020204" pitchFamily="34" charset="0"/>
              <a:buChar char="•"/>
            </a:pPr>
            <a:r>
              <a:rPr lang="vi-VN" b="0" i="0" dirty="0">
                <a:solidFill>
                  <a:srgbClr val="1F1F1F"/>
                </a:solidFill>
                <a:effectLst/>
                <a:latin typeface="Google Sans"/>
              </a:rPr>
              <a:t>Tạo các features cần thiết cho mô hình.</a:t>
            </a:r>
          </a:p>
          <a:p>
            <a:pPr algn="l">
              <a:buFont typeface="Arial" panose="020B0604020202020204" pitchFamily="34" charset="0"/>
              <a:buChar char="•"/>
            </a:pPr>
            <a:r>
              <a:rPr lang="vi-VN" b="0" i="0" dirty="0">
                <a:solidFill>
                  <a:srgbClr val="1F1F1F"/>
                </a:solidFill>
                <a:effectLst/>
                <a:latin typeface="Google Sans"/>
              </a:rPr>
              <a:t>Chọn thuật toán phù hợp với bài toán.</a:t>
            </a:r>
          </a:p>
          <a:p>
            <a:pPr algn="l">
              <a:buFont typeface="Arial" panose="020B0604020202020204" pitchFamily="34" charset="0"/>
              <a:buChar char="•"/>
            </a:pPr>
            <a:r>
              <a:rPr lang="vi-VN" b="0" i="0" dirty="0">
                <a:solidFill>
                  <a:srgbClr val="1F1F1F"/>
                </a:solidFill>
                <a:effectLst/>
                <a:latin typeface="Google Sans"/>
              </a:rPr>
              <a:t>Đánh giá mô hình một cách khách quan.</a:t>
            </a:r>
          </a:p>
          <a:p>
            <a:endParaRPr lang="en-JP" dirty="0"/>
          </a:p>
        </p:txBody>
      </p:sp>
      <p:sp>
        <p:nvSpPr>
          <p:cNvPr id="4" name="Slide Number Placeholder 3"/>
          <p:cNvSpPr>
            <a:spLocks noGrp="1"/>
          </p:cNvSpPr>
          <p:nvPr>
            <p:ph type="sldNum" sz="quarter" idx="5"/>
          </p:nvPr>
        </p:nvSpPr>
        <p:spPr/>
        <p:txBody>
          <a:bodyPr/>
          <a:lstStyle/>
          <a:p>
            <a:fld id="{24168A3A-A0BD-004D-9F0F-9B9AB65C0B13}" type="slidenum">
              <a:rPr lang="en-JP" smtClean="0"/>
              <a:t>5</a:t>
            </a:fld>
            <a:endParaRPr lang="en-JP"/>
          </a:p>
        </p:txBody>
      </p:sp>
    </p:spTree>
    <p:extLst>
      <p:ext uri="{BB962C8B-B14F-4D97-AF65-F5344CB8AC3E}">
        <p14:creationId xmlns:p14="http://schemas.microsoft.com/office/powerpoint/2010/main" val="3974181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24168A3A-A0BD-004D-9F0F-9B9AB65C0B13}" type="slidenum">
              <a:rPr lang="en-JP" smtClean="0"/>
              <a:t>6</a:t>
            </a:fld>
            <a:endParaRPr lang="en-JP"/>
          </a:p>
        </p:txBody>
      </p:sp>
    </p:spTree>
    <p:extLst>
      <p:ext uri="{BB962C8B-B14F-4D97-AF65-F5344CB8AC3E}">
        <p14:creationId xmlns:p14="http://schemas.microsoft.com/office/powerpoint/2010/main" val="46573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 Lợi ích của việc sử dụng môi trường ảo: tạo môi trường độc lập để chạy độc lập các thư việc cần thiết cho dự án cụ thể khỏi các thư viện đã được cài đặt sẵn trong máy.</a:t>
            </a:r>
          </a:p>
          <a:p>
            <a:r>
              <a:rPr lang="en-JP" dirty="0"/>
              <a:t>Giảm rủi ro và lỗi khi các thư viện conflict với nhau.</a:t>
            </a:r>
          </a:p>
          <a:p>
            <a:endParaRPr lang="en-JP" dirty="0"/>
          </a:p>
        </p:txBody>
      </p:sp>
      <p:sp>
        <p:nvSpPr>
          <p:cNvPr id="4" name="Slide Number Placeholder 3"/>
          <p:cNvSpPr>
            <a:spLocks noGrp="1"/>
          </p:cNvSpPr>
          <p:nvPr>
            <p:ph type="sldNum" sz="quarter" idx="5"/>
          </p:nvPr>
        </p:nvSpPr>
        <p:spPr/>
        <p:txBody>
          <a:bodyPr/>
          <a:lstStyle/>
          <a:p>
            <a:fld id="{24168A3A-A0BD-004D-9F0F-9B9AB65C0B13}" type="slidenum">
              <a:rPr lang="en-JP" smtClean="0"/>
              <a:t>7</a:t>
            </a:fld>
            <a:endParaRPr lang="en-JP"/>
          </a:p>
        </p:txBody>
      </p:sp>
    </p:spTree>
    <p:extLst>
      <p:ext uri="{BB962C8B-B14F-4D97-AF65-F5344CB8AC3E}">
        <p14:creationId xmlns:p14="http://schemas.microsoft.com/office/powerpoint/2010/main" val="3772163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24168A3A-A0BD-004D-9F0F-9B9AB65C0B13}" type="slidenum">
              <a:rPr lang="en-JP" smtClean="0"/>
              <a:t>9</a:t>
            </a:fld>
            <a:endParaRPr lang="en-JP"/>
          </a:p>
        </p:txBody>
      </p:sp>
    </p:spTree>
    <p:extLst>
      <p:ext uri="{BB962C8B-B14F-4D97-AF65-F5344CB8AC3E}">
        <p14:creationId xmlns:p14="http://schemas.microsoft.com/office/powerpoint/2010/main" val="2244352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238124"/>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b="1" i="0">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bg1"/>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9778501D-50DD-394D-841B-ECBC1D104E5E}" type="datetimeFigureOut">
              <a:rPr lang="en-JP" smtClean="0"/>
              <a:t>2024/01/21</a:t>
            </a:fld>
            <a:endParaRPr lang="en-JP"/>
          </a:p>
        </p:txBody>
      </p:sp>
      <p:sp>
        <p:nvSpPr>
          <p:cNvPr id="5" name="Footer Placeholder 4"/>
          <p:cNvSpPr>
            <a:spLocks noGrp="1"/>
          </p:cNvSpPr>
          <p:nvPr>
            <p:ph type="ftr" sz="quarter" idx="11"/>
          </p:nvPr>
        </p:nvSpPr>
        <p:spPr>
          <a:xfrm>
            <a:off x="1876424" y="5410201"/>
            <a:ext cx="5124886" cy="365125"/>
          </a:xfrm>
        </p:spPr>
        <p:txBody>
          <a:bodyPr/>
          <a:lstStyle/>
          <a:p>
            <a:endParaRPr lang="en-JP"/>
          </a:p>
        </p:txBody>
      </p:sp>
      <p:sp>
        <p:nvSpPr>
          <p:cNvPr id="6" name="Slide Number Placeholder 5"/>
          <p:cNvSpPr>
            <a:spLocks noGrp="1"/>
          </p:cNvSpPr>
          <p:nvPr>
            <p:ph type="sldNum" sz="quarter" idx="12"/>
          </p:nvPr>
        </p:nvSpPr>
        <p:spPr>
          <a:xfrm>
            <a:off x="9896911" y="5410199"/>
            <a:ext cx="771089" cy="365125"/>
          </a:xfrm>
        </p:spPr>
        <p:txBody>
          <a:bodyPr/>
          <a:lstStyle/>
          <a:p>
            <a:fld id="{B7D7E2F8-820A-9F42-B2A6-C3FA156CE7C7}" type="slidenum">
              <a:rPr lang="en-JP" smtClean="0"/>
              <a:t>‹#›</a:t>
            </a:fld>
            <a:endParaRPr lang="en-JP"/>
          </a:p>
        </p:txBody>
      </p:sp>
    </p:spTree>
    <p:extLst>
      <p:ext uri="{BB962C8B-B14F-4D97-AF65-F5344CB8AC3E}">
        <p14:creationId xmlns:p14="http://schemas.microsoft.com/office/powerpoint/2010/main" val="179592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78501D-50DD-394D-841B-ECBC1D104E5E}" type="datetimeFigureOut">
              <a:rPr lang="en-JP" smtClean="0"/>
              <a:t>2024/01/21</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B7D7E2F8-820A-9F42-B2A6-C3FA156CE7C7}" type="slidenum">
              <a:rPr lang="en-JP" smtClean="0"/>
              <a:t>‹#›</a:t>
            </a:fld>
            <a:endParaRPr lang="en-JP"/>
          </a:p>
        </p:txBody>
      </p:sp>
    </p:spTree>
    <p:extLst>
      <p:ext uri="{BB962C8B-B14F-4D97-AF65-F5344CB8AC3E}">
        <p14:creationId xmlns:p14="http://schemas.microsoft.com/office/powerpoint/2010/main" val="213318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78501D-50DD-394D-841B-ECBC1D104E5E}" type="datetimeFigureOut">
              <a:rPr lang="en-JP" smtClean="0"/>
              <a:t>2024/01/21</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B7D7E2F8-820A-9F42-B2A6-C3FA156CE7C7}" type="slidenum">
              <a:rPr lang="en-JP" smtClean="0"/>
              <a:t>‹#›</a:t>
            </a:fld>
            <a:endParaRPr lang="en-JP"/>
          </a:p>
        </p:txBody>
      </p:sp>
    </p:spTree>
    <p:extLst>
      <p:ext uri="{BB962C8B-B14F-4D97-AF65-F5344CB8AC3E}">
        <p14:creationId xmlns:p14="http://schemas.microsoft.com/office/powerpoint/2010/main" val="66131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78501D-50DD-394D-841B-ECBC1D104E5E}" type="datetimeFigureOut">
              <a:rPr lang="en-JP" smtClean="0"/>
              <a:t>2024/01/21</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B7D7E2F8-820A-9F42-B2A6-C3FA156CE7C7}" type="slidenum">
              <a:rPr lang="en-JP" smtClean="0"/>
              <a:t>‹#›</a:t>
            </a:fld>
            <a:endParaRPr lang="en-JP"/>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2559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78501D-50DD-394D-841B-ECBC1D104E5E}" type="datetimeFigureOut">
              <a:rPr lang="en-JP" smtClean="0"/>
              <a:t>2024/01/21</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B7D7E2F8-820A-9F42-B2A6-C3FA156CE7C7}" type="slidenum">
              <a:rPr lang="en-JP" smtClean="0"/>
              <a:t>‹#›</a:t>
            </a:fld>
            <a:endParaRPr lang="en-JP"/>
          </a:p>
        </p:txBody>
      </p:sp>
    </p:spTree>
    <p:extLst>
      <p:ext uri="{BB962C8B-B14F-4D97-AF65-F5344CB8AC3E}">
        <p14:creationId xmlns:p14="http://schemas.microsoft.com/office/powerpoint/2010/main" val="2481343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78501D-50DD-394D-841B-ECBC1D104E5E}" type="datetimeFigureOut">
              <a:rPr lang="en-JP" smtClean="0"/>
              <a:t>2024/01/21</a:t>
            </a:fld>
            <a:endParaRPr lang="en-JP"/>
          </a:p>
        </p:txBody>
      </p:sp>
      <p:sp>
        <p:nvSpPr>
          <p:cNvPr id="4" name="Footer Placeholder 3"/>
          <p:cNvSpPr>
            <a:spLocks noGrp="1"/>
          </p:cNvSpPr>
          <p:nvPr>
            <p:ph type="ftr" sz="quarter" idx="11"/>
          </p:nvPr>
        </p:nvSpPr>
        <p:spPr/>
        <p:txBody>
          <a:bodyPr/>
          <a:lstStyle/>
          <a:p>
            <a:endParaRPr lang="en-JP"/>
          </a:p>
        </p:txBody>
      </p:sp>
      <p:sp>
        <p:nvSpPr>
          <p:cNvPr id="5" name="Slide Number Placeholder 4"/>
          <p:cNvSpPr>
            <a:spLocks noGrp="1"/>
          </p:cNvSpPr>
          <p:nvPr>
            <p:ph type="sldNum" sz="quarter" idx="12"/>
          </p:nvPr>
        </p:nvSpPr>
        <p:spPr/>
        <p:txBody>
          <a:bodyPr/>
          <a:lstStyle/>
          <a:p>
            <a:fld id="{B7D7E2F8-820A-9F42-B2A6-C3FA156CE7C7}" type="slidenum">
              <a:rPr lang="en-JP" smtClean="0"/>
              <a:t>‹#›</a:t>
            </a:fld>
            <a:endParaRPr lang="en-JP"/>
          </a:p>
        </p:txBody>
      </p:sp>
    </p:spTree>
    <p:extLst>
      <p:ext uri="{BB962C8B-B14F-4D97-AF65-F5344CB8AC3E}">
        <p14:creationId xmlns:p14="http://schemas.microsoft.com/office/powerpoint/2010/main" val="371013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78501D-50DD-394D-841B-ECBC1D104E5E}" type="datetimeFigureOut">
              <a:rPr lang="en-JP" smtClean="0"/>
              <a:t>2024/01/21</a:t>
            </a:fld>
            <a:endParaRPr lang="en-JP"/>
          </a:p>
        </p:txBody>
      </p:sp>
      <p:sp>
        <p:nvSpPr>
          <p:cNvPr id="4" name="Footer Placeholder 3"/>
          <p:cNvSpPr>
            <a:spLocks noGrp="1"/>
          </p:cNvSpPr>
          <p:nvPr>
            <p:ph type="ftr" sz="quarter" idx="11"/>
          </p:nvPr>
        </p:nvSpPr>
        <p:spPr/>
        <p:txBody>
          <a:bodyPr/>
          <a:lstStyle/>
          <a:p>
            <a:endParaRPr lang="en-JP"/>
          </a:p>
        </p:txBody>
      </p:sp>
      <p:sp>
        <p:nvSpPr>
          <p:cNvPr id="5" name="Slide Number Placeholder 4"/>
          <p:cNvSpPr>
            <a:spLocks noGrp="1"/>
          </p:cNvSpPr>
          <p:nvPr>
            <p:ph type="sldNum" sz="quarter" idx="12"/>
          </p:nvPr>
        </p:nvSpPr>
        <p:spPr/>
        <p:txBody>
          <a:bodyPr/>
          <a:lstStyle/>
          <a:p>
            <a:fld id="{B7D7E2F8-820A-9F42-B2A6-C3FA156CE7C7}" type="slidenum">
              <a:rPr lang="en-JP" smtClean="0"/>
              <a:t>‹#›</a:t>
            </a:fld>
            <a:endParaRPr lang="en-JP"/>
          </a:p>
        </p:txBody>
      </p:sp>
    </p:spTree>
    <p:extLst>
      <p:ext uri="{BB962C8B-B14F-4D97-AF65-F5344CB8AC3E}">
        <p14:creationId xmlns:p14="http://schemas.microsoft.com/office/powerpoint/2010/main" val="1639017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8501D-50DD-394D-841B-ECBC1D104E5E}" type="datetimeFigureOut">
              <a:rPr lang="en-JP" smtClean="0"/>
              <a:t>2024/01/21</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B7D7E2F8-820A-9F42-B2A6-C3FA156CE7C7}" type="slidenum">
              <a:rPr lang="en-JP" smtClean="0"/>
              <a:t>‹#›</a:t>
            </a:fld>
            <a:endParaRPr lang="en-JP"/>
          </a:p>
        </p:txBody>
      </p:sp>
    </p:spTree>
    <p:extLst>
      <p:ext uri="{BB962C8B-B14F-4D97-AF65-F5344CB8AC3E}">
        <p14:creationId xmlns:p14="http://schemas.microsoft.com/office/powerpoint/2010/main" val="4262797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8501D-50DD-394D-841B-ECBC1D104E5E}" type="datetimeFigureOut">
              <a:rPr lang="en-JP" smtClean="0"/>
              <a:t>2024/01/21</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B7D7E2F8-820A-9F42-B2A6-C3FA156CE7C7}" type="slidenum">
              <a:rPr lang="en-JP" smtClean="0"/>
              <a:t>‹#›</a:t>
            </a:fld>
            <a:endParaRPr lang="en-JP"/>
          </a:p>
        </p:txBody>
      </p:sp>
    </p:spTree>
    <p:extLst>
      <p:ext uri="{BB962C8B-B14F-4D97-AF65-F5344CB8AC3E}">
        <p14:creationId xmlns:p14="http://schemas.microsoft.com/office/powerpoint/2010/main" val="1500376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9493-6F81-5246-B1A5-36FF1845E745}"/>
              </a:ext>
            </a:extLst>
          </p:cNvPr>
          <p:cNvSpPr>
            <a:spLocks noGrp="1"/>
          </p:cNvSpPr>
          <p:nvPr>
            <p:ph type="title"/>
          </p:nvPr>
        </p:nvSpPr>
        <p:spPr>
          <a:xfrm>
            <a:off x="838200" y="365125"/>
            <a:ext cx="10515600" cy="444079"/>
          </a:xfrm>
        </p:spPr>
        <p:txBody>
          <a:bodyPr>
            <a:noAutofit/>
          </a:bodyPr>
          <a:lstStyle>
            <a:lvl1pPr algn="l" defTabSz="914400" rtl="0" eaLnBrk="1" latinLnBrk="0" hangingPunct="1">
              <a:lnSpc>
                <a:spcPct val="90000"/>
              </a:lnSpc>
              <a:spcBef>
                <a:spcPct val="0"/>
              </a:spcBef>
              <a:buNone/>
              <a:defRPr lang="en-JP" sz="3600" b="1" i="0" kern="1200" dirty="0">
                <a:solidFill>
                  <a:schemeClr val="bg1"/>
                </a:solidFill>
                <a:latin typeface="Calibri" panose="020F0502020204030204" pitchFamily="34" charset="0"/>
                <a:ea typeface="+mj-ea"/>
                <a:cs typeface="Calibri" panose="020F0502020204030204" pitchFamily="34" charset="0"/>
              </a:defRPr>
            </a:lvl1pPr>
          </a:lstStyle>
          <a:p>
            <a:r>
              <a:rPr lang="en-US" dirty="0"/>
              <a:t>Click to edit Master title style</a:t>
            </a:r>
            <a:endParaRPr lang="en-JP" dirty="0"/>
          </a:p>
        </p:txBody>
      </p:sp>
      <p:sp>
        <p:nvSpPr>
          <p:cNvPr id="3" name="Date Placeholder 2">
            <a:extLst>
              <a:ext uri="{FF2B5EF4-FFF2-40B4-BE49-F238E27FC236}">
                <a16:creationId xmlns:a16="http://schemas.microsoft.com/office/drawing/2014/main" id="{42D076B0-CBB6-8BE7-5F5D-4BC09BB271C1}"/>
              </a:ext>
            </a:extLst>
          </p:cNvPr>
          <p:cNvSpPr>
            <a:spLocks noGrp="1"/>
          </p:cNvSpPr>
          <p:nvPr>
            <p:ph type="dt" sz="half" idx="10"/>
          </p:nvPr>
        </p:nvSpPr>
        <p:spPr/>
        <p:txBody>
          <a:bodyPr/>
          <a:lstStyle/>
          <a:p>
            <a:fld id="{9778501D-50DD-394D-841B-ECBC1D104E5E}" type="datetimeFigureOut">
              <a:rPr lang="en-JP" smtClean="0"/>
              <a:t>2024/01/21</a:t>
            </a:fld>
            <a:endParaRPr lang="en-JP"/>
          </a:p>
        </p:txBody>
      </p:sp>
      <p:sp>
        <p:nvSpPr>
          <p:cNvPr id="4" name="Footer Placeholder 3">
            <a:extLst>
              <a:ext uri="{FF2B5EF4-FFF2-40B4-BE49-F238E27FC236}">
                <a16:creationId xmlns:a16="http://schemas.microsoft.com/office/drawing/2014/main" id="{F4F11633-EA78-E37B-27F6-832CD91B7211}"/>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E9FB31A5-BD5F-0E2A-7584-1CEB8738C31D}"/>
              </a:ext>
            </a:extLst>
          </p:cNvPr>
          <p:cNvSpPr>
            <a:spLocks noGrp="1"/>
          </p:cNvSpPr>
          <p:nvPr>
            <p:ph type="sldNum" sz="quarter" idx="12"/>
          </p:nvPr>
        </p:nvSpPr>
        <p:spPr/>
        <p:txBody>
          <a:bodyPr/>
          <a:lstStyle/>
          <a:p>
            <a:fld id="{B7D7E2F8-820A-9F42-B2A6-C3FA156CE7C7}" type="slidenum">
              <a:rPr lang="en-JP" smtClean="0"/>
              <a:t>‹#›</a:t>
            </a:fld>
            <a:endParaRPr lang="en-JP"/>
          </a:p>
        </p:txBody>
      </p:sp>
      <p:sp>
        <p:nvSpPr>
          <p:cNvPr id="6" name="Content Placeholder 2">
            <a:extLst>
              <a:ext uri="{FF2B5EF4-FFF2-40B4-BE49-F238E27FC236}">
                <a16:creationId xmlns:a16="http://schemas.microsoft.com/office/drawing/2014/main" id="{6F91D4CE-5CA6-EA7D-7B4A-E009F8E55310}"/>
              </a:ext>
            </a:extLst>
          </p:cNvPr>
          <p:cNvSpPr>
            <a:spLocks noGrp="1"/>
          </p:cNvSpPr>
          <p:nvPr>
            <p:ph idx="1"/>
          </p:nvPr>
        </p:nvSpPr>
        <p:spPr>
          <a:xfrm>
            <a:off x="838200" y="1102143"/>
            <a:ext cx="10515600" cy="4351338"/>
          </a:xfrm>
        </p:spPr>
        <p:txBody>
          <a:bodyPr lIns="90000">
            <a:noAutofit/>
          </a:bodyPr>
          <a:lstStyle>
            <a:lvl1pPr marL="228600" indent="-228600">
              <a:buSzPct val="100000"/>
              <a:buFont typeface="Wingdings" pitchFamily="2" charset="2"/>
              <a:buChar char="q"/>
              <a:defRPr sz="2800" b="0" i="0">
                <a:latin typeface="Calibri" panose="020F0502020204030204" pitchFamily="34" charset="0"/>
                <a:cs typeface="Calibri" panose="020F0502020204030204" pitchFamily="34" charset="0"/>
              </a:defRPr>
            </a:lvl1pPr>
            <a:lvl2pPr marL="685800" indent="-228600">
              <a:buFont typeface="Wingdings" pitchFamily="2" charset="2"/>
              <a:buChar char="§"/>
              <a:defRPr sz="2400" b="0" i="0">
                <a:latin typeface="Calibri" panose="020F0502020204030204" pitchFamily="34" charset="0"/>
                <a:cs typeface="Calibri" panose="020F0502020204030204" pitchFamily="34" charset="0"/>
              </a:defRPr>
            </a:lvl2pPr>
            <a:lvl3pPr>
              <a:defRPr sz="2000" b="0" i="0">
                <a:latin typeface="Calibri" panose="020F0502020204030204" pitchFamily="34" charset="0"/>
                <a:cs typeface="Calibri" panose="020F0502020204030204" pitchFamily="34" charset="0"/>
              </a:defRPr>
            </a:lvl3pPr>
            <a:lvl4pPr>
              <a:defRPr sz="2000" b="0" i="0">
                <a:latin typeface="Calibri" panose="020F0502020204030204" pitchFamily="34" charset="0"/>
                <a:cs typeface="Calibri" panose="020F0502020204030204" pitchFamily="34" charset="0"/>
              </a:defRPr>
            </a:lvl4pPr>
            <a:lvl5pPr>
              <a:defRPr sz="2000" b="0" i="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P" dirty="0"/>
          </a:p>
        </p:txBody>
      </p:sp>
    </p:spTree>
    <p:extLst>
      <p:ext uri="{BB962C8B-B14F-4D97-AF65-F5344CB8AC3E}">
        <p14:creationId xmlns:p14="http://schemas.microsoft.com/office/powerpoint/2010/main" val="24215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8501D-50DD-394D-841B-ECBC1D104E5E}" type="datetimeFigureOut">
              <a:rPr lang="en-JP" smtClean="0"/>
              <a:t>2024/01/21</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B7D7E2F8-820A-9F42-B2A6-C3FA156CE7C7}" type="slidenum">
              <a:rPr lang="en-JP" smtClean="0"/>
              <a:t>‹#›</a:t>
            </a:fld>
            <a:endParaRPr lang="en-JP"/>
          </a:p>
        </p:txBody>
      </p:sp>
    </p:spTree>
    <p:extLst>
      <p:ext uri="{BB962C8B-B14F-4D97-AF65-F5344CB8AC3E}">
        <p14:creationId xmlns:p14="http://schemas.microsoft.com/office/powerpoint/2010/main" val="2173595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8501D-50DD-394D-841B-ECBC1D104E5E}" type="datetimeFigureOut">
              <a:rPr lang="en-JP" smtClean="0"/>
              <a:t>2024/01/21</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B7D7E2F8-820A-9F42-B2A6-C3FA156CE7C7}" type="slidenum">
              <a:rPr lang="en-JP" smtClean="0"/>
              <a:t>‹#›</a:t>
            </a:fld>
            <a:endParaRPr lang="en-JP"/>
          </a:p>
        </p:txBody>
      </p:sp>
    </p:spTree>
    <p:extLst>
      <p:ext uri="{BB962C8B-B14F-4D97-AF65-F5344CB8AC3E}">
        <p14:creationId xmlns:p14="http://schemas.microsoft.com/office/powerpoint/2010/main" val="215658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78501D-50DD-394D-841B-ECBC1D104E5E}" type="datetimeFigureOut">
              <a:rPr lang="en-JP" smtClean="0"/>
              <a:t>2024/01/21</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B7D7E2F8-820A-9F42-B2A6-C3FA156CE7C7}" type="slidenum">
              <a:rPr lang="en-JP" smtClean="0"/>
              <a:t>‹#›</a:t>
            </a:fld>
            <a:endParaRPr lang="en-JP"/>
          </a:p>
        </p:txBody>
      </p:sp>
    </p:spTree>
    <p:extLst>
      <p:ext uri="{BB962C8B-B14F-4D97-AF65-F5344CB8AC3E}">
        <p14:creationId xmlns:p14="http://schemas.microsoft.com/office/powerpoint/2010/main" val="348696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78501D-50DD-394D-841B-ECBC1D104E5E}" type="datetimeFigureOut">
              <a:rPr lang="en-JP" smtClean="0"/>
              <a:t>2024/01/21</a:t>
            </a:fld>
            <a:endParaRPr lang="en-JP"/>
          </a:p>
        </p:txBody>
      </p:sp>
      <p:sp>
        <p:nvSpPr>
          <p:cNvPr id="8" name="Footer Placeholder 7"/>
          <p:cNvSpPr>
            <a:spLocks noGrp="1"/>
          </p:cNvSpPr>
          <p:nvPr>
            <p:ph type="ftr" sz="quarter" idx="11"/>
          </p:nvPr>
        </p:nvSpPr>
        <p:spPr/>
        <p:txBody>
          <a:bodyPr/>
          <a:lstStyle/>
          <a:p>
            <a:endParaRPr lang="en-JP"/>
          </a:p>
        </p:txBody>
      </p:sp>
      <p:sp>
        <p:nvSpPr>
          <p:cNvPr id="9" name="Slide Number Placeholder 8"/>
          <p:cNvSpPr>
            <a:spLocks noGrp="1"/>
          </p:cNvSpPr>
          <p:nvPr>
            <p:ph type="sldNum" sz="quarter" idx="12"/>
          </p:nvPr>
        </p:nvSpPr>
        <p:spPr/>
        <p:txBody>
          <a:bodyPr/>
          <a:lstStyle/>
          <a:p>
            <a:fld id="{B7D7E2F8-820A-9F42-B2A6-C3FA156CE7C7}" type="slidenum">
              <a:rPr lang="en-JP" smtClean="0"/>
              <a:t>‹#›</a:t>
            </a:fld>
            <a:endParaRPr lang="en-JP"/>
          </a:p>
        </p:txBody>
      </p:sp>
    </p:spTree>
    <p:extLst>
      <p:ext uri="{BB962C8B-B14F-4D97-AF65-F5344CB8AC3E}">
        <p14:creationId xmlns:p14="http://schemas.microsoft.com/office/powerpoint/2010/main" val="89515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78501D-50DD-394D-841B-ECBC1D104E5E}" type="datetimeFigureOut">
              <a:rPr lang="en-JP" smtClean="0"/>
              <a:t>2024/01/21</a:t>
            </a:fld>
            <a:endParaRPr lang="en-JP"/>
          </a:p>
        </p:txBody>
      </p:sp>
      <p:sp>
        <p:nvSpPr>
          <p:cNvPr id="4" name="Footer Placeholder 3"/>
          <p:cNvSpPr>
            <a:spLocks noGrp="1"/>
          </p:cNvSpPr>
          <p:nvPr>
            <p:ph type="ftr" sz="quarter" idx="11"/>
          </p:nvPr>
        </p:nvSpPr>
        <p:spPr/>
        <p:txBody>
          <a:bodyPr/>
          <a:lstStyle/>
          <a:p>
            <a:endParaRPr lang="en-JP"/>
          </a:p>
        </p:txBody>
      </p:sp>
      <p:sp>
        <p:nvSpPr>
          <p:cNvPr id="5" name="Slide Number Placeholder 4"/>
          <p:cNvSpPr>
            <a:spLocks noGrp="1"/>
          </p:cNvSpPr>
          <p:nvPr>
            <p:ph type="sldNum" sz="quarter" idx="12"/>
          </p:nvPr>
        </p:nvSpPr>
        <p:spPr/>
        <p:txBody>
          <a:bodyPr/>
          <a:lstStyle/>
          <a:p>
            <a:fld id="{B7D7E2F8-820A-9F42-B2A6-C3FA156CE7C7}" type="slidenum">
              <a:rPr lang="en-JP" smtClean="0"/>
              <a:t>‹#›</a:t>
            </a:fld>
            <a:endParaRPr lang="en-JP"/>
          </a:p>
        </p:txBody>
      </p:sp>
    </p:spTree>
    <p:extLst>
      <p:ext uri="{BB962C8B-B14F-4D97-AF65-F5344CB8AC3E}">
        <p14:creationId xmlns:p14="http://schemas.microsoft.com/office/powerpoint/2010/main" val="786228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8501D-50DD-394D-841B-ECBC1D104E5E}" type="datetimeFigureOut">
              <a:rPr lang="en-JP" smtClean="0"/>
              <a:t>2024/01/21</a:t>
            </a:fld>
            <a:endParaRPr lang="en-JP"/>
          </a:p>
        </p:txBody>
      </p:sp>
      <p:sp>
        <p:nvSpPr>
          <p:cNvPr id="3" name="Footer Placeholder 2"/>
          <p:cNvSpPr>
            <a:spLocks noGrp="1"/>
          </p:cNvSpPr>
          <p:nvPr>
            <p:ph type="ftr" sz="quarter" idx="11"/>
          </p:nvPr>
        </p:nvSpPr>
        <p:spPr/>
        <p:txBody>
          <a:bodyPr/>
          <a:lstStyle/>
          <a:p>
            <a:endParaRPr lang="en-JP"/>
          </a:p>
        </p:txBody>
      </p:sp>
      <p:sp>
        <p:nvSpPr>
          <p:cNvPr id="4" name="Slide Number Placeholder 3"/>
          <p:cNvSpPr>
            <a:spLocks noGrp="1"/>
          </p:cNvSpPr>
          <p:nvPr>
            <p:ph type="sldNum" sz="quarter" idx="12"/>
          </p:nvPr>
        </p:nvSpPr>
        <p:spPr/>
        <p:txBody>
          <a:bodyPr/>
          <a:lstStyle/>
          <a:p>
            <a:fld id="{B7D7E2F8-820A-9F42-B2A6-C3FA156CE7C7}" type="slidenum">
              <a:rPr lang="en-JP" smtClean="0"/>
              <a:t>‹#›</a:t>
            </a:fld>
            <a:endParaRPr lang="en-JP"/>
          </a:p>
        </p:txBody>
      </p:sp>
    </p:spTree>
    <p:extLst>
      <p:ext uri="{BB962C8B-B14F-4D97-AF65-F5344CB8AC3E}">
        <p14:creationId xmlns:p14="http://schemas.microsoft.com/office/powerpoint/2010/main" val="4127500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78501D-50DD-394D-841B-ECBC1D104E5E}" type="datetimeFigureOut">
              <a:rPr lang="en-JP" smtClean="0"/>
              <a:t>2024/01/21</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B7D7E2F8-820A-9F42-B2A6-C3FA156CE7C7}" type="slidenum">
              <a:rPr lang="en-JP" smtClean="0"/>
              <a:t>‹#›</a:t>
            </a:fld>
            <a:endParaRPr lang="en-JP"/>
          </a:p>
        </p:txBody>
      </p:sp>
    </p:spTree>
    <p:extLst>
      <p:ext uri="{BB962C8B-B14F-4D97-AF65-F5344CB8AC3E}">
        <p14:creationId xmlns:p14="http://schemas.microsoft.com/office/powerpoint/2010/main" val="227789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78501D-50DD-394D-841B-ECBC1D104E5E}" type="datetimeFigureOut">
              <a:rPr lang="en-JP" smtClean="0"/>
              <a:t>2024/01/21</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B7D7E2F8-820A-9F42-B2A6-C3FA156CE7C7}" type="slidenum">
              <a:rPr lang="en-JP" smtClean="0"/>
              <a:t>‹#›</a:t>
            </a:fld>
            <a:endParaRPr lang="en-JP"/>
          </a:p>
        </p:txBody>
      </p:sp>
    </p:spTree>
    <p:extLst>
      <p:ext uri="{BB962C8B-B14F-4D97-AF65-F5344CB8AC3E}">
        <p14:creationId xmlns:p14="http://schemas.microsoft.com/office/powerpoint/2010/main" val="1068417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solidFill>
            <a:schemeClr val="tx1"/>
          </a:solid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78501D-50DD-394D-841B-ECBC1D104E5E}" type="datetimeFigureOut">
              <a:rPr lang="en-JP" smtClean="0"/>
              <a:t>2024/01/21</a:t>
            </a:fld>
            <a:endParaRPr lang="en-JP"/>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JP"/>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D7E2F8-820A-9F42-B2A6-C3FA156CE7C7}" type="slidenum">
              <a:rPr lang="en-JP" smtClean="0"/>
              <a:t>‹#›</a:t>
            </a:fld>
            <a:endParaRPr lang="en-JP"/>
          </a:p>
        </p:txBody>
      </p:sp>
    </p:spTree>
    <p:extLst>
      <p:ext uri="{BB962C8B-B14F-4D97-AF65-F5344CB8AC3E}">
        <p14:creationId xmlns:p14="http://schemas.microsoft.com/office/powerpoint/2010/main" val="3601144912"/>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Lst>
  <p:txStyles>
    <p:title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4D6F-D588-F689-A3DB-2237FCD57565}"/>
              </a:ext>
            </a:extLst>
          </p:cNvPr>
          <p:cNvSpPr>
            <a:spLocks noGrp="1"/>
          </p:cNvSpPr>
          <p:nvPr>
            <p:ph type="ctrTitle"/>
          </p:nvPr>
        </p:nvSpPr>
        <p:spPr/>
        <p:txBody>
          <a:bodyPr/>
          <a:lstStyle/>
          <a:p>
            <a:r>
              <a:rPr lang="en-JP" dirty="0"/>
              <a:t>Dự án: Dự báo doanh thu bán hàng</a:t>
            </a:r>
          </a:p>
        </p:txBody>
      </p:sp>
      <p:sp>
        <p:nvSpPr>
          <p:cNvPr id="5" name="Subtitle 4">
            <a:extLst>
              <a:ext uri="{FF2B5EF4-FFF2-40B4-BE49-F238E27FC236}">
                <a16:creationId xmlns:a16="http://schemas.microsoft.com/office/drawing/2014/main" id="{BF99D947-C638-E2A7-3E4C-709C23777F76}"/>
              </a:ext>
            </a:extLst>
          </p:cNvPr>
          <p:cNvSpPr>
            <a:spLocks noGrp="1"/>
          </p:cNvSpPr>
          <p:nvPr>
            <p:ph type="subTitle" idx="1"/>
          </p:nvPr>
        </p:nvSpPr>
        <p:spPr/>
        <p:txBody>
          <a:bodyPr/>
          <a:lstStyle/>
          <a:p>
            <a:r>
              <a:rPr lang="en-JP" dirty="0"/>
              <a:t>Tác Giả: Nguyen ha DS</a:t>
            </a:r>
          </a:p>
        </p:txBody>
      </p:sp>
    </p:spTree>
    <p:extLst>
      <p:ext uri="{BB962C8B-B14F-4D97-AF65-F5344CB8AC3E}">
        <p14:creationId xmlns:p14="http://schemas.microsoft.com/office/powerpoint/2010/main" val="2646870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E41F-5E56-CDB0-7649-18F6AA35B4FA}"/>
              </a:ext>
            </a:extLst>
          </p:cNvPr>
          <p:cNvSpPr>
            <a:spLocks noGrp="1"/>
          </p:cNvSpPr>
          <p:nvPr>
            <p:ph type="title"/>
          </p:nvPr>
        </p:nvSpPr>
        <p:spPr/>
        <p:txBody>
          <a:bodyPr/>
          <a:lstStyle/>
          <a:p>
            <a:r>
              <a:rPr lang="en-JP" dirty="0"/>
              <a:t>OUTLINE</a:t>
            </a:r>
          </a:p>
        </p:txBody>
      </p:sp>
      <p:sp>
        <p:nvSpPr>
          <p:cNvPr id="4" name="Content Placeholder 3">
            <a:extLst>
              <a:ext uri="{FF2B5EF4-FFF2-40B4-BE49-F238E27FC236}">
                <a16:creationId xmlns:a16="http://schemas.microsoft.com/office/drawing/2014/main" id="{5C316C38-BFCF-8782-7D23-9492C98DBCEA}"/>
              </a:ext>
            </a:extLst>
          </p:cNvPr>
          <p:cNvSpPr>
            <a:spLocks noGrp="1"/>
          </p:cNvSpPr>
          <p:nvPr>
            <p:ph idx="1"/>
          </p:nvPr>
        </p:nvSpPr>
        <p:spPr/>
        <p:txBody>
          <a:bodyPr>
            <a:normAutofit/>
          </a:bodyPr>
          <a:lstStyle/>
          <a:p>
            <a:pPr marL="342900" indent="-342900">
              <a:buAutoNum type="arabicPeriod"/>
            </a:pPr>
            <a:r>
              <a:rPr lang="en-JP" dirty="0"/>
              <a:t>Tại sao xem video này ?</a:t>
            </a:r>
          </a:p>
          <a:p>
            <a:pPr marL="342900" indent="-342900">
              <a:buAutoNum type="arabicPeriod"/>
            </a:pPr>
            <a:r>
              <a:rPr lang="en-JP" dirty="0"/>
              <a:t>Tổng quan về dự án</a:t>
            </a:r>
          </a:p>
          <a:p>
            <a:pPr lvl="1"/>
            <a:r>
              <a:rPr lang="en-JP" dirty="0"/>
              <a:t>Mục tiêu của dự án</a:t>
            </a:r>
          </a:p>
          <a:p>
            <a:pPr lvl="1"/>
            <a:r>
              <a:rPr lang="en-US" dirty="0"/>
              <a:t>Q</a:t>
            </a:r>
            <a:r>
              <a:rPr lang="en-JP" dirty="0"/>
              <a:t>ui trình thực hiện dự án khoa học dữ liệu</a:t>
            </a:r>
          </a:p>
          <a:p>
            <a:pPr marL="342900" indent="-342900">
              <a:buFont typeface="Wingdings" pitchFamily="2" charset="2"/>
              <a:buAutoNum type="arabicPeriod"/>
            </a:pPr>
            <a:r>
              <a:rPr lang="en-JP" dirty="0"/>
              <a:t>Triển khai dự án – live coding</a:t>
            </a:r>
          </a:p>
          <a:p>
            <a:pPr lvl="1"/>
            <a:r>
              <a:rPr lang="en-JP" dirty="0"/>
              <a:t>Chi tiết các bước – coding flow</a:t>
            </a:r>
          </a:p>
          <a:p>
            <a:pPr lvl="1"/>
            <a:r>
              <a:rPr lang="en-JP" dirty="0"/>
              <a:t>Cài đặt môi trường ảo</a:t>
            </a:r>
          </a:p>
        </p:txBody>
      </p:sp>
    </p:spTree>
    <p:extLst>
      <p:ext uri="{BB962C8B-B14F-4D97-AF65-F5344CB8AC3E}">
        <p14:creationId xmlns:p14="http://schemas.microsoft.com/office/powerpoint/2010/main" val="98740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B32A-5779-B635-48F6-ACEB4DC7F454}"/>
              </a:ext>
            </a:extLst>
          </p:cNvPr>
          <p:cNvSpPr>
            <a:spLocks noGrp="1"/>
          </p:cNvSpPr>
          <p:nvPr>
            <p:ph type="title"/>
          </p:nvPr>
        </p:nvSpPr>
        <p:spPr/>
        <p:txBody>
          <a:bodyPr/>
          <a:lstStyle/>
          <a:p>
            <a:r>
              <a:rPr lang="en-JP" dirty="0"/>
              <a:t>1. Tại sao xem video này ?</a:t>
            </a:r>
          </a:p>
        </p:txBody>
      </p:sp>
      <p:sp>
        <p:nvSpPr>
          <p:cNvPr id="3" name="Content Placeholder 2">
            <a:extLst>
              <a:ext uri="{FF2B5EF4-FFF2-40B4-BE49-F238E27FC236}">
                <a16:creationId xmlns:a16="http://schemas.microsoft.com/office/drawing/2014/main" id="{0CBF55B8-C230-689A-3B06-D5BF62E8253D}"/>
              </a:ext>
            </a:extLst>
          </p:cNvPr>
          <p:cNvSpPr>
            <a:spLocks noGrp="1"/>
          </p:cNvSpPr>
          <p:nvPr>
            <p:ph idx="1"/>
          </p:nvPr>
        </p:nvSpPr>
        <p:spPr>
          <a:xfrm>
            <a:off x="838200" y="1102143"/>
            <a:ext cx="10515600" cy="5553100"/>
          </a:xfrm>
        </p:spPr>
        <p:txBody>
          <a:bodyPr>
            <a:normAutofit/>
          </a:bodyPr>
          <a:lstStyle/>
          <a:p>
            <a:pPr algn="l"/>
            <a:r>
              <a:rPr lang="vi-VN" sz="2400" b="0" i="0" dirty="0">
                <a:solidFill>
                  <a:srgbClr val="1F1F1F"/>
                </a:solidFill>
                <a:effectLst/>
                <a:latin typeface="Google Sans"/>
              </a:rPr>
              <a:t>Dự án gần với công việc thực tế của người làm trong lĩnh vực khoa học dữ liệu</a:t>
            </a:r>
          </a:p>
          <a:p>
            <a:pPr algn="l"/>
            <a:r>
              <a:rPr lang="vi-VN" sz="2400" dirty="0">
                <a:solidFill>
                  <a:srgbClr val="1F1F1F"/>
                </a:solidFill>
                <a:latin typeface="Google Sans"/>
              </a:rPr>
              <a:t>Những kĩ năng học được thông qua dự án này:</a:t>
            </a:r>
          </a:p>
          <a:p>
            <a:pPr lvl="1"/>
            <a:r>
              <a:rPr lang="vi-VN" sz="1800" b="0" i="0" dirty="0">
                <a:solidFill>
                  <a:srgbClr val="1F1F1F"/>
                </a:solidFill>
                <a:effectLst/>
                <a:latin typeface="Google Sans"/>
              </a:rPr>
              <a:t>Xây dựng và triển khai 1 dự án phân tích dữ liệu</a:t>
            </a:r>
          </a:p>
          <a:p>
            <a:pPr lvl="1"/>
            <a:r>
              <a:rPr lang="vi-VN" sz="1800" dirty="0">
                <a:solidFill>
                  <a:srgbClr val="1F1F1F"/>
                </a:solidFill>
                <a:latin typeface="Google Sans"/>
              </a:rPr>
              <a:t>Xử lý dữ liệu thời gian (time series) bằng Pandas</a:t>
            </a:r>
          </a:p>
          <a:p>
            <a:pPr lvl="1"/>
            <a:r>
              <a:rPr lang="vi-VN" sz="1800" b="0" i="0" dirty="0">
                <a:solidFill>
                  <a:srgbClr val="1F1F1F"/>
                </a:solidFill>
                <a:effectLst/>
                <a:latin typeface="Google Sans"/>
              </a:rPr>
              <a:t>Trực quan hoá dữ liệu bằng Matplotib</a:t>
            </a:r>
          </a:p>
          <a:p>
            <a:pPr lvl="1"/>
            <a:r>
              <a:rPr lang="vi-VN" sz="1800" dirty="0">
                <a:solidFill>
                  <a:srgbClr val="1F1F1F"/>
                </a:solidFill>
                <a:latin typeface="Google Sans"/>
              </a:rPr>
              <a:t>Cách tạo các features để xây dựng mô hình dự báo (forecasting) với chuỗi dữ liệu thời gian</a:t>
            </a:r>
          </a:p>
          <a:p>
            <a:pPr lvl="1"/>
            <a:r>
              <a:rPr lang="vi-VN" sz="1800" b="0" i="0" dirty="0">
                <a:solidFill>
                  <a:srgbClr val="1F1F1F"/>
                </a:solidFill>
                <a:effectLst/>
                <a:latin typeface="Google Sans"/>
              </a:rPr>
              <a:t>Xây dựng mô hình AI (LightGBM) cho độ chính xác cao</a:t>
            </a:r>
          </a:p>
          <a:p>
            <a:pPr lvl="1"/>
            <a:r>
              <a:rPr lang="vi-VN" sz="1800" b="0" i="0" dirty="0">
                <a:solidFill>
                  <a:srgbClr val="1F1F1F"/>
                </a:solidFill>
                <a:effectLst/>
                <a:latin typeface="Google Sans"/>
              </a:rPr>
              <a:t>Sử dụng Optuna để tìm ra thông số tối ưu cho mô hình</a:t>
            </a:r>
          </a:p>
          <a:p>
            <a:pPr lvl="1"/>
            <a:r>
              <a:rPr lang="vi-VN" sz="1800" dirty="0">
                <a:solidFill>
                  <a:srgbClr val="1F1F1F"/>
                </a:solidFill>
                <a:latin typeface="Google Sans"/>
              </a:rPr>
              <a:t>Sử dụng thư viện SHAP để đánh giá các features </a:t>
            </a:r>
            <a:endParaRPr lang="vi-VN" sz="1800" b="0" i="0" dirty="0">
              <a:solidFill>
                <a:srgbClr val="1F1F1F"/>
              </a:solidFill>
              <a:effectLst/>
              <a:latin typeface="Google Sans"/>
            </a:endParaRPr>
          </a:p>
          <a:p>
            <a:pPr algn="l"/>
            <a:r>
              <a:rPr lang="vi-VN" sz="2400" b="0" i="0" dirty="0">
                <a:solidFill>
                  <a:srgbClr val="1F1F1F"/>
                </a:solidFill>
                <a:effectLst/>
                <a:latin typeface="Google Sans"/>
              </a:rPr>
              <a:t>Video này phù hợp với những đối tượng sau:</a:t>
            </a:r>
          </a:p>
          <a:p>
            <a:pPr lvl="1"/>
            <a:r>
              <a:rPr lang="vi-VN" sz="1800" b="0" i="0" dirty="0">
                <a:solidFill>
                  <a:srgbClr val="1F1F1F"/>
                </a:solidFill>
                <a:effectLst/>
                <a:latin typeface="Google Sans"/>
              </a:rPr>
              <a:t>Các bạn quan tâm đến lĩnh vực phân tích dữ liệu và khoa học dữ liệu (đặc biệt các bạn đang làm việc trong lĩnh vực kinh doanh, bán hàng)</a:t>
            </a:r>
          </a:p>
          <a:p>
            <a:pPr lvl="1"/>
            <a:r>
              <a:rPr lang="vi-VN" sz="1800" b="0" i="0" dirty="0">
                <a:solidFill>
                  <a:srgbClr val="1F1F1F"/>
                </a:solidFill>
                <a:effectLst/>
                <a:latin typeface="Google Sans"/>
              </a:rPr>
              <a:t>Các bạn có kỹ năng cơ bản về lập trình (phân tích dữ liệu)</a:t>
            </a:r>
          </a:p>
        </p:txBody>
      </p:sp>
    </p:spTree>
    <p:extLst>
      <p:ext uri="{BB962C8B-B14F-4D97-AF65-F5344CB8AC3E}">
        <p14:creationId xmlns:p14="http://schemas.microsoft.com/office/powerpoint/2010/main" val="72147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B32A-5779-B635-48F6-ACEB4DC7F454}"/>
              </a:ext>
            </a:extLst>
          </p:cNvPr>
          <p:cNvSpPr>
            <a:spLocks noGrp="1"/>
          </p:cNvSpPr>
          <p:nvPr>
            <p:ph type="title"/>
          </p:nvPr>
        </p:nvSpPr>
        <p:spPr/>
        <p:txBody>
          <a:bodyPr/>
          <a:lstStyle/>
          <a:p>
            <a:r>
              <a:rPr lang="en-US" dirty="0"/>
              <a:t>2. </a:t>
            </a:r>
            <a:r>
              <a:rPr lang="en-US" dirty="0" err="1"/>
              <a:t>Tổng</a:t>
            </a:r>
            <a:r>
              <a:rPr lang="en-US" dirty="0"/>
              <a:t> </a:t>
            </a:r>
            <a:r>
              <a:rPr lang="en-US" dirty="0" err="1"/>
              <a:t>quan</a:t>
            </a:r>
            <a:r>
              <a:rPr lang="en-US" dirty="0"/>
              <a:t> </a:t>
            </a:r>
            <a:r>
              <a:rPr lang="en-US" dirty="0" err="1"/>
              <a:t>về</a:t>
            </a:r>
            <a:r>
              <a:rPr lang="en-US" dirty="0"/>
              <a:t> </a:t>
            </a:r>
            <a:r>
              <a:rPr lang="en-US" dirty="0" err="1"/>
              <a:t>dự</a:t>
            </a:r>
            <a:r>
              <a:rPr lang="en-US" dirty="0"/>
              <a:t> </a:t>
            </a:r>
            <a:r>
              <a:rPr lang="en-US" dirty="0" err="1"/>
              <a:t>án</a:t>
            </a:r>
            <a:endParaRPr lang="en-JP" dirty="0"/>
          </a:p>
        </p:txBody>
      </p:sp>
      <p:sp>
        <p:nvSpPr>
          <p:cNvPr id="3" name="Content Placeholder 2">
            <a:extLst>
              <a:ext uri="{FF2B5EF4-FFF2-40B4-BE49-F238E27FC236}">
                <a16:creationId xmlns:a16="http://schemas.microsoft.com/office/drawing/2014/main" id="{A8A0CFBE-6A91-5154-F86C-0B7709D3675C}"/>
              </a:ext>
            </a:extLst>
          </p:cNvPr>
          <p:cNvSpPr>
            <a:spLocks noGrp="1"/>
          </p:cNvSpPr>
          <p:nvPr>
            <p:ph idx="1"/>
          </p:nvPr>
        </p:nvSpPr>
        <p:spPr/>
        <p:txBody>
          <a:bodyPr>
            <a:normAutofit lnSpcReduction="10000"/>
          </a:bodyPr>
          <a:lstStyle/>
          <a:p>
            <a:r>
              <a:rPr lang="vi-VN" b="0" i="0" dirty="0">
                <a:solidFill>
                  <a:srgbClr val="1F1F1F"/>
                </a:solidFill>
                <a:effectLst/>
                <a:latin typeface="Google Sans"/>
              </a:rPr>
              <a:t>Dự án này nhằm mục tiêu xây dựng một mô hình AI sử dụng thuật toán LightGBM để dự báo doanh thu bán hàng. Mô hình sẽ được xây dựng dựa trên dữ liệu lịch sử doanh thu bán hàng của </a:t>
            </a:r>
            <a:r>
              <a:rPr lang="vi-VN" dirty="0">
                <a:solidFill>
                  <a:srgbClr val="1F1F1F"/>
                </a:solidFill>
                <a:latin typeface="Google Sans"/>
              </a:rPr>
              <a:t>50 sản phẩm tại </a:t>
            </a:r>
            <a:r>
              <a:rPr lang="vi-VN" b="0" i="0" dirty="0">
                <a:solidFill>
                  <a:srgbClr val="1F1F1F"/>
                </a:solidFill>
                <a:effectLst/>
                <a:latin typeface="Google Sans"/>
              </a:rPr>
              <a:t>10 cửa hàng</a:t>
            </a:r>
          </a:p>
          <a:p>
            <a:pPr algn="l"/>
            <a:r>
              <a:rPr lang="vi-VN" b="0" i="0" dirty="0">
                <a:solidFill>
                  <a:srgbClr val="1F1F1F"/>
                </a:solidFill>
                <a:effectLst/>
                <a:latin typeface="Google Sans"/>
              </a:rPr>
              <a:t>Mục tiêu cụ thể của dự án bao gồm:</a:t>
            </a:r>
          </a:p>
          <a:p>
            <a:pPr lvl="1"/>
            <a:r>
              <a:rPr lang="vi-VN" b="0" i="0" dirty="0">
                <a:solidFill>
                  <a:srgbClr val="1F1F1F"/>
                </a:solidFill>
                <a:effectLst/>
                <a:latin typeface="Google Sans"/>
              </a:rPr>
              <a:t>Áp dụng các kỹ thuật tiền xử lý dữ liệu, trực quan hoá dữ liệu và tạo các features có ý nghĩa để xây dựng được một mô hình AI có độ chính xác cao trong việc dự báo doanh thu bán hàng</a:t>
            </a:r>
          </a:p>
          <a:p>
            <a:pPr lvl="1"/>
            <a:r>
              <a:rPr lang="vi-VN" b="0" i="0" dirty="0">
                <a:solidFill>
                  <a:srgbClr val="1F1F1F"/>
                </a:solidFill>
                <a:effectLst/>
                <a:latin typeface="Google Sans"/>
              </a:rPr>
              <a:t>Hiểu được cách đánh giá mô hình và tại sao mô hình đưa ra kết quả như vậy</a:t>
            </a:r>
          </a:p>
        </p:txBody>
      </p:sp>
    </p:spTree>
    <p:extLst>
      <p:ext uri="{BB962C8B-B14F-4D97-AF65-F5344CB8AC3E}">
        <p14:creationId xmlns:p14="http://schemas.microsoft.com/office/powerpoint/2010/main" val="10603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84C614-2B8F-30D5-7CA9-B60FCADC4F97}"/>
              </a:ext>
            </a:extLst>
          </p:cNvPr>
          <p:cNvSpPr>
            <a:spLocks noGrp="1"/>
          </p:cNvSpPr>
          <p:nvPr>
            <p:ph type="title"/>
          </p:nvPr>
        </p:nvSpPr>
        <p:spPr/>
        <p:txBody>
          <a:bodyPr/>
          <a:lstStyle/>
          <a:p>
            <a:r>
              <a:rPr lang="en-US" dirty="0"/>
              <a:t>2. </a:t>
            </a:r>
            <a:r>
              <a:rPr lang="en-US" dirty="0" err="1"/>
              <a:t>Tổng</a:t>
            </a:r>
            <a:r>
              <a:rPr lang="en-US" dirty="0"/>
              <a:t> </a:t>
            </a:r>
            <a:r>
              <a:rPr lang="en-US" dirty="0" err="1"/>
              <a:t>quan</a:t>
            </a:r>
            <a:r>
              <a:rPr lang="en-US" dirty="0"/>
              <a:t> </a:t>
            </a:r>
            <a:r>
              <a:rPr lang="en-US" dirty="0" err="1"/>
              <a:t>về</a:t>
            </a:r>
            <a:r>
              <a:rPr lang="en-US" dirty="0"/>
              <a:t> </a:t>
            </a:r>
            <a:r>
              <a:rPr lang="en-US" dirty="0" err="1"/>
              <a:t>dự</a:t>
            </a:r>
            <a:r>
              <a:rPr lang="en-US" dirty="0"/>
              <a:t> </a:t>
            </a:r>
            <a:r>
              <a:rPr lang="en-US" dirty="0" err="1"/>
              <a:t>án</a:t>
            </a:r>
            <a:endParaRPr lang="en-JP" dirty="0"/>
          </a:p>
        </p:txBody>
      </p:sp>
      <p:sp>
        <p:nvSpPr>
          <p:cNvPr id="5" name="Content Placeholder 4">
            <a:extLst>
              <a:ext uri="{FF2B5EF4-FFF2-40B4-BE49-F238E27FC236}">
                <a16:creationId xmlns:a16="http://schemas.microsoft.com/office/drawing/2014/main" id="{388923EA-7856-CBBD-6695-43EAD7F607F9}"/>
              </a:ext>
            </a:extLst>
          </p:cNvPr>
          <p:cNvSpPr>
            <a:spLocks noGrp="1"/>
          </p:cNvSpPr>
          <p:nvPr>
            <p:ph idx="1"/>
          </p:nvPr>
        </p:nvSpPr>
        <p:spPr>
          <a:xfrm>
            <a:off x="838200" y="3087654"/>
            <a:ext cx="10515600" cy="3000737"/>
          </a:xfrm>
        </p:spPr>
        <p:txBody>
          <a:bodyPr>
            <a:normAutofit fontScale="92500" lnSpcReduction="20000"/>
          </a:bodyPr>
          <a:lstStyle/>
          <a:p>
            <a:pPr algn="l"/>
            <a:r>
              <a:rPr lang="vi-VN" sz="2800" b="0" i="0" dirty="0">
                <a:solidFill>
                  <a:srgbClr val="1F1F1F"/>
                </a:solidFill>
                <a:effectLst/>
                <a:latin typeface="Google Sans"/>
              </a:rPr>
              <a:t>Dự án sẽ được thực hiện theo các bước sau:</a:t>
            </a:r>
          </a:p>
          <a:p>
            <a:pPr marL="971550" lvl="1" indent="-514350">
              <a:buFont typeface="+mj-lt"/>
              <a:buAutoNum type="arabicParenR"/>
            </a:pPr>
            <a:r>
              <a:rPr lang="vi-VN" sz="2400" b="0" i="0" dirty="0">
                <a:solidFill>
                  <a:srgbClr val="1F1F1F"/>
                </a:solidFill>
                <a:effectLst/>
                <a:latin typeface="Google Sans"/>
              </a:rPr>
              <a:t>Thu thập dữ liệu.</a:t>
            </a:r>
          </a:p>
          <a:p>
            <a:pPr marL="971550" lvl="1" indent="-514350">
              <a:buFont typeface="+mj-lt"/>
              <a:buAutoNum type="arabicParenR"/>
            </a:pPr>
            <a:r>
              <a:rPr lang="vi-VN" sz="2400" b="0" i="0" dirty="0">
                <a:solidFill>
                  <a:srgbClr val="1F1F1F"/>
                </a:solidFill>
                <a:effectLst/>
                <a:latin typeface="Google Sans"/>
              </a:rPr>
              <a:t>Tiền xử lý dữ liệu.</a:t>
            </a:r>
          </a:p>
          <a:p>
            <a:pPr marL="971550" lvl="1" indent="-514350">
              <a:buFont typeface="+mj-lt"/>
              <a:buAutoNum type="arabicParenR"/>
            </a:pPr>
            <a:r>
              <a:rPr lang="vi-VN" sz="2400" b="0" i="0" dirty="0">
                <a:solidFill>
                  <a:srgbClr val="1F1F1F"/>
                </a:solidFill>
                <a:effectLst/>
                <a:latin typeface="Google Sans"/>
              </a:rPr>
              <a:t>Trực quan hóa dữ liệu.</a:t>
            </a:r>
          </a:p>
          <a:p>
            <a:pPr marL="971550" lvl="1" indent="-514350">
              <a:buFont typeface="+mj-lt"/>
              <a:buAutoNum type="arabicParenR"/>
            </a:pPr>
            <a:r>
              <a:rPr lang="vi-VN" sz="2400" b="0" i="0" dirty="0">
                <a:solidFill>
                  <a:srgbClr val="1F1F1F"/>
                </a:solidFill>
                <a:effectLst/>
                <a:latin typeface="Google Sans"/>
              </a:rPr>
              <a:t>Tạo các features cần thiết cho mô hình.</a:t>
            </a:r>
          </a:p>
          <a:p>
            <a:pPr marL="971550" lvl="1" indent="-514350">
              <a:buFont typeface="+mj-lt"/>
              <a:buAutoNum type="arabicParenR"/>
            </a:pPr>
            <a:r>
              <a:rPr lang="vi-VN" sz="2400" b="0" i="0" dirty="0">
                <a:solidFill>
                  <a:srgbClr val="1F1F1F"/>
                </a:solidFill>
                <a:effectLst/>
                <a:latin typeface="Google Sans"/>
              </a:rPr>
              <a:t>Xây dựng mô hình.</a:t>
            </a:r>
          </a:p>
          <a:p>
            <a:pPr marL="971550" lvl="1" indent="-514350">
              <a:buFont typeface="+mj-lt"/>
              <a:buAutoNum type="arabicParenR"/>
            </a:pPr>
            <a:r>
              <a:rPr lang="vi-VN" sz="2400" b="0" i="0" dirty="0">
                <a:solidFill>
                  <a:srgbClr val="1F1F1F"/>
                </a:solidFill>
                <a:effectLst/>
                <a:latin typeface="Google Sans"/>
              </a:rPr>
              <a:t>Đánh giá mô hình.</a:t>
            </a:r>
          </a:p>
          <a:p>
            <a:endParaRPr lang="en-JP" sz="2800" dirty="0"/>
          </a:p>
        </p:txBody>
      </p:sp>
      <p:sp>
        <p:nvSpPr>
          <p:cNvPr id="17" name="Content Placeholder 4">
            <a:extLst>
              <a:ext uri="{FF2B5EF4-FFF2-40B4-BE49-F238E27FC236}">
                <a16:creationId xmlns:a16="http://schemas.microsoft.com/office/drawing/2014/main" id="{BAE058B1-8534-43F8-99E3-5D71D5ABAEB3}"/>
              </a:ext>
            </a:extLst>
          </p:cNvPr>
          <p:cNvSpPr txBox="1">
            <a:spLocks/>
          </p:cNvSpPr>
          <p:nvPr/>
        </p:nvSpPr>
        <p:spPr>
          <a:xfrm>
            <a:off x="838200" y="920097"/>
            <a:ext cx="10515600" cy="5976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00000"/>
              <a:buFont typeface="Courier New" panose="02070309020205020404" pitchFamily="49" charset="0"/>
              <a:buChar char="o"/>
              <a:defRPr sz="3200" b="0" i="0" kern="1200">
                <a:solidFill>
                  <a:schemeClr val="bg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b="0" i="0" kern="1200">
                <a:solidFill>
                  <a:schemeClr val="bg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b="0" i="0" kern="1200">
                <a:solidFill>
                  <a:schemeClr val="bg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b="0" i="0" kern="1200">
                <a:solidFill>
                  <a:schemeClr val="bg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b="0" i="0" kern="1200">
                <a:solidFill>
                  <a:schemeClr val="bg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itchFamily="2" charset="2"/>
              <a:buChar char="q"/>
            </a:pPr>
            <a:r>
              <a:rPr lang="vi-VN" sz="2800" dirty="0">
                <a:solidFill>
                  <a:srgbClr val="1F1F1F"/>
                </a:solidFill>
                <a:latin typeface="Google Sans"/>
              </a:rPr>
              <a:t>Qui trình thực hiện dự án khoa học dữ liệu:</a:t>
            </a:r>
            <a:endParaRPr lang="en-JP" sz="2800" dirty="0"/>
          </a:p>
        </p:txBody>
      </p:sp>
      <p:grpSp>
        <p:nvGrpSpPr>
          <p:cNvPr id="18" name="Group 17">
            <a:extLst>
              <a:ext uri="{FF2B5EF4-FFF2-40B4-BE49-F238E27FC236}">
                <a16:creationId xmlns:a16="http://schemas.microsoft.com/office/drawing/2014/main" id="{70697A8E-8C52-A8B0-E0FD-B37AA340C74E}"/>
              </a:ext>
            </a:extLst>
          </p:cNvPr>
          <p:cNvGrpSpPr/>
          <p:nvPr/>
        </p:nvGrpSpPr>
        <p:grpSpPr>
          <a:xfrm>
            <a:off x="838200" y="1709013"/>
            <a:ext cx="10546068" cy="1187344"/>
            <a:chOff x="838200" y="1266056"/>
            <a:chExt cx="10546068" cy="1187344"/>
          </a:xfrm>
        </p:grpSpPr>
        <p:sp>
          <p:nvSpPr>
            <p:cNvPr id="6" name="Rectangle 5">
              <a:extLst>
                <a:ext uri="{FF2B5EF4-FFF2-40B4-BE49-F238E27FC236}">
                  <a16:creationId xmlns:a16="http://schemas.microsoft.com/office/drawing/2014/main" id="{1CDD7A08-051F-398C-79F5-BEB457331D5B}"/>
                </a:ext>
              </a:extLst>
            </p:cNvPr>
            <p:cNvSpPr/>
            <p:nvPr/>
          </p:nvSpPr>
          <p:spPr>
            <a:xfrm>
              <a:off x="838200" y="1279487"/>
              <a:ext cx="1415533" cy="11739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JP" sz="1700" dirty="0"/>
                <a:t>Thu thập dữ liệu</a:t>
              </a:r>
            </a:p>
          </p:txBody>
        </p:sp>
        <p:sp>
          <p:nvSpPr>
            <p:cNvPr id="7" name="Rectangle 6">
              <a:extLst>
                <a:ext uri="{FF2B5EF4-FFF2-40B4-BE49-F238E27FC236}">
                  <a16:creationId xmlns:a16="http://schemas.microsoft.com/office/drawing/2014/main" id="{C03E5034-47FB-89C5-CD22-410DF137844D}"/>
                </a:ext>
              </a:extLst>
            </p:cNvPr>
            <p:cNvSpPr/>
            <p:nvPr/>
          </p:nvSpPr>
          <p:spPr>
            <a:xfrm>
              <a:off x="2664307" y="1279487"/>
              <a:ext cx="1415533" cy="11739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JP" sz="1700" dirty="0"/>
                <a:t>Tiền xử lý dữ liệu</a:t>
              </a:r>
            </a:p>
            <a:p>
              <a:pPr algn="ctr"/>
              <a:r>
                <a:rPr lang="en-JP" sz="1700" dirty="0"/>
                <a:t>(Pre-processing)</a:t>
              </a:r>
            </a:p>
          </p:txBody>
        </p:sp>
        <p:sp>
          <p:nvSpPr>
            <p:cNvPr id="8" name="Rectangle 7">
              <a:extLst>
                <a:ext uri="{FF2B5EF4-FFF2-40B4-BE49-F238E27FC236}">
                  <a16:creationId xmlns:a16="http://schemas.microsoft.com/office/drawing/2014/main" id="{AF01F46A-8318-0A31-4997-9D648C1AFC2D}"/>
                </a:ext>
              </a:extLst>
            </p:cNvPr>
            <p:cNvSpPr/>
            <p:nvPr/>
          </p:nvSpPr>
          <p:spPr>
            <a:xfrm>
              <a:off x="4490414" y="1279487"/>
              <a:ext cx="1415533" cy="11739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JP" sz="1700" dirty="0"/>
                <a:t>Trực quan hoá dữ liệu </a:t>
              </a:r>
            </a:p>
            <a:p>
              <a:pPr algn="ctr"/>
              <a:r>
                <a:rPr lang="en-JP" sz="1700" dirty="0"/>
                <a:t>(Visualization)</a:t>
              </a:r>
            </a:p>
          </p:txBody>
        </p:sp>
        <p:sp>
          <p:nvSpPr>
            <p:cNvPr id="9" name="Rectangle 8">
              <a:extLst>
                <a:ext uri="{FF2B5EF4-FFF2-40B4-BE49-F238E27FC236}">
                  <a16:creationId xmlns:a16="http://schemas.microsoft.com/office/drawing/2014/main" id="{D2E075CA-A98F-7DBA-CB90-9ACE55457CB5}"/>
                </a:ext>
              </a:extLst>
            </p:cNvPr>
            <p:cNvSpPr/>
            <p:nvPr/>
          </p:nvSpPr>
          <p:spPr>
            <a:xfrm>
              <a:off x="6316521" y="1279487"/>
              <a:ext cx="1415533" cy="11739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JP" sz="1700" dirty="0"/>
                <a:t>Tạo features</a:t>
              </a:r>
            </a:p>
            <a:p>
              <a:pPr algn="ctr"/>
              <a:r>
                <a:rPr lang="en-JP" sz="1700" dirty="0"/>
                <a:t>(Feature engineering)</a:t>
              </a:r>
            </a:p>
          </p:txBody>
        </p:sp>
        <p:sp>
          <p:nvSpPr>
            <p:cNvPr id="10" name="Right Arrow 9">
              <a:extLst>
                <a:ext uri="{FF2B5EF4-FFF2-40B4-BE49-F238E27FC236}">
                  <a16:creationId xmlns:a16="http://schemas.microsoft.com/office/drawing/2014/main" id="{16D78242-1F59-1452-4061-689BF8138430}"/>
                </a:ext>
              </a:extLst>
            </p:cNvPr>
            <p:cNvSpPr/>
            <p:nvPr/>
          </p:nvSpPr>
          <p:spPr>
            <a:xfrm>
              <a:off x="2313792" y="1581365"/>
              <a:ext cx="290456" cy="57015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JP"/>
            </a:p>
          </p:txBody>
        </p:sp>
        <p:sp>
          <p:nvSpPr>
            <p:cNvPr id="11" name="Rectangle 10">
              <a:extLst>
                <a:ext uri="{FF2B5EF4-FFF2-40B4-BE49-F238E27FC236}">
                  <a16:creationId xmlns:a16="http://schemas.microsoft.com/office/drawing/2014/main" id="{0E5FA13A-6E54-93B1-7132-462F84DEBB35}"/>
                </a:ext>
              </a:extLst>
            </p:cNvPr>
            <p:cNvSpPr/>
            <p:nvPr/>
          </p:nvSpPr>
          <p:spPr>
            <a:xfrm>
              <a:off x="8142628" y="1279487"/>
              <a:ext cx="1415533" cy="11739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JP" sz="1700" dirty="0"/>
                <a:t>Xây dựng mô hình</a:t>
              </a:r>
            </a:p>
            <a:p>
              <a:pPr algn="ctr"/>
              <a:r>
                <a:rPr lang="en-JP" sz="1700" dirty="0"/>
                <a:t>(Modelling)</a:t>
              </a:r>
            </a:p>
          </p:txBody>
        </p:sp>
        <p:sp>
          <p:nvSpPr>
            <p:cNvPr id="12" name="Rectangle 11">
              <a:extLst>
                <a:ext uri="{FF2B5EF4-FFF2-40B4-BE49-F238E27FC236}">
                  <a16:creationId xmlns:a16="http://schemas.microsoft.com/office/drawing/2014/main" id="{C71FFA44-83F9-8AE6-6E88-426D3990BE00}"/>
                </a:ext>
              </a:extLst>
            </p:cNvPr>
            <p:cNvSpPr/>
            <p:nvPr/>
          </p:nvSpPr>
          <p:spPr>
            <a:xfrm>
              <a:off x="9968735" y="1266056"/>
              <a:ext cx="1415533" cy="11739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JP" sz="1700" dirty="0"/>
                <a:t>Đánh giá mô hình</a:t>
              </a:r>
              <a:br>
                <a:rPr lang="en-JP" sz="1700" dirty="0"/>
              </a:br>
              <a:r>
                <a:rPr lang="en-JP" sz="1700" dirty="0"/>
                <a:t>(Evaluation)</a:t>
              </a:r>
            </a:p>
          </p:txBody>
        </p:sp>
        <p:sp>
          <p:nvSpPr>
            <p:cNvPr id="13" name="Right Arrow 12">
              <a:extLst>
                <a:ext uri="{FF2B5EF4-FFF2-40B4-BE49-F238E27FC236}">
                  <a16:creationId xmlns:a16="http://schemas.microsoft.com/office/drawing/2014/main" id="{B09C892B-1567-9DC3-24D2-9C5FBD7754D4}"/>
                </a:ext>
              </a:extLst>
            </p:cNvPr>
            <p:cNvSpPr/>
            <p:nvPr/>
          </p:nvSpPr>
          <p:spPr>
            <a:xfrm>
              <a:off x="4139899" y="1581365"/>
              <a:ext cx="290456" cy="57015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JP"/>
            </a:p>
          </p:txBody>
        </p:sp>
        <p:sp>
          <p:nvSpPr>
            <p:cNvPr id="14" name="Right Arrow 13">
              <a:extLst>
                <a:ext uri="{FF2B5EF4-FFF2-40B4-BE49-F238E27FC236}">
                  <a16:creationId xmlns:a16="http://schemas.microsoft.com/office/drawing/2014/main" id="{35C87CEB-AC35-8761-D1BD-820D0F8C034E}"/>
                </a:ext>
              </a:extLst>
            </p:cNvPr>
            <p:cNvSpPr/>
            <p:nvPr/>
          </p:nvSpPr>
          <p:spPr>
            <a:xfrm>
              <a:off x="5966006" y="1581365"/>
              <a:ext cx="290456" cy="57015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JP"/>
            </a:p>
          </p:txBody>
        </p:sp>
        <p:sp>
          <p:nvSpPr>
            <p:cNvPr id="15" name="Right Arrow 14">
              <a:extLst>
                <a:ext uri="{FF2B5EF4-FFF2-40B4-BE49-F238E27FC236}">
                  <a16:creationId xmlns:a16="http://schemas.microsoft.com/office/drawing/2014/main" id="{1269D327-70DA-AFCA-D3CD-767D642EEB11}"/>
                </a:ext>
              </a:extLst>
            </p:cNvPr>
            <p:cNvSpPr/>
            <p:nvPr/>
          </p:nvSpPr>
          <p:spPr>
            <a:xfrm>
              <a:off x="7792113" y="1581365"/>
              <a:ext cx="290456" cy="57015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JP"/>
            </a:p>
          </p:txBody>
        </p:sp>
        <p:sp>
          <p:nvSpPr>
            <p:cNvPr id="16" name="Right Arrow 15">
              <a:extLst>
                <a:ext uri="{FF2B5EF4-FFF2-40B4-BE49-F238E27FC236}">
                  <a16:creationId xmlns:a16="http://schemas.microsoft.com/office/drawing/2014/main" id="{A35A2AC9-B92A-211A-F77E-472E2DFF703F}"/>
                </a:ext>
              </a:extLst>
            </p:cNvPr>
            <p:cNvSpPr/>
            <p:nvPr/>
          </p:nvSpPr>
          <p:spPr>
            <a:xfrm>
              <a:off x="9618220" y="1581365"/>
              <a:ext cx="290456" cy="57015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JP"/>
            </a:p>
          </p:txBody>
        </p:sp>
      </p:grpSp>
    </p:spTree>
    <p:extLst>
      <p:ext uri="{BB962C8B-B14F-4D97-AF65-F5344CB8AC3E}">
        <p14:creationId xmlns:p14="http://schemas.microsoft.com/office/powerpoint/2010/main" val="3908014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1ECF0-CC32-99D8-8EAA-5362229A9B14}"/>
              </a:ext>
            </a:extLst>
          </p:cNvPr>
          <p:cNvSpPr>
            <a:spLocks noGrp="1"/>
          </p:cNvSpPr>
          <p:nvPr>
            <p:ph type="title"/>
          </p:nvPr>
        </p:nvSpPr>
        <p:spPr/>
        <p:txBody>
          <a:bodyPr/>
          <a:lstStyle/>
          <a:p>
            <a:r>
              <a:rPr lang="en-US" dirty="0"/>
              <a:t>3. </a:t>
            </a:r>
            <a:r>
              <a:rPr lang="en-JP" dirty="0"/>
              <a:t>Triển khai dự án</a:t>
            </a:r>
            <a:endParaRPr lang="en-US" dirty="0"/>
          </a:p>
        </p:txBody>
      </p:sp>
      <p:sp>
        <p:nvSpPr>
          <p:cNvPr id="8" name="Content Placeholder 4">
            <a:extLst>
              <a:ext uri="{FF2B5EF4-FFF2-40B4-BE49-F238E27FC236}">
                <a16:creationId xmlns:a16="http://schemas.microsoft.com/office/drawing/2014/main" id="{4C97A479-20E1-651D-71E1-9184DE6D718A}"/>
              </a:ext>
            </a:extLst>
          </p:cNvPr>
          <p:cNvSpPr txBox="1">
            <a:spLocks/>
          </p:cNvSpPr>
          <p:nvPr/>
        </p:nvSpPr>
        <p:spPr>
          <a:xfrm>
            <a:off x="838200" y="920097"/>
            <a:ext cx="10515600" cy="5976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00000"/>
              <a:buFont typeface="Courier New" panose="02070309020205020404" pitchFamily="49" charset="0"/>
              <a:buChar char="o"/>
              <a:defRPr sz="3200" b="0" i="0" kern="1200">
                <a:solidFill>
                  <a:schemeClr val="bg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b="0" i="0" kern="1200">
                <a:solidFill>
                  <a:schemeClr val="bg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b="0" i="0" kern="1200">
                <a:solidFill>
                  <a:schemeClr val="bg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b="0" i="0" kern="1200">
                <a:solidFill>
                  <a:schemeClr val="bg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b="0" i="0" kern="1200">
                <a:solidFill>
                  <a:schemeClr val="bg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itchFamily="2" charset="2"/>
              <a:buChar char="q"/>
            </a:pPr>
            <a:r>
              <a:rPr lang="vi-VN" sz="2800" dirty="0">
                <a:solidFill>
                  <a:srgbClr val="1F1F1F"/>
                </a:solidFill>
                <a:latin typeface="Google Sans"/>
              </a:rPr>
              <a:t>Code flow</a:t>
            </a:r>
            <a:endParaRPr lang="en-JP" sz="2800" dirty="0"/>
          </a:p>
        </p:txBody>
      </p:sp>
      <p:grpSp>
        <p:nvGrpSpPr>
          <p:cNvPr id="3" name="Group 2">
            <a:extLst>
              <a:ext uri="{FF2B5EF4-FFF2-40B4-BE49-F238E27FC236}">
                <a16:creationId xmlns:a16="http://schemas.microsoft.com/office/drawing/2014/main" id="{BE787986-EDA6-583D-1A56-5DD9FDC10CA4}"/>
              </a:ext>
            </a:extLst>
          </p:cNvPr>
          <p:cNvGrpSpPr/>
          <p:nvPr/>
        </p:nvGrpSpPr>
        <p:grpSpPr>
          <a:xfrm>
            <a:off x="838200" y="1722444"/>
            <a:ext cx="10515600" cy="1311766"/>
            <a:chOff x="2664307" y="1279487"/>
            <a:chExt cx="6893854" cy="1173913"/>
          </a:xfrm>
        </p:grpSpPr>
        <p:sp>
          <p:nvSpPr>
            <p:cNvPr id="5" name="Rectangle 4">
              <a:extLst>
                <a:ext uri="{FF2B5EF4-FFF2-40B4-BE49-F238E27FC236}">
                  <a16:creationId xmlns:a16="http://schemas.microsoft.com/office/drawing/2014/main" id="{6A4235E2-EDB6-067C-FE86-0732F77FE027}"/>
                </a:ext>
              </a:extLst>
            </p:cNvPr>
            <p:cNvSpPr/>
            <p:nvPr/>
          </p:nvSpPr>
          <p:spPr>
            <a:xfrm>
              <a:off x="2664307" y="1279487"/>
              <a:ext cx="1415533" cy="1173913"/>
            </a:xfrm>
            <a:prstGeom prst="rect">
              <a:avLst/>
            </a:prstGeom>
          </p:spPr>
          <p:style>
            <a:lnRef idx="3">
              <a:schemeClr val="lt1"/>
            </a:lnRef>
            <a:fillRef idx="1">
              <a:schemeClr val="accent5"/>
            </a:fillRef>
            <a:effectRef idx="1">
              <a:schemeClr val="accent5"/>
            </a:effectRef>
            <a:fontRef idx="minor">
              <a:schemeClr val="lt1"/>
            </a:fontRef>
          </p:style>
          <p:txBody>
            <a:bodyPr rtlCol="0" anchor="t"/>
            <a:lstStyle/>
            <a:p>
              <a:pPr algn="ctr"/>
              <a:r>
                <a:rPr lang="en-JP" sz="1700" dirty="0"/>
                <a:t>(I)</a:t>
              </a:r>
            </a:p>
            <a:p>
              <a:pPr algn="ctr"/>
              <a:r>
                <a:rPr lang="en-JP" sz="1700" dirty="0"/>
                <a:t>Pre-processing &amp; Visualization</a:t>
              </a:r>
            </a:p>
          </p:txBody>
        </p:sp>
        <p:sp>
          <p:nvSpPr>
            <p:cNvPr id="6" name="Rectangle 5">
              <a:extLst>
                <a:ext uri="{FF2B5EF4-FFF2-40B4-BE49-F238E27FC236}">
                  <a16:creationId xmlns:a16="http://schemas.microsoft.com/office/drawing/2014/main" id="{19104CFE-805F-3D55-5076-CCC548327501}"/>
                </a:ext>
              </a:extLst>
            </p:cNvPr>
            <p:cNvSpPr/>
            <p:nvPr/>
          </p:nvSpPr>
          <p:spPr>
            <a:xfrm>
              <a:off x="4490414" y="1279487"/>
              <a:ext cx="1415533" cy="1173913"/>
            </a:xfrm>
            <a:prstGeom prst="rect">
              <a:avLst/>
            </a:prstGeom>
          </p:spPr>
          <p:style>
            <a:lnRef idx="3">
              <a:schemeClr val="lt1"/>
            </a:lnRef>
            <a:fillRef idx="1">
              <a:schemeClr val="accent5"/>
            </a:fillRef>
            <a:effectRef idx="1">
              <a:schemeClr val="accent5"/>
            </a:effectRef>
            <a:fontRef idx="minor">
              <a:schemeClr val="lt1"/>
            </a:fontRef>
          </p:style>
          <p:txBody>
            <a:bodyPr rtlCol="0" anchor="t"/>
            <a:lstStyle/>
            <a:p>
              <a:pPr algn="ctr"/>
              <a:r>
                <a:rPr lang="en-JP" sz="1700" dirty="0"/>
                <a:t>(II)</a:t>
              </a:r>
            </a:p>
            <a:p>
              <a:pPr algn="ctr"/>
              <a:r>
                <a:rPr lang="en-JP" sz="1700" dirty="0"/>
                <a:t>Features Engineering</a:t>
              </a:r>
            </a:p>
          </p:txBody>
        </p:sp>
        <p:sp>
          <p:nvSpPr>
            <p:cNvPr id="9" name="Rectangle 8">
              <a:extLst>
                <a:ext uri="{FF2B5EF4-FFF2-40B4-BE49-F238E27FC236}">
                  <a16:creationId xmlns:a16="http://schemas.microsoft.com/office/drawing/2014/main" id="{6AA6D7EE-9D69-082F-7C08-12628936FC9D}"/>
                </a:ext>
              </a:extLst>
            </p:cNvPr>
            <p:cNvSpPr/>
            <p:nvPr/>
          </p:nvSpPr>
          <p:spPr>
            <a:xfrm>
              <a:off x="6316521" y="1279487"/>
              <a:ext cx="1415533" cy="1173913"/>
            </a:xfrm>
            <a:prstGeom prst="rect">
              <a:avLst/>
            </a:prstGeom>
          </p:spPr>
          <p:style>
            <a:lnRef idx="3">
              <a:schemeClr val="lt1"/>
            </a:lnRef>
            <a:fillRef idx="1">
              <a:schemeClr val="accent5"/>
            </a:fillRef>
            <a:effectRef idx="1">
              <a:schemeClr val="accent5"/>
            </a:effectRef>
            <a:fontRef idx="minor">
              <a:schemeClr val="lt1"/>
            </a:fontRef>
          </p:style>
          <p:txBody>
            <a:bodyPr rtlCol="0" anchor="t"/>
            <a:lstStyle/>
            <a:p>
              <a:pPr algn="ctr"/>
              <a:r>
                <a:rPr lang="en-JP" sz="1700" dirty="0"/>
                <a:t>(III)</a:t>
              </a:r>
            </a:p>
            <a:p>
              <a:pPr algn="ctr"/>
              <a:r>
                <a:rPr lang="en-JP" sz="1700" dirty="0"/>
                <a:t>Modelling</a:t>
              </a:r>
            </a:p>
          </p:txBody>
        </p:sp>
        <p:sp>
          <p:nvSpPr>
            <p:cNvPr id="11" name="Rectangle 10">
              <a:extLst>
                <a:ext uri="{FF2B5EF4-FFF2-40B4-BE49-F238E27FC236}">
                  <a16:creationId xmlns:a16="http://schemas.microsoft.com/office/drawing/2014/main" id="{5F5DEBFF-E297-04BA-C6F1-111485B97EF7}"/>
                </a:ext>
              </a:extLst>
            </p:cNvPr>
            <p:cNvSpPr/>
            <p:nvPr/>
          </p:nvSpPr>
          <p:spPr>
            <a:xfrm>
              <a:off x="8142628" y="1279487"/>
              <a:ext cx="1415533" cy="1173913"/>
            </a:xfrm>
            <a:prstGeom prst="rect">
              <a:avLst/>
            </a:prstGeom>
          </p:spPr>
          <p:style>
            <a:lnRef idx="3">
              <a:schemeClr val="lt1"/>
            </a:lnRef>
            <a:fillRef idx="1">
              <a:schemeClr val="accent5"/>
            </a:fillRef>
            <a:effectRef idx="1">
              <a:schemeClr val="accent5"/>
            </a:effectRef>
            <a:fontRef idx="minor">
              <a:schemeClr val="lt1"/>
            </a:fontRef>
          </p:style>
          <p:txBody>
            <a:bodyPr rtlCol="0" anchor="t"/>
            <a:lstStyle/>
            <a:p>
              <a:pPr algn="ctr"/>
              <a:r>
                <a:rPr lang="en-JP" sz="1700" dirty="0"/>
                <a:t>(IV)</a:t>
              </a:r>
            </a:p>
            <a:p>
              <a:pPr algn="ctr"/>
              <a:r>
                <a:rPr lang="en-JP" sz="1700" dirty="0"/>
                <a:t>Prediction &amp;</a:t>
              </a:r>
            </a:p>
            <a:p>
              <a:pPr algn="ctr"/>
              <a:r>
                <a:rPr lang="en-JP" sz="1700" dirty="0"/>
                <a:t>Evaluation</a:t>
              </a:r>
            </a:p>
          </p:txBody>
        </p:sp>
        <p:sp>
          <p:nvSpPr>
            <p:cNvPr id="13" name="Right Arrow 12">
              <a:extLst>
                <a:ext uri="{FF2B5EF4-FFF2-40B4-BE49-F238E27FC236}">
                  <a16:creationId xmlns:a16="http://schemas.microsoft.com/office/drawing/2014/main" id="{AE6ACEA7-7E80-0FCB-362A-FB0C1DDC1DC9}"/>
                </a:ext>
              </a:extLst>
            </p:cNvPr>
            <p:cNvSpPr/>
            <p:nvPr/>
          </p:nvSpPr>
          <p:spPr>
            <a:xfrm>
              <a:off x="4139899" y="1581365"/>
              <a:ext cx="290456" cy="57015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JP"/>
            </a:p>
          </p:txBody>
        </p:sp>
        <p:sp>
          <p:nvSpPr>
            <p:cNvPr id="14" name="Right Arrow 13">
              <a:extLst>
                <a:ext uri="{FF2B5EF4-FFF2-40B4-BE49-F238E27FC236}">
                  <a16:creationId xmlns:a16="http://schemas.microsoft.com/office/drawing/2014/main" id="{71EA0279-3FC3-5D10-A24B-75A34D5BDD61}"/>
                </a:ext>
              </a:extLst>
            </p:cNvPr>
            <p:cNvSpPr/>
            <p:nvPr/>
          </p:nvSpPr>
          <p:spPr>
            <a:xfrm>
              <a:off x="5966006" y="1581365"/>
              <a:ext cx="290456" cy="57015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JP"/>
            </a:p>
          </p:txBody>
        </p:sp>
        <p:sp>
          <p:nvSpPr>
            <p:cNvPr id="15" name="Right Arrow 14">
              <a:extLst>
                <a:ext uri="{FF2B5EF4-FFF2-40B4-BE49-F238E27FC236}">
                  <a16:creationId xmlns:a16="http://schemas.microsoft.com/office/drawing/2014/main" id="{3806B376-DE59-60A1-F7E7-08D56064D429}"/>
                </a:ext>
              </a:extLst>
            </p:cNvPr>
            <p:cNvSpPr/>
            <p:nvPr/>
          </p:nvSpPr>
          <p:spPr>
            <a:xfrm>
              <a:off x="7792113" y="1581365"/>
              <a:ext cx="290456" cy="57015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JP"/>
            </a:p>
          </p:txBody>
        </p:sp>
      </p:grpSp>
      <p:sp>
        <p:nvSpPr>
          <p:cNvPr id="17" name="Rectangle 16">
            <a:extLst>
              <a:ext uri="{FF2B5EF4-FFF2-40B4-BE49-F238E27FC236}">
                <a16:creationId xmlns:a16="http://schemas.microsoft.com/office/drawing/2014/main" id="{38BB0A92-1DF8-39FB-88E0-CD4CC723C532}"/>
              </a:ext>
            </a:extLst>
          </p:cNvPr>
          <p:cNvSpPr/>
          <p:nvPr/>
        </p:nvSpPr>
        <p:spPr>
          <a:xfrm>
            <a:off x="838200" y="3238937"/>
            <a:ext cx="2159196" cy="25196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7800" indent="-177800">
              <a:buFont typeface="Arial" panose="020B0604020202020204" pitchFamily="34" charset="0"/>
              <a:buChar char="•"/>
            </a:pPr>
            <a:r>
              <a:rPr lang="en-JP" sz="1600" dirty="0">
                <a:solidFill>
                  <a:schemeClr val="bg1"/>
                </a:solidFill>
                <a:latin typeface="Calibri" panose="020F0502020204030204" pitchFamily="34" charset="0"/>
                <a:cs typeface="Calibri" panose="020F0502020204030204" pitchFamily="34" charset="0"/>
              </a:rPr>
              <a:t>Check basic stats</a:t>
            </a:r>
          </a:p>
          <a:p>
            <a:pPr marL="177800" indent="-177800">
              <a:buFont typeface="Arial" panose="020B0604020202020204" pitchFamily="34" charset="0"/>
              <a:buChar char="•"/>
            </a:pPr>
            <a:r>
              <a:rPr lang="en-JP" sz="1600" dirty="0">
                <a:solidFill>
                  <a:schemeClr val="bg1"/>
                </a:solidFill>
                <a:latin typeface="Calibri" panose="020F0502020204030204" pitchFamily="34" charset="0"/>
                <a:cs typeface="Calibri" panose="020F0502020204030204" pitchFamily="34" charset="0"/>
              </a:rPr>
              <a:t>Check and fill missing values</a:t>
            </a:r>
          </a:p>
          <a:p>
            <a:pPr marL="177800" indent="-177800">
              <a:buFont typeface="Arial" panose="020B0604020202020204" pitchFamily="34" charset="0"/>
              <a:buChar char="•"/>
            </a:pPr>
            <a:r>
              <a:rPr lang="en-JP" sz="1600" dirty="0">
                <a:solidFill>
                  <a:schemeClr val="bg1"/>
                </a:solidFill>
                <a:latin typeface="Calibri" panose="020F0502020204030204" pitchFamily="34" charset="0"/>
                <a:cs typeface="Calibri" panose="020F0502020204030204" pitchFamily="34" charset="0"/>
              </a:rPr>
              <a:t>Check and correct outliers</a:t>
            </a:r>
          </a:p>
          <a:p>
            <a:pPr marL="177800" indent="-177800">
              <a:buFont typeface="Arial" panose="020B0604020202020204" pitchFamily="34" charset="0"/>
              <a:buChar char="•"/>
            </a:pPr>
            <a:r>
              <a:rPr lang="en-JP" sz="1600" dirty="0">
                <a:solidFill>
                  <a:schemeClr val="bg1"/>
                </a:solidFill>
                <a:latin typeface="Calibri" panose="020F0502020204030204" pitchFamily="34" charset="0"/>
                <a:cs typeface="Calibri" panose="020F0502020204030204" pitchFamily="34" charset="0"/>
              </a:rPr>
              <a:t>Visualization</a:t>
            </a:r>
          </a:p>
        </p:txBody>
      </p:sp>
      <p:sp>
        <p:nvSpPr>
          <p:cNvPr id="18" name="Rectangle 17">
            <a:extLst>
              <a:ext uri="{FF2B5EF4-FFF2-40B4-BE49-F238E27FC236}">
                <a16:creationId xmlns:a16="http://schemas.microsoft.com/office/drawing/2014/main" id="{9714EA86-C95F-9665-DFE7-525934A3ECA1}"/>
              </a:ext>
            </a:extLst>
          </p:cNvPr>
          <p:cNvSpPr/>
          <p:nvPr/>
        </p:nvSpPr>
        <p:spPr>
          <a:xfrm>
            <a:off x="3623668" y="3238937"/>
            <a:ext cx="2159196" cy="25196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7800" indent="-177800">
              <a:buFont typeface="Arial" panose="020B0604020202020204" pitchFamily="34" charset="0"/>
              <a:buChar char="•"/>
            </a:pPr>
            <a:r>
              <a:rPr lang="en-JP" sz="1600" dirty="0">
                <a:solidFill>
                  <a:schemeClr val="bg1"/>
                </a:solidFill>
                <a:latin typeface="Calibri" panose="020F0502020204030204" pitchFamily="34" charset="0"/>
                <a:cs typeface="Calibri" panose="020F0502020204030204" pitchFamily="34" charset="0"/>
              </a:rPr>
              <a:t>Date &amp; time related features</a:t>
            </a:r>
          </a:p>
          <a:p>
            <a:pPr marL="177800" indent="-177800">
              <a:buFont typeface="Arial" panose="020B0604020202020204" pitchFamily="34" charset="0"/>
              <a:buChar char="•"/>
            </a:pPr>
            <a:r>
              <a:rPr lang="en-JP" sz="1600" dirty="0">
                <a:solidFill>
                  <a:schemeClr val="bg1"/>
                </a:solidFill>
                <a:latin typeface="Calibri" panose="020F0502020204030204" pitchFamily="34" charset="0"/>
                <a:cs typeface="Calibri" panose="020F0502020204030204" pitchFamily="34" charset="0"/>
              </a:rPr>
              <a:t>Sales related features</a:t>
            </a:r>
          </a:p>
          <a:p>
            <a:pPr marL="177800" indent="-177800">
              <a:buFont typeface="Arial" panose="020B0604020202020204" pitchFamily="34" charset="0"/>
              <a:buChar char="•"/>
            </a:pPr>
            <a:r>
              <a:rPr lang="en-JP" sz="1600" dirty="0">
                <a:solidFill>
                  <a:schemeClr val="bg1"/>
                </a:solidFill>
                <a:latin typeface="Calibri" panose="020F0502020204030204" pitchFamily="34" charset="0"/>
                <a:cs typeface="Calibri" panose="020F0502020204030204" pitchFamily="34" charset="0"/>
              </a:rPr>
              <a:t>Stores and products-realted features</a:t>
            </a:r>
          </a:p>
          <a:p>
            <a:pPr marL="177800" indent="-177800">
              <a:buFont typeface="Arial" panose="020B0604020202020204" pitchFamily="34" charset="0"/>
              <a:buChar char="•"/>
            </a:pPr>
            <a:r>
              <a:rPr lang="en-JP" sz="1600" dirty="0">
                <a:solidFill>
                  <a:schemeClr val="bg1"/>
                </a:solidFill>
                <a:latin typeface="Calibri" panose="020F0502020204030204" pitchFamily="34" charset="0"/>
                <a:cs typeface="Calibri" panose="020F0502020204030204" pitchFamily="34" charset="0"/>
              </a:rPr>
              <a:t>Weather information</a:t>
            </a:r>
          </a:p>
          <a:p>
            <a:pPr marL="342900" indent="-342900">
              <a:buFont typeface="Arial" panose="020B0604020202020204" pitchFamily="34" charset="0"/>
              <a:buChar char="•"/>
            </a:pPr>
            <a:endParaRPr lang="en-JP" sz="1600" dirty="0">
              <a:solidFill>
                <a:schemeClr val="bg1"/>
              </a:solidFill>
              <a:latin typeface="Calibri" panose="020F050202020403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id="{0FD49517-6212-D6F2-587E-4561F936CF97}"/>
              </a:ext>
            </a:extLst>
          </p:cNvPr>
          <p:cNvSpPr/>
          <p:nvPr/>
        </p:nvSpPr>
        <p:spPr>
          <a:xfrm>
            <a:off x="6409136" y="3238937"/>
            <a:ext cx="2159196" cy="25196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7800" indent="-177800">
              <a:buFont typeface="Arial" panose="020B0604020202020204" pitchFamily="34" charset="0"/>
              <a:buChar char="•"/>
            </a:pPr>
            <a:r>
              <a:rPr lang="en-JP" sz="1600" dirty="0">
                <a:solidFill>
                  <a:schemeClr val="bg1"/>
                </a:solidFill>
                <a:latin typeface="Calibri" panose="020F0502020204030204" pitchFamily="34" charset="0"/>
                <a:cs typeface="Calibri" panose="020F0502020204030204" pitchFamily="34" charset="0"/>
              </a:rPr>
              <a:t>Simple model</a:t>
            </a:r>
          </a:p>
          <a:p>
            <a:pPr marL="177800" indent="-177800">
              <a:buFont typeface="Arial" panose="020B0604020202020204" pitchFamily="34" charset="0"/>
              <a:buChar char="•"/>
            </a:pPr>
            <a:r>
              <a:rPr lang="en-JP" sz="1600" dirty="0">
                <a:solidFill>
                  <a:schemeClr val="bg1"/>
                </a:solidFill>
                <a:latin typeface="Calibri" panose="020F0502020204030204" pitchFamily="34" charset="0"/>
                <a:cs typeface="Calibri" panose="020F0502020204030204" pitchFamily="34" charset="0"/>
              </a:rPr>
              <a:t>Features evaluation for features selection</a:t>
            </a:r>
          </a:p>
          <a:p>
            <a:pPr marL="177800" indent="-177800">
              <a:buFont typeface="Arial" panose="020B0604020202020204" pitchFamily="34" charset="0"/>
              <a:buChar char="•"/>
            </a:pPr>
            <a:r>
              <a:rPr lang="en-JP" sz="1600" dirty="0">
                <a:solidFill>
                  <a:schemeClr val="bg1"/>
                </a:solidFill>
                <a:latin typeface="Calibri" panose="020F0502020204030204" pitchFamily="34" charset="0"/>
                <a:cs typeface="Calibri" panose="020F0502020204030204" pitchFamily="34" charset="0"/>
              </a:rPr>
              <a:t>Hyperparameter tuning using Optuna</a:t>
            </a:r>
          </a:p>
          <a:p>
            <a:pPr marL="177800" indent="-177800">
              <a:buFont typeface="Arial" panose="020B0604020202020204" pitchFamily="34" charset="0"/>
              <a:buChar char="•"/>
            </a:pPr>
            <a:r>
              <a:rPr lang="en-JP" sz="1600" dirty="0">
                <a:solidFill>
                  <a:schemeClr val="bg1"/>
                </a:solidFill>
                <a:latin typeface="Calibri" panose="020F0502020204030204" pitchFamily="34" charset="0"/>
                <a:cs typeface="Calibri" panose="020F0502020204030204" pitchFamily="34" charset="0"/>
              </a:rPr>
              <a:t>Better model</a:t>
            </a:r>
          </a:p>
        </p:txBody>
      </p:sp>
      <p:sp>
        <p:nvSpPr>
          <p:cNvPr id="20" name="Rectangle 19">
            <a:extLst>
              <a:ext uri="{FF2B5EF4-FFF2-40B4-BE49-F238E27FC236}">
                <a16:creationId xmlns:a16="http://schemas.microsoft.com/office/drawing/2014/main" id="{FB21A59C-DAB8-B9F4-237C-6A27164EFCB7}"/>
              </a:ext>
            </a:extLst>
          </p:cNvPr>
          <p:cNvSpPr/>
          <p:nvPr/>
        </p:nvSpPr>
        <p:spPr>
          <a:xfrm>
            <a:off x="9194604" y="3238937"/>
            <a:ext cx="2159196" cy="25196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7800" indent="-177800">
              <a:buFont typeface="Arial" panose="020B0604020202020204" pitchFamily="34" charset="0"/>
              <a:buChar char="•"/>
            </a:pPr>
            <a:r>
              <a:rPr lang="en-JP" sz="1600" dirty="0">
                <a:solidFill>
                  <a:schemeClr val="bg1"/>
                </a:solidFill>
                <a:latin typeface="Calibri" panose="020F0502020204030204" pitchFamily="34" charset="0"/>
                <a:cs typeface="Calibri" panose="020F0502020204030204" pitchFamily="34" charset="0"/>
              </a:rPr>
              <a:t>Prediction &amp; Evaluation</a:t>
            </a:r>
          </a:p>
          <a:p>
            <a:pPr marL="177800" indent="-177800">
              <a:buFont typeface="Arial" panose="020B0604020202020204" pitchFamily="34" charset="0"/>
              <a:buChar char="•"/>
            </a:pPr>
            <a:r>
              <a:rPr lang="en-JP" sz="1600" dirty="0">
                <a:solidFill>
                  <a:schemeClr val="bg1"/>
                </a:solidFill>
                <a:latin typeface="Calibri" panose="020F0502020204030204" pitchFamily="34" charset="0"/>
                <a:cs typeface="Calibri" panose="020F0502020204030204" pitchFamily="34" charset="0"/>
              </a:rPr>
              <a:t>Unbox model using SHAP</a:t>
            </a:r>
          </a:p>
        </p:txBody>
      </p:sp>
    </p:spTree>
    <p:extLst>
      <p:ext uri="{BB962C8B-B14F-4D97-AF65-F5344CB8AC3E}">
        <p14:creationId xmlns:p14="http://schemas.microsoft.com/office/powerpoint/2010/main" val="130424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1ECF0-CC32-99D8-8EAA-5362229A9B14}"/>
              </a:ext>
            </a:extLst>
          </p:cNvPr>
          <p:cNvSpPr>
            <a:spLocks noGrp="1"/>
          </p:cNvSpPr>
          <p:nvPr>
            <p:ph type="title"/>
          </p:nvPr>
        </p:nvSpPr>
        <p:spPr/>
        <p:txBody>
          <a:bodyPr/>
          <a:lstStyle/>
          <a:p>
            <a:r>
              <a:rPr lang="en-US" dirty="0"/>
              <a:t>3. </a:t>
            </a:r>
            <a:r>
              <a:rPr lang="en-JP" dirty="0"/>
              <a:t>Triển khai dự án </a:t>
            </a:r>
            <a:r>
              <a:rPr lang="en-US" dirty="0"/>
              <a:t>– </a:t>
            </a:r>
            <a:r>
              <a:rPr lang="en-US" dirty="0" err="1"/>
              <a:t>Cài</a:t>
            </a:r>
            <a:r>
              <a:rPr lang="en-US" dirty="0"/>
              <a:t> </a:t>
            </a:r>
            <a:r>
              <a:rPr lang="en-US" dirty="0" err="1"/>
              <a:t>đặt</a:t>
            </a:r>
            <a:r>
              <a:rPr lang="en-US" dirty="0"/>
              <a:t> MÔI TRƯỜNG ẢO</a:t>
            </a:r>
          </a:p>
        </p:txBody>
      </p:sp>
      <p:sp>
        <p:nvSpPr>
          <p:cNvPr id="9" name="Content Placeholder 8">
            <a:extLst>
              <a:ext uri="{FF2B5EF4-FFF2-40B4-BE49-F238E27FC236}">
                <a16:creationId xmlns:a16="http://schemas.microsoft.com/office/drawing/2014/main" id="{46CBF72E-27D7-8BA0-2FB9-675AC9C5C9CE}"/>
              </a:ext>
            </a:extLst>
          </p:cNvPr>
          <p:cNvSpPr>
            <a:spLocks noGrp="1"/>
          </p:cNvSpPr>
          <p:nvPr>
            <p:ph idx="1"/>
          </p:nvPr>
        </p:nvSpPr>
        <p:spPr>
          <a:xfrm>
            <a:off x="838200" y="1102142"/>
            <a:ext cx="10515600" cy="5755857"/>
          </a:xfrm>
        </p:spPr>
        <p:txBody>
          <a:bodyPr>
            <a:normAutofit lnSpcReduction="10000"/>
          </a:bodyPr>
          <a:lstStyle/>
          <a:p>
            <a:pPr>
              <a:spcBef>
                <a:spcPts val="400"/>
              </a:spcBef>
              <a:buFont typeface="Wingdings" pitchFamily="2" charset="2"/>
              <a:buChar char="q"/>
            </a:pPr>
            <a:r>
              <a:rPr lang="en-JP" sz="1600" dirty="0">
                <a:solidFill>
                  <a:srgbClr val="1F1F1F"/>
                </a:solidFill>
              </a:rPr>
              <a:t>Yêu cầu:</a:t>
            </a:r>
          </a:p>
          <a:p>
            <a:pPr marL="800100" lvl="2" indent="-342900">
              <a:spcBef>
                <a:spcPts val="400"/>
              </a:spcBef>
              <a:buSzPct val="100000"/>
              <a:buFont typeface="Wingdings" pitchFamily="2" charset="2"/>
              <a:buChar char="§"/>
            </a:pPr>
            <a:r>
              <a:rPr lang="en-US" sz="1600" dirty="0" err="1">
                <a:solidFill>
                  <a:srgbClr val="1F1F1F"/>
                </a:solidFill>
              </a:rPr>
              <a:t>Máy</a:t>
            </a:r>
            <a:r>
              <a:rPr lang="en-US" sz="1600" dirty="0">
                <a:solidFill>
                  <a:srgbClr val="1F1F1F"/>
                </a:solidFill>
              </a:rPr>
              <a:t> </a:t>
            </a:r>
            <a:r>
              <a:rPr lang="en-US" sz="1600" dirty="0" err="1">
                <a:solidFill>
                  <a:srgbClr val="1F1F1F"/>
                </a:solidFill>
              </a:rPr>
              <a:t>tính</a:t>
            </a:r>
            <a:r>
              <a:rPr lang="en-US" sz="1600" dirty="0">
                <a:solidFill>
                  <a:srgbClr val="1F1F1F"/>
                </a:solidFill>
              </a:rPr>
              <a:t> </a:t>
            </a:r>
            <a:r>
              <a:rPr lang="en-US" sz="1600" dirty="0" err="1">
                <a:solidFill>
                  <a:srgbClr val="1F1F1F"/>
                </a:solidFill>
              </a:rPr>
              <a:t>có</a:t>
            </a:r>
            <a:r>
              <a:rPr lang="en-US" sz="1600" dirty="0">
                <a:solidFill>
                  <a:srgbClr val="1F1F1F"/>
                </a:solidFill>
              </a:rPr>
              <a:t> </a:t>
            </a:r>
            <a:r>
              <a:rPr lang="en-US" sz="1600" dirty="0" err="1">
                <a:solidFill>
                  <a:srgbClr val="1F1F1F"/>
                </a:solidFill>
              </a:rPr>
              <a:t>cài</a:t>
            </a:r>
            <a:r>
              <a:rPr lang="en-US" sz="1600" dirty="0">
                <a:solidFill>
                  <a:srgbClr val="1F1F1F"/>
                </a:solidFill>
              </a:rPr>
              <a:t> </a:t>
            </a:r>
            <a:r>
              <a:rPr lang="en-US" sz="1600" dirty="0" err="1">
                <a:solidFill>
                  <a:srgbClr val="1F1F1F"/>
                </a:solidFill>
              </a:rPr>
              <a:t>đặt</a:t>
            </a:r>
            <a:r>
              <a:rPr lang="en-US" sz="1600" dirty="0">
                <a:solidFill>
                  <a:srgbClr val="1F1F1F"/>
                </a:solidFill>
              </a:rPr>
              <a:t> Python</a:t>
            </a:r>
          </a:p>
          <a:p>
            <a:pPr marL="800100" lvl="2" indent="-342900">
              <a:spcBef>
                <a:spcPts val="400"/>
              </a:spcBef>
              <a:buSzPct val="100000"/>
              <a:buFont typeface="Wingdings" pitchFamily="2" charset="2"/>
              <a:buChar char="§"/>
            </a:pPr>
            <a:r>
              <a:rPr lang="en-US" sz="1600" dirty="0" err="1">
                <a:solidFill>
                  <a:srgbClr val="1F1F1F"/>
                </a:solidFill>
              </a:rPr>
              <a:t>Có</a:t>
            </a:r>
            <a:r>
              <a:rPr lang="en-US" sz="1600" dirty="0">
                <a:solidFill>
                  <a:srgbClr val="1F1F1F"/>
                </a:solidFill>
              </a:rPr>
              <a:t> </a:t>
            </a:r>
            <a:r>
              <a:rPr lang="en-US" sz="1600" dirty="0" err="1">
                <a:solidFill>
                  <a:srgbClr val="1F1F1F"/>
                </a:solidFill>
              </a:rPr>
              <a:t>quyền</a:t>
            </a:r>
            <a:r>
              <a:rPr lang="en-US" sz="1600" dirty="0">
                <a:solidFill>
                  <a:srgbClr val="1F1F1F"/>
                </a:solidFill>
              </a:rPr>
              <a:t> </a:t>
            </a:r>
            <a:r>
              <a:rPr lang="en-US" sz="1600" dirty="0" err="1">
                <a:solidFill>
                  <a:srgbClr val="1F1F1F"/>
                </a:solidFill>
              </a:rPr>
              <a:t>truy</a:t>
            </a:r>
            <a:r>
              <a:rPr lang="en-US" sz="1600" dirty="0">
                <a:solidFill>
                  <a:srgbClr val="1F1F1F"/>
                </a:solidFill>
              </a:rPr>
              <a:t> </a:t>
            </a:r>
            <a:r>
              <a:rPr lang="en-US" sz="1600" dirty="0" err="1">
                <a:solidFill>
                  <a:srgbClr val="1F1F1F"/>
                </a:solidFill>
              </a:rPr>
              <a:t>cập</a:t>
            </a:r>
            <a:r>
              <a:rPr lang="en-US" sz="1600" dirty="0">
                <a:solidFill>
                  <a:srgbClr val="1F1F1F"/>
                </a:solidFill>
              </a:rPr>
              <a:t> internet</a:t>
            </a:r>
          </a:p>
          <a:p>
            <a:pPr>
              <a:spcBef>
                <a:spcPts val="400"/>
              </a:spcBef>
              <a:buFont typeface="Wingdings" pitchFamily="2" charset="2"/>
              <a:buChar char="q"/>
            </a:pPr>
            <a:r>
              <a:rPr lang="en-JP" sz="1600" dirty="0"/>
              <a:t>Bước 1: Cài đặt Python</a:t>
            </a:r>
          </a:p>
          <a:p>
            <a:pPr marL="228600" lvl="1">
              <a:spcBef>
                <a:spcPts val="400"/>
              </a:spcBef>
              <a:buSzPct val="100000"/>
              <a:buFont typeface="Wingdings" pitchFamily="2" charset="2"/>
              <a:buChar char="q"/>
            </a:pPr>
            <a:r>
              <a:rPr lang="en-US" sz="1600" dirty="0" err="1"/>
              <a:t>Bước</a:t>
            </a:r>
            <a:r>
              <a:rPr lang="en-US" sz="1600" dirty="0"/>
              <a:t> 2: </a:t>
            </a:r>
            <a:r>
              <a:rPr lang="en-US" sz="1600" dirty="0" err="1"/>
              <a:t>Cài</a:t>
            </a:r>
            <a:r>
              <a:rPr lang="en-US" sz="1600" dirty="0"/>
              <a:t> </a:t>
            </a:r>
            <a:r>
              <a:rPr lang="en-US" sz="1600" dirty="0" err="1"/>
              <a:t>đặt</a:t>
            </a:r>
            <a:r>
              <a:rPr lang="en-US" sz="1600" dirty="0"/>
              <a:t> </a:t>
            </a:r>
            <a:r>
              <a:rPr lang="en-US" sz="1600" dirty="0" err="1"/>
              <a:t>Jupyter</a:t>
            </a:r>
            <a:r>
              <a:rPr lang="en-US" sz="1600" dirty="0"/>
              <a:t> Lab</a:t>
            </a:r>
          </a:p>
          <a:p>
            <a:pPr marL="685800" lvl="2">
              <a:spcBef>
                <a:spcPts val="400"/>
              </a:spcBef>
              <a:buSzPct val="100000"/>
              <a:buFont typeface="Wingdings" pitchFamily="2" charset="2"/>
              <a:buChar char="q"/>
            </a:pPr>
            <a:r>
              <a:rPr lang="vi-VN" sz="1600" dirty="0">
                <a:solidFill>
                  <a:srgbClr val="1F1F1F"/>
                </a:solidFill>
                <a:effectLst/>
              </a:rPr>
              <a:t>Cài đặt Miniconda (Anaconda)</a:t>
            </a:r>
            <a:endParaRPr lang="en-JP" sz="1600" dirty="0">
              <a:solidFill>
                <a:srgbClr val="1F1F1F"/>
              </a:solidFill>
              <a:effectLst/>
            </a:endParaRPr>
          </a:p>
          <a:p>
            <a:pPr marL="228600" lvl="1">
              <a:spcBef>
                <a:spcPts val="400"/>
              </a:spcBef>
              <a:buSzPct val="100000"/>
              <a:buFont typeface="Wingdings" pitchFamily="2" charset="2"/>
              <a:buChar char="q"/>
            </a:pPr>
            <a:r>
              <a:rPr lang="en-JP" sz="1600" dirty="0"/>
              <a:t>Bước 3: Tạo môi trường ảo và khởi chạy Jupyter Lab</a:t>
            </a:r>
          </a:p>
          <a:p>
            <a:pPr marL="685800" lvl="2">
              <a:spcBef>
                <a:spcPts val="400"/>
              </a:spcBef>
              <a:buSzPct val="100000"/>
              <a:buFont typeface="Wingdings" pitchFamily="2" charset="2"/>
              <a:buChar char="q"/>
            </a:pPr>
            <a:r>
              <a:rPr lang="vi-VN" sz="1600" dirty="0">
                <a:solidFill>
                  <a:srgbClr val="1F1F1F"/>
                </a:solidFill>
                <a:effectLst/>
              </a:rPr>
              <a:t>Môi trường ảo là một không gian riêng biệt để cài đặt các thư viện và gói Python. Điều này giúp ngăn chặn xung đột giữa các thư viện.</a:t>
            </a:r>
          </a:p>
          <a:p>
            <a:pPr marL="685800" lvl="2">
              <a:spcBef>
                <a:spcPts val="400"/>
              </a:spcBef>
              <a:buSzPct val="100000"/>
              <a:buFont typeface="Wingdings" pitchFamily="2" charset="2"/>
              <a:buChar char="q"/>
            </a:pPr>
            <a:r>
              <a:rPr lang="vi-VN" sz="1600" dirty="0">
                <a:solidFill>
                  <a:srgbClr val="1F1F1F"/>
                </a:solidFill>
                <a:effectLst/>
              </a:rPr>
              <a:t>Để tạo môi trường ảo</a:t>
            </a:r>
          </a:p>
          <a:p>
            <a:pPr marL="457200" lvl="2" indent="0">
              <a:spcBef>
                <a:spcPts val="400"/>
              </a:spcBef>
              <a:buSzPct val="100000"/>
              <a:buNone/>
            </a:pPr>
            <a:r>
              <a:rPr lang="en-US" sz="1600" dirty="0"/>
              <a:t>	</a:t>
            </a:r>
            <a:r>
              <a:rPr lang="en-US" sz="1600" dirty="0">
                <a:highlight>
                  <a:srgbClr val="00FFFF"/>
                </a:highlight>
              </a:rPr>
              <a:t>$</a:t>
            </a:r>
            <a:r>
              <a:rPr lang="en-US" sz="1600" dirty="0" err="1">
                <a:highlight>
                  <a:srgbClr val="00FFFF"/>
                </a:highlight>
              </a:rPr>
              <a:t>conda</a:t>
            </a:r>
            <a:r>
              <a:rPr lang="en-US" sz="1600" dirty="0">
                <a:highlight>
                  <a:srgbClr val="00FFFF"/>
                </a:highlight>
              </a:rPr>
              <a:t> create --name &lt;</a:t>
            </a:r>
            <a:r>
              <a:rPr lang="en-US" sz="1600" dirty="0" err="1">
                <a:highlight>
                  <a:srgbClr val="00FFFF"/>
                </a:highlight>
              </a:rPr>
              <a:t>name_of_env</a:t>
            </a:r>
            <a:r>
              <a:rPr lang="en-US" sz="1600" dirty="0">
                <a:highlight>
                  <a:srgbClr val="00FFFF"/>
                </a:highlight>
              </a:rPr>
              <a:t>&gt; python=3.8.13</a:t>
            </a:r>
          </a:p>
          <a:p>
            <a:pPr marL="685800" lvl="2">
              <a:spcBef>
                <a:spcPts val="400"/>
              </a:spcBef>
              <a:buSzPct val="100000"/>
              <a:buFont typeface="Wingdings" pitchFamily="2" charset="2"/>
              <a:buChar char="q"/>
            </a:pPr>
            <a:r>
              <a:rPr lang="en-US" sz="1600" dirty="0" err="1">
                <a:solidFill>
                  <a:srgbClr val="1F1F1F"/>
                </a:solidFill>
              </a:rPr>
              <a:t>Kích</a:t>
            </a:r>
            <a:r>
              <a:rPr lang="en-US" sz="1600" dirty="0">
                <a:solidFill>
                  <a:srgbClr val="1F1F1F"/>
                </a:solidFill>
              </a:rPr>
              <a:t> </a:t>
            </a:r>
            <a:r>
              <a:rPr lang="en-US" sz="1600" dirty="0" err="1">
                <a:solidFill>
                  <a:srgbClr val="1F1F1F"/>
                </a:solidFill>
              </a:rPr>
              <a:t>hoạt</a:t>
            </a:r>
            <a:r>
              <a:rPr lang="en-US" sz="1600" dirty="0">
                <a:solidFill>
                  <a:srgbClr val="1F1F1F"/>
                </a:solidFill>
              </a:rPr>
              <a:t> </a:t>
            </a:r>
            <a:r>
              <a:rPr lang="en-US" sz="1600" dirty="0" err="1">
                <a:solidFill>
                  <a:srgbClr val="1F1F1F"/>
                </a:solidFill>
              </a:rPr>
              <a:t>môi</a:t>
            </a:r>
            <a:r>
              <a:rPr lang="en-US" sz="1600" dirty="0">
                <a:solidFill>
                  <a:srgbClr val="1F1F1F"/>
                </a:solidFill>
              </a:rPr>
              <a:t> </a:t>
            </a:r>
            <a:r>
              <a:rPr lang="en-US" sz="1600" dirty="0" err="1">
                <a:solidFill>
                  <a:srgbClr val="1F1F1F"/>
                </a:solidFill>
              </a:rPr>
              <a:t>trường</a:t>
            </a:r>
            <a:r>
              <a:rPr lang="en-US" sz="1600" dirty="0">
                <a:solidFill>
                  <a:srgbClr val="1F1F1F"/>
                </a:solidFill>
              </a:rPr>
              <a:t> </a:t>
            </a:r>
            <a:r>
              <a:rPr lang="en-US" sz="1600" dirty="0" err="1">
                <a:solidFill>
                  <a:srgbClr val="1F1F1F"/>
                </a:solidFill>
              </a:rPr>
              <a:t>ảo</a:t>
            </a:r>
            <a:endParaRPr lang="en-US" sz="1600" dirty="0">
              <a:solidFill>
                <a:srgbClr val="1F1F1F"/>
              </a:solidFill>
            </a:endParaRPr>
          </a:p>
          <a:p>
            <a:pPr marL="457200" lvl="2" indent="0">
              <a:spcBef>
                <a:spcPts val="400"/>
              </a:spcBef>
              <a:buSzPct val="100000"/>
              <a:buNone/>
            </a:pPr>
            <a:r>
              <a:rPr lang="en-US" sz="1600" dirty="0">
                <a:solidFill>
                  <a:srgbClr val="1F1F1F"/>
                </a:solidFill>
              </a:rPr>
              <a:t>	</a:t>
            </a:r>
            <a:r>
              <a:rPr lang="en-US" sz="1600" dirty="0">
                <a:highlight>
                  <a:srgbClr val="00FFFF"/>
                </a:highlight>
              </a:rPr>
              <a:t> $</a:t>
            </a:r>
            <a:r>
              <a:rPr lang="en-US" sz="1600" dirty="0" err="1">
                <a:highlight>
                  <a:srgbClr val="00FFFF"/>
                </a:highlight>
              </a:rPr>
              <a:t>conda</a:t>
            </a:r>
            <a:r>
              <a:rPr lang="en-US" sz="1600" dirty="0">
                <a:highlight>
                  <a:srgbClr val="00FFFF"/>
                </a:highlight>
              </a:rPr>
              <a:t> activate &lt;</a:t>
            </a:r>
            <a:r>
              <a:rPr lang="en-US" sz="1600" dirty="0" err="1">
                <a:highlight>
                  <a:srgbClr val="00FFFF"/>
                </a:highlight>
              </a:rPr>
              <a:t>name_of_env</a:t>
            </a:r>
            <a:r>
              <a:rPr lang="en-US" sz="1600" dirty="0">
                <a:highlight>
                  <a:srgbClr val="00FFFF"/>
                </a:highlight>
              </a:rPr>
              <a:t>&gt; </a:t>
            </a:r>
          </a:p>
          <a:p>
            <a:pPr marL="685800" lvl="2">
              <a:spcBef>
                <a:spcPts val="400"/>
              </a:spcBef>
              <a:buSzPct val="100000"/>
              <a:buFont typeface="Wingdings" pitchFamily="2" charset="2"/>
              <a:buChar char="q"/>
            </a:pPr>
            <a:r>
              <a:rPr lang="en-US" sz="1600" dirty="0" err="1">
                <a:solidFill>
                  <a:srgbClr val="1F1F1F"/>
                </a:solidFill>
              </a:rPr>
              <a:t>Cài</a:t>
            </a:r>
            <a:r>
              <a:rPr lang="en-US" sz="1600" dirty="0">
                <a:solidFill>
                  <a:srgbClr val="1F1F1F"/>
                </a:solidFill>
              </a:rPr>
              <a:t> </a:t>
            </a:r>
            <a:r>
              <a:rPr lang="en-US" sz="1600" dirty="0" err="1">
                <a:solidFill>
                  <a:srgbClr val="1F1F1F"/>
                </a:solidFill>
              </a:rPr>
              <a:t>đặt</a:t>
            </a:r>
            <a:r>
              <a:rPr lang="en-US" sz="1600" dirty="0">
                <a:solidFill>
                  <a:srgbClr val="1F1F1F"/>
                </a:solidFill>
              </a:rPr>
              <a:t> </a:t>
            </a:r>
            <a:r>
              <a:rPr lang="en-US" sz="1600" dirty="0" err="1">
                <a:solidFill>
                  <a:srgbClr val="1F1F1F"/>
                </a:solidFill>
              </a:rPr>
              <a:t>các</a:t>
            </a:r>
            <a:r>
              <a:rPr lang="en-US" sz="1600" dirty="0">
                <a:solidFill>
                  <a:srgbClr val="1F1F1F"/>
                </a:solidFill>
              </a:rPr>
              <a:t> </a:t>
            </a:r>
            <a:r>
              <a:rPr lang="en-US" sz="1600" dirty="0" err="1">
                <a:solidFill>
                  <a:srgbClr val="1F1F1F"/>
                </a:solidFill>
              </a:rPr>
              <a:t>thư</a:t>
            </a:r>
            <a:r>
              <a:rPr lang="en-US" sz="1600" dirty="0">
                <a:solidFill>
                  <a:srgbClr val="1F1F1F"/>
                </a:solidFill>
              </a:rPr>
              <a:t> </a:t>
            </a:r>
            <a:r>
              <a:rPr lang="en-US" sz="1600" dirty="0" err="1">
                <a:solidFill>
                  <a:srgbClr val="1F1F1F"/>
                </a:solidFill>
              </a:rPr>
              <a:t>viện</a:t>
            </a:r>
            <a:r>
              <a:rPr lang="en-US" sz="1600" dirty="0">
                <a:solidFill>
                  <a:srgbClr val="1F1F1F"/>
                </a:solidFill>
              </a:rPr>
              <a:t> </a:t>
            </a:r>
            <a:r>
              <a:rPr lang="en-US" sz="1600" dirty="0" err="1">
                <a:solidFill>
                  <a:srgbClr val="1F1F1F"/>
                </a:solidFill>
              </a:rPr>
              <a:t>cần</a:t>
            </a:r>
            <a:r>
              <a:rPr lang="en-US" sz="1600" dirty="0">
                <a:solidFill>
                  <a:srgbClr val="1F1F1F"/>
                </a:solidFill>
              </a:rPr>
              <a:t> </a:t>
            </a:r>
            <a:r>
              <a:rPr lang="en-US" sz="1600" dirty="0" err="1">
                <a:solidFill>
                  <a:srgbClr val="1F1F1F"/>
                </a:solidFill>
              </a:rPr>
              <a:t>thiết</a:t>
            </a:r>
            <a:endParaRPr lang="en-US" sz="1600" dirty="0">
              <a:solidFill>
                <a:srgbClr val="1F1F1F"/>
              </a:solidFill>
            </a:endParaRPr>
          </a:p>
          <a:p>
            <a:pPr marL="914400" lvl="3" indent="0">
              <a:spcBef>
                <a:spcPts val="400"/>
              </a:spcBef>
              <a:buSzPct val="100000"/>
              <a:buNone/>
            </a:pPr>
            <a:r>
              <a:rPr lang="en-US" sz="1600" dirty="0">
                <a:highlight>
                  <a:srgbClr val="00FFFF"/>
                </a:highlight>
              </a:rPr>
              <a:t>$pip install &lt;</a:t>
            </a:r>
            <a:r>
              <a:rPr lang="en-US" sz="1600" dirty="0" err="1">
                <a:highlight>
                  <a:srgbClr val="00FFFF"/>
                </a:highlight>
              </a:rPr>
              <a:t>name_of_package</a:t>
            </a:r>
            <a:r>
              <a:rPr lang="en-US" sz="1600" dirty="0">
                <a:highlight>
                  <a:srgbClr val="00FFFF"/>
                </a:highlight>
              </a:rPr>
              <a:t>&gt;</a:t>
            </a:r>
          </a:p>
          <a:p>
            <a:pPr marL="685800" lvl="2">
              <a:spcBef>
                <a:spcPts val="400"/>
              </a:spcBef>
              <a:buSzPct val="100000"/>
              <a:buFont typeface="Wingdings" pitchFamily="2" charset="2"/>
              <a:buChar char="q"/>
            </a:pPr>
            <a:r>
              <a:rPr lang="en-US" sz="1600" dirty="0" err="1">
                <a:solidFill>
                  <a:srgbClr val="1F1F1F"/>
                </a:solidFill>
              </a:rPr>
              <a:t>Khởi</a:t>
            </a:r>
            <a:r>
              <a:rPr lang="en-US" sz="1600" dirty="0">
                <a:solidFill>
                  <a:srgbClr val="1F1F1F"/>
                </a:solidFill>
              </a:rPr>
              <a:t> </a:t>
            </a:r>
            <a:r>
              <a:rPr lang="en-US" sz="1600" dirty="0" err="1">
                <a:solidFill>
                  <a:srgbClr val="1F1F1F"/>
                </a:solidFill>
              </a:rPr>
              <a:t>chạy</a:t>
            </a:r>
            <a:r>
              <a:rPr lang="en-US" sz="1600" dirty="0">
                <a:solidFill>
                  <a:srgbClr val="1F1F1F"/>
                </a:solidFill>
              </a:rPr>
              <a:t> </a:t>
            </a:r>
            <a:r>
              <a:rPr lang="en-US" sz="1600" dirty="0" err="1">
                <a:solidFill>
                  <a:srgbClr val="1F1F1F"/>
                </a:solidFill>
              </a:rPr>
              <a:t>Jupyter</a:t>
            </a:r>
            <a:r>
              <a:rPr lang="en-US" sz="1600" dirty="0">
                <a:solidFill>
                  <a:srgbClr val="1F1F1F"/>
                </a:solidFill>
              </a:rPr>
              <a:t> Lab</a:t>
            </a:r>
          </a:p>
          <a:p>
            <a:pPr marL="914400" lvl="3" indent="0">
              <a:spcBef>
                <a:spcPts val="400"/>
              </a:spcBef>
              <a:buSzPct val="100000"/>
              <a:buNone/>
            </a:pPr>
            <a:r>
              <a:rPr lang="en-US" sz="1600" dirty="0">
                <a:highlight>
                  <a:srgbClr val="00FFFF"/>
                </a:highlight>
              </a:rPr>
              <a:t>$</a:t>
            </a:r>
            <a:r>
              <a:rPr lang="en-US" sz="1600" dirty="0" err="1">
                <a:highlight>
                  <a:srgbClr val="00FFFF"/>
                </a:highlight>
              </a:rPr>
              <a:t>jupyter</a:t>
            </a:r>
            <a:r>
              <a:rPr lang="en-US" sz="1600" dirty="0">
                <a:highlight>
                  <a:srgbClr val="00FFFF"/>
                </a:highlight>
              </a:rPr>
              <a:t> lab</a:t>
            </a:r>
          </a:p>
        </p:txBody>
      </p:sp>
    </p:spTree>
    <p:extLst>
      <p:ext uri="{BB962C8B-B14F-4D97-AF65-F5344CB8AC3E}">
        <p14:creationId xmlns:p14="http://schemas.microsoft.com/office/powerpoint/2010/main" val="3249220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FD99A2-DE6D-C252-E387-532218402968}"/>
              </a:ext>
            </a:extLst>
          </p:cNvPr>
          <p:cNvSpPr/>
          <p:nvPr/>
        </p:nvSpPr>
        <p:spPr>
          <a:xfrm>
            <a:off x="2531807" y="189271"/>
            <a:ext cx="7128387" cy="6479458"/>
          </a:xfrm>
          <a:prstGeom prst="rect">
            <a:avLst/>
          </a:prstGeom>
          <a:solidFill>
            <a:srgbClr val="63A0CC">
              <a:alpha val="80000"/>
            </a:srgbClr>
          </a:solidFill>
        </p:spPr>
        <p:style>
          <a:lnRef idx="3">
            <a:schemeClr val="lt1"/>
          </a:lnRef>
          <a:fillRef idx="1">
            <a:schemeClr val="accent5"/>
          </a:fillRef>
          <a:effectRef idx="1">
            <a:schemeClr val="accent5"/>
          </a:effectRef>
          <a:fontRef idx="minor">
            <a:schemeClr val="lt1"/>
          </a:fontRef>
        </p:style>
        <p:txBody>
          <a:bodyPr rtlCol="0" anchor="ctr"/>
          <a:lstStyle/>
          <a:p>
            <a:r>
              <a:rPr lang="en-US" sz="1200" dirty="0"/>
              <a:t>CONDA COMMON COMMANDS:</a:t>
            </a:r>
          </a:p>
          <a:p>
            <a:endParaRPr lang="en-US" sz="1200" dirty="0"/>
          </a:p>
          <a:p>
            <a:r>
              <a:rPr lang="en-US" sz="1200" dirty="0"/>
              <a:t>## Create a new environment</a:t>
            </a:r>
          </a:p>
          <a:p>
            <a:r>
              <a:rPr lang="en-US" sz="1200" dirty="0"/>
              <a:t>$</a:t>
            </a:r>
            <a:r>
              <a:rPr lang="en-US" sz="1200" dirty="0" err="1"/>
              <a:t>conda</a:t>
            </a:r>
            <a:r>
              <a:rPr lang="en-US" sz="1200" dirty="0"/>
              <a:t> create –name &lt;</a:t>
            </a:r>
            <a:r>
              <a:rPr lang="en-US" sz="1200" dirty="0" err="1"/>
              <a:t>your_env_name</a:t>
            </a:r>
            <a:r>
              <a:rPr lang="en-US" sz="1200" dirty="0"/>
              <a:t>&gt; python=3.11.3</a:t>
            </a:r>
          </a:p>
          <a:p>
            <a:endParaRPr lang="en-US" sz="1200" dirty="0"/>
          </a:p>
          <a:p>
            <a:r>
              <a:rPr lang="en-US" sz="1200" dirty="0"/>
              <a:t>## Activate an environment</a:t>
            </a:r>
          </a:p>
          <a:p>
            <a:r>
              <a:rPr lang="en-US" sz="1200" dirty="0"/>
              <a:t>$</a:t>
            </a:r>
            <a:r>
              <a:rPr lang="en-US" sz="1200" dirty="0" err="1"/>
              <a:t>conda</a:t>
            </a:r>
            <a:r>
              <a:rPr lang="en-US" sz="1200" dirty="0"/>
              <a:t> activate &lt;</a:t>
            </a:r>
            <a:r>
              <a:rPr lang="en-US" sz="1200" dirty="0" err="1"/>
              <a:t>your_env_name</a:t>
            </a:r>
            <a:r>
              <a:rPr lang="en-US" sz="1200" dirty="0"/>
              <a:t>&gt;</a:t>
            </a:r>
          </a:p>
          <a:p>
            <a:endParaRPr lang="en-US" sz="1200" dirty="0"/>
          </a:p>
          <a:p>
            <a:r>
              <a:rPr lang="en-US" sz="1200" dirty="0"/>
              <a:t>## Deactivate the current environment</a:t>
            </a:r>
          </a:p>
          <a:p>
            <a:r>
              <a:rPr lang="en-US" sz="1200" dirty="0"/>
              <a:t>$</a:t>
            </a:r>
            <a:r>
              <a:rPr lang="en-US" sz="1200" dirty="0" err="1"/>
              <a:t>conda</a:t>
            </a:r>
            <a:r>
              <a:rPr lang="en-US" sz="1200" dirty="0"/>
              <a:t> deactivate</a:t>
            </a:r>
          </a:p>
          <a:p>
            <a:endParaRPr lang="en-US" sz="1200" dirty="0"/>
          </a:p>
          <a:p>
            <a:r>
              <a:rPr lang="en-US" sz="1200" dirty="0"/>
              <a:t>## List all environments </a:t>
            </a:r>
          </a:p>
          <a:p>
            <a:r>
              <a:rPr lang="en-US" sz="1200" dirty="0"/>
              <a:t>$</a:t>
            </a:r>
            <a:r>
              <a:rPr lang="en-US" sz="1200" dirty="0" err="1"/>
              <a:t>conda</a:t>
            </a:r>
            <a:r>
              <a:rPr lang="en-US" sz="1200" dirty="0"/>
              <a:t> env list</a:t>
            </a:r>
          </a:p>
          <a:p>
            <a:endParaRPr lang="en-US" sz="1200" dirty="0"/>
          </a:p>
          <a:p>
            <a:r>
              <a:rPr lang="en-US" sz="1200" dirty="0"/>
              <a:t>## To remove an environment</a:t>
            </a:r>
          </a:p>
          <a:p>
            <a:r>
              <a:rPr lang="en-US" sz="1200" dirty="0"/>
              <a:t>$</a:t>
            </a:r>
            <a:r>
              <a:rPr lang="en-US" sz="1200" dirty="0" err="1"/>
              <a:t>conda</a:t>
            </a:r>
            <a:r>
              <a:rPr lang="en-US" sz="1200" dirty="0"/>
              <a:t> env remove –name &lt;</a:t>
            </a:r>
            <a:r>
              <a:rPr lang="en-US" sz="1200" dirty="0" err="1"/>
              <a:t>your_env_name</a:t>
            </a:r>
            <a:r>
              <a:rPr lang="en-US" sz="1200" dirty="0"/>
              <a:t>&gt;</a:t>
            </a:r>
          </a:p>
          <a:p>
            <a:endParaRPr lang="en-US" sz="1200" dirty="0"/>
          </a:p>
          <a:p>
            <a:endParaRPr lang="en-US" sz="1200" dirty="0"/>
          </a:p>
          <a:p>
            <a:r>
              <a:rPr lang="en-US" sz="1200" dirty="0"/>
              <a:t>## Change </a:t>
            </a:r>
            <a:r>
              <a:rPr lang="en-US" sz="1200" dirty="0" err="1"/>
              <a:t>conda</a:t>
            </a:r>
            <a:r>
              <a:rPr lang="en-US" sz="1200" dirty="0"/>
              <a:t> default channels to </a:t>
            </a:r>
            <a:r>
              <a:rPr lang="en-US" sz="1200" dirty="0" err="1"/>
              <a:t>conda</a:t>
            </a:r>
            <a:r>
              <a:rPr lang="en-US" sz="1200" dirty="0"/>
              <a:t>-forge</a:t>
            </a:r>
          </a:p>
          <a:p>
            <a:r>
              <a:rPr lang="en-US" sz="1200" dirty="0"/>
              <a:t>$c</a:t>
            </a:r>
            <a:r>
              <a:rPr lang="en-JP" sz="1200" dirty="0"/>
              <a:t>onda config –remove channels defaults</a:t>
            </a:r>
          </a:p>
          <a:p>
            <a:r>
              <a:rPr lang="en-JP" sz="1200" dirty="0"/>
              <a:t>$conda config –add channels conda-forge</a:t>
            </a:r>
          </a:p>
          <a:p>
            <a:endParaRPr lang="en-JP" sz="1200" dirty="0"/>
          </a:p>
          <a:p>
            <a:r>
              <a:rPr lang="en-JP" sz="1200" dirty="0"/>
              <a:t>## Check the current info</a:t>
            </a:r>
          </a:p>
          <a:p>
            <a:r>
              <a:rPr lang="en-US" sz="1200" dirty="0"/>
              <a:t>$c</a:t>
            </a:r>
            <a:r>
              <a:rPr lang="en-JP" sz="1200" dirty="0"/>
              <a:t>onda info</a:t>
            </a:r>
          </a:p>
          <a:p>
            <a:endParaRPr lang="en-JP" sz="1200" dirty="0"/>
          </a:p>
          <a:p>
            <a:r>
              <a:rPr lang="en-JP" sz="1200" dirty="0"/>
              <a:t>## Install packages</a:t>
            </a:r>
          </a:p>
          <a:p>
            <a:r>
              <a:rPr lang="en-US" sz="1200" dirty="0"/>
              <a:t>$</a:t>
            </a:r>
            <a:r>
              <a:rPr lang="en-US" sz="1200" dirty="0" err="1"/>
              <a:t>conda</a:t>
            </a:r>
            <a:r>
              <a:rPr lang="en-US" sz="1200" dirty="0"/>
              <a:t> install &lt;</a:t>
            </a:r>
            <a:r>
              <a:rPr lang="en-US" sz="1200" dirty="0" err="1"/>
              <a:t>package_name</a:t>
            </a:r>
            <a:r>
              <a:rPr lang="en-US" sz="1200" dirty="0"/>
              <a:t>&gt;</a:t>
            </a:r>
          </a:p>
          <a:p>
            <a:r>
              <a:rPr lang="en-US" sz="1200" dirty="0"/>
              <a:t>$</a:t>
            </a:r>
            <a:r>
              <a:rPr lang="en-US" sz="1200" dirty="0" err="1"/>
              <a:t>conda</a:t>
            </a:r>
            <a:r>
              <a:rPr lang="en-US" sz="1200" dirty="0"/>
              <a:t> install </a:t>
            </a:r>
            <a:r>
              <a:rPr lang="en-US" sz="1200" dirty="0" err="1"/>
              <a:t>jupyterlab</a:t>
            </a:r>
            <a:endParaRPr lang="en-US" sz="1200" dirty="0"/>
          </a:p>
          <a:p>
            <a:r>
              <a:rPr lang="en-US" sz="1200" dirty="0"/>
              <a:t>$</a:t>
            </a:r>
            <a:r>
              <a:rPr lang="en-US" sz="1200" dirty="0" err="1"/>
              <a:t>conda</a:t>
            </a:r>
            <a:r>
              <a:rPr lang="en-US" sz="1200" dirty="0"/>
              <a:t> install </a:t>
            </a:r>
            <a:r>
              <a:rPr lang="en-US" sz="1200" dirty="0" err="1"/>
              <a:t>numpy</a:t>
            </a:r>
            <a:r>
              <a:rPr lang="en-US" sz="1200" dirty="0"/>
              <a:t> pandas matplotlib seaborn scikit-learn</a:t>
            </a:r>
          </a:p>
          <a:p>
            <a:endParaRPr lang="en-US" sz="1200" dirty="0"/>
          </a:p>
          <a:p>
            <a:r>
              <a:rPr lang="en-US" sz="1200" dirty="0"/>
              <a:t>## Remove a package</a:t>
            </a:r>
          </a:p>
          <a:p>
            <a:r>
              <a:rPr lang="en-US" sz="1200" dirty="0"/>
              <a:t>$</a:t>
            </a:r>
            <a:r>
              <a:rPr lang="en-US" sz="1200" dirty="0" err="1"/>
              <a:t>conda</a:t>
            </a:r>
            <a:r>
              <a:rPr lang="en-US" sz="1200" dirty="0"/>
              <a:t> remove &lt;</a:t>
            </a:r>
            <a:r>
              <a:rPr lang="en-US" sz="1200" dirty="0" err="1"/>
              <a:t>package_name</a:t>
            </a:r>
            <a:r>
              <a:rPr lang="en-US" sz="1200" dirty="0"/>
              <a:t>&gt;</a:t>
            </a:r>
          </a:p>
          <a:p>
            <a:endParaRPr lang="en-US" sz="1200" dirty="0"/>
          </a:p>
          <a:p>
            <a:r>
              <a:rPr lang="en-US" sz="1200" dirty="0"/>
              <a:t>## Check list packages</a:t>
            </a:r>
          </a:p>
          <a:p>
            <a:r>
              <a:rPr lang="en-US" sz="1200" dirty="0"/>
              <a:t>$</a:t>
            </a:r>
            <a:r>
              <a:rPr lang="en-US" sz="1200" dirty="0" err="1"/>
              <a:t>conda</a:t>
            </a:r>
            <a:r>
              <a:rPr lang="en-US" sz="1200" dirty="0"/>
              <a:t> list</a:t>
            </a:r>
            <a:endParaRPr lang="en-JP" sz="1200" dirty="0"/>
          </a:p>
        </p:txBody>
      </p:sp>
    </p:spTree>
    <p:extLst>
      <p:ext uri="{BB962C8B-B14F-4D97-AF65-F5344CB8AC3E}">
        <p14:creationId xmlns:p14="http://schemas.microsoft.com/office/powerpoint/2010/main" val="120586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1ECF0-CC32-99D8-8EAA-5362229A9B14}"/>
              </a:ext>
            </a:extLst>
          </p:cNvPr>
          <p:cNvSpPr>
            <a:spLocks noGrp="1"/>
          </p:cNvSpPr>
          <p:nvPr>
            <p:ph type="title"/>
          </p:nvPr>
        </p:nvSpPr>
        <p:spPr/>
        <p:txBody>
          <a:bodyPr/>
          <a:lstStyle/>
          <a:p>
            <a:r>
              <a:rPr lang="en-US" dirty="0"/>
              <a:t>3. </a:t>
            </a:r>
            <a:r>
              <a:rPr lang="en-JP" dirty="0"/>
              <a:t>Triển khai dự án</a:t>
            </a:r>
            <a:endParaRPr lang="en-US" dirty="0"/>
          </a:p>
        </p:txBody>
      </p:sp>
      <p:pic>
        <p:nvPicPr>
          <p:cNvPr id="5" name="Content Placeholder 4">
            <a:extLst>
              <a:ext uri="{FF2B5EF4-FFF2-40B4-BE49-F238E27FC236}">
                <a16:creationId xmlns:a16="http://schemas.microsoft.com/office/drawing/2014/main" id="{A6D604EF-560B-1627-D258-B3FB7048B3BF}"/>
              </a:ext>
            </a:extLst>
          </p:cNvPr>
          <p:cNvPicPr>
            <a:picLocks noGrp="1" noChangeAspect="1"/>
          </p:cNvPicPr>
          <p:nvPr>
            <p:ph idx="1"/>
          </p:nvPr>
        </p:nvPicPr>
        <p:blipFill>
          <a:blip r:embed="rId3"/>
          <a:stretch>
            <a:fillRect/>
          </a:stretch>
        </p:blipFill>
        <p:spPr>
          <a:xfrm>
            <a:off x="3297010" y="1112172"/>
            <a:ext cx="6093279" cy="5175703"/>
          </a:xfrm>
          <a:prstGeom prst="rect">
            <a:avLst/>
          </a:prstGeom>
        </p:spPr>
      </p:pic>
      <p:sp>
        <p:nvSpPr>
          <p:cNvPr id="6" name="Rectangle 5">
            <a:extLst>
              <a:ext uri="{FF2B5EF4-FFF2-40B4-BE49-F238E27FC236}">
                <a16:creationId xmlns:a16="http://schemas.microsoft.com/office/drawing/2014/main" id="{53D17CBF-D745-F0A1-8B80-28E14AD3EC5F}"/>
              </a:ext>
            </a:extLst>
          </p:cNvPr>
          <p:cNvSpPr/>
          <p:nvPr/>
        </p:nvSpPr>
        <p:spPr>
          <a:xfrm>
            <a:off x="3297010" y="3316302"/>
            <a:ext cx="6093279" cy="767443"/>
          </a:xfrm>
          <a:prstGeom prst="rect">
            <a:avLst/>
          </a:prstGeom>
          <a:solidFill>
            <a:srgbClr val="63A0CC">
              <a:alpha val="80000"/>
            </a:srgb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JP" dirty="0"/>
              <a:t>LIVE CODING</a:t>
            </a:r>
          </a:p>
        </p:txBody>
      </p:sp>
    </p:spTree>
    <p:extLst>
      <p:ext uri="{BB962C8B-B14F-4D97-AF65-F5344CB8AC3E}">
        <p14:creationId xmlns:p14="http://schemas.microsoft.com/office/powerpoint/2010/main" val="2750888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{8C4D48AC-25C0-E04F-962E-8F268F81999F}tf10001122</Template>
  <TotalTime>29864</TotalTime>
  <Words>2236</Words>
  <Application>Microsoft Macintosh PowerPoint</Application>
  <PresentationFormat>Widescreen</PresentationFormat>
  <Paragraphs>209</Paragraphs>
  <Slides>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Google Sans</vt:lpstr>
      <vt:lpstr>Söhne</vt:lpstr>
      <vt:lpstr>Arial</vt:lpstr>
      <vt:lpstr>Calibri</vt:lpstr>
      <vt:lpstr>Helvetica Neue</vt:lpstr>
      <vt:lpstr>Tw Cen MT</vt:lpstr>
      <vt:lpstr>Wingdings</vt:lpstr>
      <vt:lpstr>Circuit</vt:lpstr>
      <vt:lpstr>Dự án: Dự báo doanh thu bán hàng</vt:lpstr>
      <vt:lpstr>OUTLINE</vt:lpstr>
      <vt:lpstr>1. Tại sao xem video này ?</vt:lpstr>
      <vt:lpstr>2. Tổng quan về dự án</vt:lpstr>
      <vt:lpstr>2. Tổng quan về dự án</vt:lpstr>
      <vt:lpstr>3. Triển khai dự án</vt:lpstr>
      <vt:lpstr>3. Triển khai dự án – Cài đặt MÔI TRƯỜNG ẢO</vt:lpstr>
      <vt:lpstr>PowerPoint Presentation</vt:lpstr>
      <vt:lpstr>3. Triển khai dự 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Sales forecasting</dc:title>
  <dc:creator>Thai Ha Nguyen</dc:creator>
  <cp:lastModifiedBy>Thai Ha Nguyen</cp:lastModifiedBy>
  <cp:revision>11</cp:revision>
  <dcterms:created xsi:type="dcterms:W3CDTF">2024-01-01T02:56:53Z</dcterms:created>
  <dcterms:modified xsi:type="dcterms:W3CDTF">2024-01-31T12:34:48Z</dcterms:modified>
</cp:coreProperties>
</file>