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61" r:id="rId4"/>
    <p:sldId id="262" r:id="rId5"/>
    <p:sldId id="264" r:id="rId6"/>
    <p:sldId id="263" r:id="rId7"/>
    <p:sldId id="282" r:id="rId8"/>
    <p:sldId id="265" r:id="rId9"/>
    <p:sldId id="267" r:id="rId10"/>
    <p:sldId id="268" r:id="rId11"/>
    <p:sldId id="270" r:id="rId12"/>
    <p:sldId id="269" r:id="rId13"/>
    <p:sldId id="283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9B73-120F-F0DE-B21C-4E095CDE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441D-FDC4-9F9A-27D9-974BA9283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EAE7-D357-8607-FC5E-7ABC6905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18FB-6987-18B2-9E7A-088C3617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31A2-AF4D-D17D-3B9A-8D3A1BA5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2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1486-819E-39F9-18A1-91CF1B2F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81080-87F4-C6E6-55D2-BB3C13BA6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62C1-A9A8-7317-2C0F-62ACFF50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64AB-328A-5424-24F3-335591B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6B49-7EDA-7539-541F-C8EA0B7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8D78D-4ACB-898A-23AC-4615D2977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11B5C-F1D6-8378-E939-610393E7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E0B-2D2F-90D4-EA44-F4517809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DBBB-1C2D-B7F7-BD43-2FE38690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0D46-D608-08F3-5AB5-47D1786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64F2-2D1B-46C5-51BD-D7C9F4E1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7996-4DA4-B3B9-E6AC-A1FF869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60E8-B6C2-3BA2-2BE3-82CDE13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3062-5A4E-581E-E780-A80E2780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2D42-5A55-4F9B-358C-7DFC2935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5162-F251-1EBC-1986-A9DFB8A0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384C-1C02-2241-D315-3548CF05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5F4D-F78F-C6DE-1AE1-C17B2AE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861A-68E0-6606-12F5-E4E35F3C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3E08-57D4-84E1-FD22-7400513E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516D-50DA-967F-2CC0-89538ACF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3670-6FE0-77E4-567C-D0EEF17E9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D707-E787-8774-2CE4-C253BCFB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09288-5880-EAE7-E4BC-258D5F24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AFFC2-7CD3-9CAD-8940-6A0930FB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341A-58F3-454E-4C3C-31C0B29B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3064-B261-8FA9-F661-0BC78DDF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00C8-00F6-6FDB-53FE-F79526E6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D1794-2F9E-0FAA-D391-3196B373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513-A8E5-381E-6FC6-8467FD91C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C3E00-6599-E8EA-0DD4-E646658DC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DD143-845E-7DE1-0C8C-C6637F7A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E7FA2-4D83-4169-48A3-5830EB08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8024F-FD1F-8456-47E5-78E63377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EC13-E646-70E1-C227-E1343241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81C68-256D-4374-2FD2-C0DF600D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7C47-BBCC-F271-6633-0032CD1D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30DC9-548C-DE83-50BA-10B09423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00731-082D-63F9-A45F-193360A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1097B-6B03-8574-76CD-22664A54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52E9-6D20-892E-798B-46CC983D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62C4-EC01-A91F-8DA1-FE970D38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3B45-441A-F04B-507F-8DA1699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8FC54-364C-3E68-80A6-138F9EA4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41566-847D-945B-9A5E-22120560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269D-5CE3-CF95-F8D3-BE35B868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B398-E7D2-A747-E0A1-FEE88723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F68A-3888-8441-3E85-FFABBA3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28636-B1FB-C43E-5280-E54A02CC9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E2AAA-1C15-619B-283D-75DF60B3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A08B-55E7-359D-7F9D-32EABC70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B244C-06F3-EEBD-F87C-4EBE32D0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400A-30D9-FAF8-8503-7DB982C9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2498-84A0-3D56-CCF4-83CD0ED2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EA7C-FF8C-50C1-0FAA-EC30BE4D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439-A2F4-5AC6-9285-C441A7D50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0075D-E35E-4412-BD02-4D12504B16E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6978-539D-41C9-B11D-08FBA42F1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2727-DDAA-914C-70DF-551E6BD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51C84-FE8B-47AA-A4F6-151A5A45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C0D-8FF0-9446-C621-B5AD178A1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Họ và tên : Nguyễn Tiến Hải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2F3BC-1082-FA50-5558-CFF4BA0F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084" y="3760237"/>
            <a:ext cx="4301412" cy="1975400"/>
          </a:xfrm>
        </p:spPr>
        <p:txBody>
          <a:bodyPr>
            <a:normAutofit fontScale="77500" lnSpcReduction="20000"/>
          </a:bodyPr>
          <a:lstStyle/>
          <a:p>
            <a:r>
              <a:rPr lang="vi-VN" dirty="0"/>
              <a:t>Bài tập</a:t>
            </a:r>
          </a:p>
          <a:p>
            <a:endParaRPr lang="vi-VN" dirty="0"/>
          </a:p>
          <a:p>
            <a:pPr algn="l"/>
            <a:r>
              <a:rPr lang="vi-VN" dirty="0"/>
              <a:t>1.Mạch NAND 2 đầu vào </a:t>
            </a:r>
          </a:p>
          <a:p>
            <a:pPr algn="l"/>
            <a:r>
              <a:rPr lang="vi-VN" dirty="0"/>
              <a:t>2.Mạch NAND 3 đầu vào</a:t>
            </a:r>
          </a:p>
          <a:p>
            <a:pPr algn="l"/>
            <a:r>
              <a:rPr lang="vi-VN" dirty="0"/>
              <a:t>3.Mạch D-</a:t>
            </a:r>
            <a:r>
              <a:rPr lang="vi-VN" dirty="0" err="1"/>
              <a:t>FlipFlop</a:t>
            </a:r>
            <a:endParaRPr lang="vi-VN" dirty="0"/>
          </a:p>
          <a:p>
            <a:pPr algn="l"/>
            <a:r>
              <a:rPr lang="vi-VN" dirty="0"/>
              <a:t>4.Mạch cộng sử dụng cổng 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E45855-E928-76E6-4793-0DA3420C87B9}"/>
              </a:ext>
            </a:extLst>
          </p:cNvPr>
          <p:cNvSpPr txBox="1"/>
          <p:nvPr/>
        </p:nvSpPr>
        <p:spPr>
          <a:xfrm>
            <a:off x="5289441" y="0"/>
            <a:ext cx="690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 ta thấy khi 2 tín hiệu vào là mức cao 1 tín hiệu vào là mức thấp thì </a:t>
            </a:r>
            <a:r>
              <a:rPr lang="vi-VN" dirty="0" err="1"/>
              <a:t>Vout</a:t>
            </a:r>
            <a:r>
              <a:rPr lang="vi-VN" dirty="0"/>
              <a:t> bị sụt áp 740mv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4AF16-6F2A-4AAA-D0B6-8EB5F17D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57" y="576809"/>
            <a:ext cx="3734321" cy="2353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36C1F-451F-E14D-BEA7-7A1F0B872A1B}"/>
              </a:ext>
            </a:extLst>
          </p:cNvPr>
          <p:cNvSpPr txBox="1"/>
          <p:nvPr/>
        </p:nvSpPr>
        <p:spPr>
          <a:xfrm>
            <a:off x="5423157" y="2929812"/>
            <a:ext cx="69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Vout</a:t>
            </a:r>
            <a:r>
              <a:rPr lang="vi-VN" dirty="0"/>
              <a:t> mất khoảng 1.5264317ns để ổn định trở lại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CE5E5B-8A99-C3A7-9677-C825E68E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67" y="3304582"/>
            <a:ext cx="3801005" cy="2391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E0301A-C840-BE65-C1CF-A08230B60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284" r="43384"/>
          <a:stretch/>
        </p:blipFill>
        <p:spPr>
          <a:xfrm>
            <a:off x="0" y="576809"/>
            <a:ext cx="5289441" cy="43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4BF0F0-DE6D-3670-DC25-0D8016937D77}"/>
              </a:ext>
            </a:extLst>
          </p:cNvPr>
          <p:cNvSpPr txBox="1"/>
          <p:nvPr/>
        </p:nvSpPr>
        <p:spPr>
          <a:xfrm>
            <a:off x="0" y="118780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Điểm chuyển đổi Va và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1E959-5CD2-8E79-E3B1-6CE6ECD81708}"/>
              </a:ext>
            </a:extLst>
          </p:cNvPr>
          <p:cNvSpPr txBox="1"/>
          <p:nvPr/>
        </p:nvSpPr>
        <p:spPr>
          <a:xfrm>
            <a:off x="0" y="3244334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Điểm chuyển đổi </a:t>
            </a:r>
            <a:r>
              <a:rPr lang="vi-VN" dirty="0" err="1"/>
              <a:t>Vb</a:t>
            </a:r>
            <a:r>
              <a:rPr lang="vi-VN" dirty="0"/>
              <a:t> và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FA39C-BCEF-B511-BF74-9FBC359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" y="623849"/>
            <a:ext cx="12192000" cy="248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B8DF3-F124-A901-C508-C1B49E11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85" y="761532"/>
            <a:ext cx="3715268" cy="2353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6FF5DD-02C4-2BF9-BAA1-C85764D14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403"/>
            <a:ext cx="12192000" cy="2484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8F4A3-F5B5-2573-7395-A5DC3E416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309" y="4113662"/>
            <a:ext cx="381053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96360C-0E66-0DA3-6CBF-0AC3BCB58DF7}"/>
              </a:ext>
            </a:extLst>
          </p:cNvPr>
          <p:cNvSpPr txBox="1"/>
          <p:nvPr/>
        </p:nvSpPr>
        <p:spPr>
          <a:xfrm>
            <a:off x="0" y="0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Điểm chuyển đổi </a:t>
            </a:r>
            <a:r>
              <a:rPr lang="vi-VN" dirty="0" err="1"/>
              <a:t>Vc</a:t>
            </a:r>
            <a:r>
              <a:rPr lang="vi-VN" dirty="0"/>
              <a:t> và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D2AFF-634D-DB3F-B1F6-4157AE17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" y="354355"/>
            <a:ext cx="12192000" cy="248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151AE-06FE-D5CA-1FCA-866C7E8B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81" y="465198"/>
            <a:ext cx="374384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3369-7B74-9FE9-CD83-B24061BC4ED1}"/>
              </a:ext>
            </a:extLst>
          </p:cNvPr>
          <p:cNvSpPr txBox="1"/>
          <p:nvPr/>
        </p:nvSpPr>
        <p:spPr>
          <a:xfrm>
            <a:off x="0" y="6633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cổng NAND: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8042-6565-1939-F1E2-35B9D022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663"/>
            <a:ext cx="12192000" cy="2484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CFD1F-842B-3845-7663-5D44DF07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00" y="834957"/>
            <a:ext cx="3057952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08F1A-C8DE-093D-B68F-9E96224A8195}"/>
              </a:ext>
            </a:extLst>
          </p:cNvPr>
          <p:cNvSpPr txBox="1"/>
          <p:nvPr/>
        </p:nvSpPr>
        <p:spPr>
          <a:xfrm>
            <a:off x="0" y="2888625"/>
            <a:ext cx="642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trung bình của mạch tử 0 đến 200ms là 11.475uW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8C4194-B968-746E-B4C5-BBBF6887D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7957"/>
            <a:ext cx="12192000" cy="2484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28B5A7-3299-5C74-AA19-85EAC9428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3881535"/>
            <a:ext cx="2530845" cy="1617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A57A2-84C7-80E8-0BEE-7D3D9572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595" y="3761930"/>
            <a:ext cx="2783801" cy="1737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4E3D03-852A-FA07-6539-39BF8BAE080A}"/>
              </a:ext>
            </a:extLst>
          </p:cNvPr>
          <p:cNvSpPr txBox="1"/>
          <p:nvPr/>
        </p:nvSpPr>
        <p:spPr>
          <a:xfrm>
            <a:off x="0" y="5799601"/>
            <a:ext cx="111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Ta thấy thời gian chuyển xung của </a:t>
            </a:r>
            <a:r>
              <a:rPr lang="vi-VN" dirty="0" err="1"/>
              <a:t>Vout</a:t>
            </a:r>
            <a:r>
              <a:rPr lang="vi-VN" dirty="0"/>
              <a:t> mất khoảng 1ns còn thời gian dao động của công suất mất khoảng </a:t>
            </a:r>
          </a:p>
          <a:p>
            <a:r>
              <a:rPr lang="vi-VN" dirty="0"/>
              <a:t>1.6929ns gấp hơn 1.5 lần thời gian chuyển xung của </a:t>
            </a:r>
            <a:r>
              <a:rPr lang="vi-VN" dirty="0" err="1"/>
              <a:t>Vout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D5C2A-43EA-6887-659E-DC1BDB456B8C}"/>
              </a:ext>
            </a:extLst>
          </p:cNvPr>
          <p:cNvSpPr txBox="1"/>
          <p:nvPr/>
        </p:nvSpPr>
        <p:spPr>
          <a:xfrm>
            <a:off x="0" y="0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</a:t>
            </a:r>
            <a:r>
              <a:rPr lang="en-US" dirty="0" err="1"/>
              <a:t>FlipFlop</a:t>
            </a:r>
            <a:r>
              <a:rPr lang="en-US" dirty="0"/>
              <a:t> </a:t>
            </a:r>
            <a:r>
              <a:rPr lang="vi-VN" dirty="0"/>
              <a:t>sử dụng cổng NAND: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3E995-9E91-DF45-C102-B51B177CF8D0}"/>
              </a:ext>
            </a:extLst>
          </p:cNvPr>
          <p:cNvSpPr txBox="1"/>
          <p:nvPr/>
        </p:nvSpPr>
        <p:spPr>
          <a:xfrm>
            <a:off x="0" y="353688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Cổng NAND: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5B85E-4BE3-1968-A3A6-7EF649D400E7}"/>
              </a:ext>
            </a:extLst>
          </p:cNvPr>
          <p:cNvSpPr txBox="1"/>
          <p:nvPr/>
        </p:nvSpPr>
        <p:spPr>
          <a:xfrm flipH="1">
            <a:off x="7170034" y="120161"/>
            <a:ext cx="33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Mạch thiết kế theo </a:t>
            </a:r>
            <a:r>
              <a:rPr lang="vi-VN" dirty="0" err="1"/>
              <a:t>symbol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87E8-1BC1-0F59-E2A4-D7020062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52" y="3809264"/>
            <a:ext cx="2739099" cy="3048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0FE67-7FD5-3F79-B741-7A92DE9A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917"/>
            <a:ext cx="7023565" cy="2879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04201-3D81-6047-80EF-C2885DC8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82" y="489493"/>
            <a:ext cx="4372585" cy="3373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724525-613B-CC53-FCDE-EC836D0AF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388" y="4009627"/>
            <a:ext cx="4372585" cy="2848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0A998D-134C-C498-2B53-9D4FD14AC2F0}"/>
              </a:ext>
            </a:extLst>
          </p:cNvPr>
          <p:cNvSpPr txBox="1"/>
          <p:nvPr/>
        </p:nvSpPr>
        <p:spPr>
          <a:xfrm>
            <a:off x="5579706" y="434806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77F322-79E0-AD45-F9B6-191C3333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911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76EBD-9339-6F5F-A126-A43A70D9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5" y="80096"/>
            <a:ext cx="2067213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6AB02-A077-760A-9BDE-F8B1CF56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6514"/>
            <a:ext cx="12192000" cy="55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85D6C6-4F89-3B74-863E-C2A93705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1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A775F-ACCE-5B97-F715-AE854369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05" y="3275819"/>
            <a:ext cx="2979678" cy="1874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78CA5-7E43-2C0F-6956-ECED1DE94A79}"/>
              </a:ext>
            </a:extLst>
          </p:cNvPr>
          <p:cNvSpPr txBox="1"/>
          <p:nvPr/>
        </p:nvSpPr>
        <p:spPr>
          <a:xfrm>
            <a:off x="0" y="6130212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Q và </a:t>
            </a:r>
            <a:r>
              <a:rPr lang="vi-VN" dirty="0" err="1"/>
              <a:t>Qbar</a:t>
            </a:r>
            <a:r>
              <a:rPr lang="vi-VN" dirty="0"/>
              <a:t> chỉ mất 544.05ps để chuyển xung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58B1C-99C0-2A4C-8F02-E71D76EB6867}"/>
              </a:ext>
            </a:extLst>
          </p:cNvPr>
          <p:cNvSpPr txBox="1"/>
          <p:nvPr/>
        </p:nvSpPr>
        <p:spPr>
          <a:xfrm>
            <a:off x="0" y="5561486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Nhận xét: </a:t>
            </a:r>
            <a:r>
              <a:rPr lang="vi-VN" dirty="0" err="1"/>
              <a:t>Vd</a:t>
            </a:r>
            <a:r>
              <a:rPr lang="vi-VN" dirty="0"/>
              <a:t> mất khoảng 5ns để chuyển xung </a:t>
            </a:r>
          </a:p>
          <a:p>
            <a:r>
              <a:rPr lang="vi-VN" dirty="0" err="1"/>
              <a:t>Vclk</a:t>
            </a:r>
            <a:r>
              <a:rPr lang="vi-VN" dirty="0"/>
              <a:t> mất khoảng 5ns để chuyển xung  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C7EE1D-81BC-7968-4448-C37F85E1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36" y="159006"/>
            <a:ext cx="3025402" cy="18746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65C98-A95F-8670-6AD5-A9AB44DA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744" y="762538"/>
            <a:ext cx="2994920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63928-9B8D-29F5-F280-BF78B17353F1}"/>
              </a:ext>
            </a:extLst>
          </p:cNvPr>
          <p:cNvSpPr txBox="1"/>
          <p:nvPr/>
        </p:nvSpPr>
        <p:spPr>
          <a:xfrm>
            <a:off x="0" y="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Điểm giao giữa Q và </a:t>
            </a:r>
            <a:r>
              <a:rPr lang="vi-VN" dirty="0" err="1"/>
              <a:t>Qbar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AA9A6-89F7-193E-A7AF-A5D8A9BC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2484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93589-0EF6-536E-FBA1-6AF96C192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92" y="855457"/>
            <a:ext cx="2956816" cy="1867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AA522F-83AD-AA1B-F257-B1CCF1CE6CFD}"/>
              </a:ext>
            </a:extLst>
          </p:cNvPr>
          <p:cNvSpPr txBox="1"/>
          <p:nvPr/>
        </p:nvSpPr>
        <p:spPr>
          <a:xfrm>
            <a:off x="0" y="285408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5942D-0837-7F6D-8001-65389297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8644"/>
            <a:ext cx="12192000" cy="2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EE5CC-58C6-7CCE-CA21-F56124553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18" y="3677210"/>
            <a:ext cx="3077004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B0BC0-C100-2D35-E30D-1B3BEF05F664}"/>
              </a:ext>
            </a:extLst>
          </p:cNvPr>
          <p:cNvSpPr txBox="1"/>
          <p:nvPr/>
        </p:nvSpPr>
        <p:spPr>
          <a:xfrm>
            <a:off x="-111967" y="5742851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trung bình từ 0ms đến 200ms là 261.39pW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7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7C485A-ECA4-BE15-2C08-FFFC5D57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837"/>
            <a:ext cx="3580532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1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Bộ cộng một nửa với cổng NAND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14B4680-00DB-3AB6-49C2-65CA38DC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2783"/>
            <a:ext cx="5001208" cy="314361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0BE769-FF2E-8C16-372C-B9A6404F4A86}"/>
              </a:ext>
            </a:extLst>
          </p:cNvPr>
          <p:cNvSpPr txBox="1"/>
          <p:nvPr/>
        </p:nvSpPr>
        <p:spPr>
          <a:xfrm>
            <a:off x="-15228" y="368245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Cổng NAND: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2E8B76-41AB-B3E2-0556-77F13528134C}"/>
              </a:ext>
            </a:extLst>
          </p:cNvPr>
          <p:cNvSpPr txBox="1"/>
          <p:nvPr/>
        </p:nvSpPr>
        <p:spPr>
          <a:xfrm flipH="1">
            <a:off x="5244796" y="133451"/>
            <a:ext cx="33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Mạch thiết kế theo </a:t>
            </a:r>
            <a:r>
              <a:rPr lang="vi-VN" dirty="0" err="1"/>
              <a:t>symbol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A6B4E-55C3-83B7-0FF0-E0FF5D9E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0" y="3956062"/>
            <a:ext cx="2607210" cy="2901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5F795-1C0D-DD9F-4022-89BAA1E6D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613" y="484122"/>
            <a:ext cx="3915511" cy="370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CCF798-D0BD-AD77-2CA9-D134107BF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031" y="4630364"/>
            <a:ext cx="3463615" cy="2227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AC449-E915-5951-383D-440F820A1816}"/>
              </a:ext>
            </a:extLst>
          </p:cNvPr>
          <p:cNvSpPr txBox="1"/>
          <p:nvPr/>
        </p:nvSpPr>
        <p:spPr>
          <a:xfrm>
            <a:off x="5617029" y="451601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r>
              <a:rPr lang="vi-V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575E7E-DDA5-58BF-35B5-4EDBDA0B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86" y="-16527"/>
            <a:ext cx="3515216" cy="1886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AFDE10-BC4E-39E8-6C54-1D741CA3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065"/>
            <a:ext cx="12192000" cy="47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DDFB6-9066-FBF7-6071-41750577DB93}"/>
              </a:ext>
            </a:extLst>
          </p:cNvPr>
          <p:cNvSpPr txBox="1"/>
          <p:nvPr/>
        </p:nvSpPr>
        <p:spPr>
          <a:xfrm>
            <a:off x="0" y="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Thiết kế cổng NAND 2 đầu vào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4127E-FA59-1A42-72B3-8F13519D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597160"/>
            <a:ext cx="9685498" cy="6260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B9493-A51A-85E0-DB4D-3F3A388B0BE7}"/>
              </a:ext>
            </a:extLst>
          </p:cNvPr>
          <p:cNvSpPr txBox="1"/>
          <p:nvPr/>
        </p:nvSpPr>
        <p:spPr>
          <a:xfrm>
            <a:off x="-89766" y="36933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r>
              <a:rPr lang="vi-V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6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170000-BC3F-2B68-5264-4537CF2F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98" y="3698157"/>
            <a:ext cx="2371024" cy="2400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11F8B-5710-BA36-21BA-EB37DC2C5487}"/>
              </a:ext>
            </a:extLst>
          </p:cNvPr>
          <p:cNvSpPr txBox="1"/>
          <p:nvPr/>
        </p:nvSpPr>
        <p:spPr>
          <a:xfrm>
            <a:off x="7425075" y="0"/>
            <a:ext cx="476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 ta thấy thời gian chuyển xung của Va và </a:t>
            </a:r>
            <a:r>
              <a:rPr lang="vi-VN" dirty="0" err="1"/>
              <a:t>Vb</a:t>
            </a:r>
            <a:r>
              <a:rPr lang="vi-VN" dirty="0"/>
              <a:t> là 5ns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6ABCB-BC63-8542-3474-26EC65BBB323}"/>
              </a:ext>
            </a:extLst>
          </p:cNvPr>
          <p:cNvSpPr txBox="1"/>
          <p:nvPr/>
        </p:nvSpPr>
        <p:spPr>
          <a:xfrm>
            <a:off x="7267498" y="2608725"/>
            <a:ext cx="476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 ta thấy thời gian chuyển xung của </a:t>
            </a:r>
            <a:r>
              <a:rPr lang="vi-VN" dirty="0" err="1"/>
              <a:t>Vsum</a:t>
            </a:r>
            <a:r>
              <a:rPr lang="vi-VN" dirty="0"/>
              <a:t> và </a:t>
            </a:r>
            <a:r>
              <a:rPr lang="vi-VN" dirty="0" err="1"/>
              <a:t>Vcarry</a:t>
            </a:r>
            <a:r>
              <a:rPr lang="vi-VN" dirty="0"/>
              <a:t> là 9.25ns gần bằng tổng thời gian chuyển xung của Va và </a:t>
            </a:r>
            <a:r>
              <a:rPr lang="vi-VN" dirty="0" err="1"/>
              <a:t>Vb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626AE-8598-9BA4-C5D0-5789F9C5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47"/>
            <a:ext cx="7108071" cy="4543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35EAD2-86D1-4998-EA84-F8052BF6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98" y="662070"/>
            <a:ext cx="2056905" cy="186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4C6923-FB8D-5C9D-95E5-0868A8DDF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830" y="646331"/>
            <a:ext cx="2592746" cy="18793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E91B0-B826-F2AF-69D8-61D13B65F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522" y="3675808"/>
            <a:ext cx="2553438" cy="2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828BC5-96C9-E48F-419C-BA82993D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47" y="2922967"/>
            <a:ext cx="3017782" cy="1851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BF203-5689-979A-F832-CB7AE901EA57}"/>
              </a:ext>
            </a:extLst>
          </p:cNvPr>
          <p:cNvSpPr txBox="1"/>
          <p:nvPr/>
        </p:nvSpPr>
        <p:spPr>
          <a:xfrm>
            <a:off x="0" y="2702031"/>
            <a:ext cx="612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 ta thấy từ điểm giao 1 của </a:t>
            </a:r>
            <a:r>
              <a:rPr lang="vi-VN" dirty="0" err="1"/>
              <a:t>Vsum</a:t>
            </a:r>
            <a:r>
              <a:rPr lang="vi-VN" dirty="0"/>
              <a:t> và </a:t>
            </a:r>
            <a:r>
              <a:rPr lang="vi-VN" dirty="0" err="1"/>
              <a:t>Vcarry</a:t>
            </a:r>
            <a:r>
              <a:rPr lang="vi-VN" dirty="0"/>
              <a:t> đến điểm giao thứ 2 mất khoảng 8.4ns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63195-EC87-1066-2182-6A9520C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2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C23414-98AA-BF14-7C78-BC067195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46" y="3429000"/>
            <a:ext cx="3124636" cy="1629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8A4624-DBE9-89A2-4C27-F6D7B1BF8D1B}"/>
              </a:ext>
            </a:extLst>
          </p:cNvPr>
          <p:cNvSpPr txBox="1"/>
          <p:nvPr/>
        </p:nvSpPr>
        <p:spPr>
          <a:xfrm>
            <a:off x="0" y="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01016-0207-CCCE-8ED9-5B5E8378CC23}"/>
              </a:ext>
            </a:extLst>
          </p:cNvPr>
          <p:cNvSpPr txBox="1"/>
          <p:nvPr/>
        </p:nvSpPr>
        <p:spPr>
          <a:xfrm>
            <a:off x="0" y="3360966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Nhận xét: công suất trung bình từ 0s đến 200ms là 12.512pW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EEBED-86D6-F9BE-75F3-FEEA8EA0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455"/>
            <a:ext cx="12192000" cy="24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C3E1E-A15F-20FC-44ED-2128A906D5A6}"/>
              </a:ext>
            </a:extLst>
          </p:cNvPr>
          <p:cNvSpPr txBox="1"/>
          <p:nvPr/>
        </p:nvSpPr>
        <p:spPr>
          <a:xfrm>
            <a:off x="0" y="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Thiết kế cổng NAND 2 đầu vào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C8C0-A3E4-FF29-1868-4E5E329CA866}"/>
              </a:ext>
            </a:extLst>
          </p:cNvPr>
          <p:cNvSpPr txBox="1"/>
          <p:nvPr/>
        </p:nvSpPr>
        <p:spPr>
          <a:xfrm flipH="1">
            <a:off x="4731277" y="237603"/>
            <a:ext cx="33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Mạch thiết kế theo </a:t>
            </a:r>
            <a:r>
              <a:rPr lang="vi-VN" dirty="0" err="1"/>
              <a:t>symbol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723A8-EDA9-A0DC-0BAD-1518F6AC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815" y="860048"/>
            <a:ext cx="3114006" cy="32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2C462-8E5F-6B9D-0FC9-DEEB3CBD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23" y="606935"/>
            <a:ext cx="4305901" cy="6230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7FBA9-CFAC-9BAD-BED7-8FBB04E3C554}"/>
              </a:ext>
            </a:extLst>
          </p:cNvPr>
          <p:cNvSpPr txBox="1"/>
          <p:nvPr/>
        </p:nvSpPr>
        <p:spPr>
          <a:xfrm>
            <a:off x="8835141" y="4222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BE0446-73BE-5420-DEB4-E2D0DEF8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" y="860048"/>
            <a:ext cx="425209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2E0AD4-5FD8-B8F9-61F2-A507C68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1" y="0"/>
            <a:ext cx="4029637" cy="1381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EE4CD6-A1BA-E161-F1B8-49392FC3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898"/>
            <a:ext cx="12192000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5B49C-DA32-7F58-F595-CB8A2A20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" y="658410"/>
            <a:ext cx="12192000" cy="248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4AF503-066A-8948-EE91-1283B7019ECF}"/>
              </a:ext>
            </a:extLst>
          </p:cNvPr>
          <p:cNvSpPr txBox="1"/>
          <p:nvPr/>
        </p:nvSpPr>
        <p:spPr>
          <a:xfrm>
            <a:off x="0" y="118780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Điểm chuyển đổi Va và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95902-625B-0BA9-E125-780454C2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2" y="810368"/>
            <a:ext cx="3724795" cy="2353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07E281-D4DE-0B68-B868-9E1042BD23AD}"/>
              </a:ext>
            </a:extLst>
          </p:cNvPr>
          <p:cNvSpPr txBox="1"/>
          <p:nvPr/>
        </p:nvSpPr>
        <p:spPr>
          <a:xfrm>
            <a:off x="-1" y="3342220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Điểm chuyển đổi </a:t>
            </a:r>
            <a:r>
              <a:rPr lang="vi-VN" dirty="0" err="1"/>
              <a:t>Vb</a:t>
            </a:r>
            <a:r>
              <a:rPr lang="vi-VN" dirty="0"/>
              <a:t> và </a:t>
            </a:r>
            <a:r>
              <a:rPr lang="vi-VN" dirty="0" err="1"/>
              <a:t>Vout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51C69C-1E5C-B184-D5E8-C46730391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" y="3694630"/>
            <a:ext cx="12192000" cy="24847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15BA2-544A-564D-1D8D-C6A02A709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121" y="3788269"/>
            <a:ext cx="3772426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50BCD6-9F39-686D-7A56-7CA6CE744AAC}"/>
              </a:ext>
            </a:extLst>
          </p:cNvPr>
          <p:cNvSpPr txBox="1"/>
          <p:nvPr/>
        </p:nvSpPr>
        <p:spPr>
          <a:xfrm>
            <a:off x="0" y="3454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cổng NAND: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0A564-A1B4-696C-CB8D-3969538EBAD7}"/>
              </a:ext>
            </a:extLst>
          </p:cNvPr>
          <p:cNvSpPr txBox="1"/>
          <p:nvPr/>
        </p:nvSpPr>
        <p:spPr>
          <a:xfrm>
            <a:off x="0" y="2888625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Nhận xét: công suất trung bình của mạch tử 0 đến 109us là 897.4pW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6DC1B-14A7-F3BB-C184-C4E6A79C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77"/>
            <a:ext cx="12192000" cy="2484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538A0-FD94-18DA-EA8F-AE080E0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95" y="975633"/>
            <a:ext cx="2491956" cy="13412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C12F1-B6F1-8952-B511-250A2EF52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4852"/>
            <a:ext cx="12192000" cy="2484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3CDC81-3787-70B4-5A59-94C86299C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40" y="4113958"/>
            <a:ext cx="2708764" cy="1693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DA3AE8-9B60-A646-D277-97032AD7C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463" y="3761148"/>
            <a:ext cx="3048264" cy="19127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CA97B6-8579-F2C4-F718-82E43F6BB56B}"/>
              </a:ext>
            </a:extLst>
          </p:cNvPr>
          <p:cNvSpPr txBox="1"/>
          <p:nvPr/>
        </p:nvSpPr>
        <p:spPr>
          <a:xfrm>
            <a:off x="-94388" y="6177124"/>
            <a:ext cx="1156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Ta thấy thời gian chuyển xung của </a:t>
            </a:r>
            <a:r>
              <a:rPr lang="vi-VN" dirty="0" err="1"/>
              <a:t>Vout</a:t>
            </a:r>
            <a:r>
              <a:rPr lang="vi-VN" dirty="0"/>
              <a:t> mất khoảng 243.1ps còn thời gian dao động của công suất mất khoảng </a:t>
            </a:r>
          </a:p>
          <a:p>
            <a:r>
              <a:rPr lang="vi-VN" dirty="0"/>
              <a:t>1.055ns gấp hơn 4 lần thời gian chuyển xung của </a:t>
            </a:r>
            <a:r>
              <a:rPr lang="vi-VN" dirty="0" err="1"/>
              <a:t>Vout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F9605-237C-8BF5-E9FB-8ABF2ACE5313}"/>
              </a:ext>
            </a:extLst>
          </p:cNvPr>
          <p:cNvSpPr txBox="1"/>
          <p:nvPr/>
        </p:nvSpPr>
        <p:spPr>
          <a:xfrm>
            <a:off x="0" y="321021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Công suất với điện áp đầu ra: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A481C-5090-B20F-02C1-615A1FAF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07752"/>
            <a:ext cx="6876661" cy="555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FFC9A-2ABE-0BFB-CC7B-5805512B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384" y="-51318"/>
            <a:ext cx="409961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59C62-0E67-B957-0CA0-719EED867A79}"/>
              </a:ext>
            </a:extLst>
          </p:cNvPr>
          <p:cNvSpPr txBox="1"/>
          <p:nvPr/>
        </p:nvSpPr>
        <p:spPr>
          <a:xfrm>
            <a:off x="0" y="4858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r>
              <a:rPr lang="vi-VN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29615-FB95-F4B3-337B-FCA7F3AA82A5}"/>
              </a:ext>
            </a:extLst>
          </p:cNvPr>
          <p:cNvSpPr txBox="1"/>
          <p:nvPr/>
        </p:nvSpPr>
        <p:spPr>
          <a:xfrm>
            <a:off x="9185" y="9781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Thiết kế cổng NAND 3 đầu vào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8BE4B8-E197-B116-E171-5920C620A5F9}"/>
              </a:ext>
            </a:extLst>
          </p:cNvPr>
          <p:cNvSpPr txBox="1"/>
          <p:nvPr/>
        </p:nvSpPr>
        <p:spPr>
          <a:xfrm>
            <a:off x="0" y="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Đóng gọi cổng NAND 3 đầu vào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186E4-AA63-27BA-147C-9B2DD7050DF9}"/>
              </a:ext>
            </a:extLst>
          </p:cNvPr>
          <p:cNvSpPr txBox="1"/>
          <p:nvPr/>
        </p:nvSpPr>
        <p:spPr>
          <a:xfrm flipH="1">
            <a:off x="5792098" y="184666"/>
            <a:ext cx="336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Mạch thiết kế theo </a:t>
            </a:r>
            <a:r>
              <a:rPr lang="vi-VN" dirty="0" err="1"/>
              <a:t>symbol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1A9EC-0A15-ABF5-4EB7-54ED78A8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" y="346780"/>
            <a:ext cx="5548578" cy="5979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E6408-1E37-D30D-10BD-D94A881FCD9F}"/>
              </a:ext>
            </a:extLst>
          </p:cNvPr>
          <p:cNvSpPr txBox="1"/>
          <p:nvPr/>
        </p:nvSpPr>
        <p:spPr>
          <a:xfrm>
            <a:off x="6303319" y="356451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Chạy lệnh .</a:t>
            </a:r>
            <a:r>
              <a:rPr lang="vi-VN" dirty="0" err="1"/>
              <a:t>op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03295-0C5E-3399-2BE4-025A94B7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43" y="3521134"/>
            <a:ext cx="3894157" cy="3337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EFBDF-D7D6-78F4-2062-35A1FDFA6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4111"/>
            <a:ext cx="3589176" cy="2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ND Gate in Digital Electronics - Javatpoint">
            <a:extLst>
              <a:ext uri="{FF2B5EF4-FFF2-40B4-BE49-F238E27FC236}">
                <a16:creationId xmlns:a16="http://schemas.microsoft.com/office/drawing/2014/main" id="{A4539F08-3CE3-80AD-F9FA-017DC797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" y="811764"/>
            <a:ext cx="2618739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03B81-4A43-D689-22F9-F20D17D6D909}"/>
              </a:ext>
            </a:extLst>
          </p:cNvPr>
          <p:cNvSpPr txBox="1"/>
          <p:nvPr/>
        </p:nvSpPr>
        <p:spPr>
          <a:xfrm>
            <a:off x="4303" y="0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Vout,VA,VB,VC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0B059-4AA8-8480-5C31-C73F4B57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4" y="648257"/>
            <a:ext cx="9383486" cy="55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435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inherit</vt:lpstr>
      <vt:lpstr>Office Theme</vt:lpstr>
      <vt:lpstr>Họ và tên : Nguyễn Tiến Hải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 và tên : Nguyễn Tiến Hải </dc:title>
  <dc:creator>Hải Nguyễn</dc:creator>
  <cp:lastModifiedBy>Hải Nguyễn</cp:lastModifiedBy>
  <cp:revision>12</cp:revision>
  <dcterms:created xsi:type="dcterms:W3CDTF">2024-03-22T13:39:32Z</dcterms:created>
  <dcterms:modified xsi:type="dcterms:W3CDTF">2024-03-29T09:49:38Z</dcterms:modified>
</cp:coreProperties>
</file>