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87" r:id="rId3"/>
    <p:sldId id="263" r:id="rId4"/>
    <p:sldId id="272" r:id="rId5"/>
    <p:sldId id="267" r:id="rId6"/>
    <p:sldId id="260" r:id="rId7"/>
    <p:sldId id="269" r:id="rId8"/>
    <p:sldId id="262" r:id="rId9"/>
    <p:sldId id="273" r:id="rId10"/>
    <p:sldId id="274" r:id="rId11"/>
    <p:sldId id="275" r:id="rId12"/>
    <p:sldId id="265" r:id="rId13"/>
    <p:sldId id="270" r:id="rId14"/>
    <p:sldId id="259" r:id="rId15"/>
    <p:sldId id="276" r:id="rId16"/>
    <p:sldId id="277" r:id="rId17"/>
    <p:sldId id="278" r:id="rId18"/>
    <p:sldId id="279" r:id="rId19"/>
    <p:sldId id="281" r:id="rId20"/>
    <p:sldId id="282" r:id="rId21"/>
    <p:sldId id="288" r:id="rId22"/>
    <p:sldId id="280" r:id="rId23"/>
    <p:sldId id="271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1741" autoAdjust="0"/>
  </p:normalViewPr>
  <p:slideViewPr>
    <p:cSldViewPr>
      <p:cViewPr varScale="1">
        <p:scale>
          <a:sx n="75" d="100"/>
          <a:sy n="75" d="100"/>
        </p:scale>
        <p:origin x="9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28702-633C-4F70-8B53-8514E3E7250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90163-FAFD-47D6-BE4F-B2E71F8C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1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9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7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28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4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2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66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95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31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94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51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67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2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2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7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2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04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2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0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6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95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2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6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7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2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8AD7-E71C-4EF3-8479-A49C30280DC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8AD7-E71C-4EF3-8479-A49C30280DC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463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 lớn xử lý ảnh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5C8F5-AE5A-DA05-F965-853BE8ED257A}"/>
              </a:ext>
            </a:extLst>
          </p:cNvPr>
          <p:cNvSpPr txBox="1"/>
          <p:nvPr/>
        </p:nvSpPr>
        <p:spPr>
          <a:xfrm>
            <a:off x="2895600" y="1828800"/>
            <a:ext cx="7058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4000" dirty="0"/>
              <a:t>Đề tài : Nhận dạng số viết tay 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EAA13-6EB1-8CFD-89F2-BCCADE4DAFD4}"/>
              </a:ext>
            </a:extLst>
          </p:cNvPr>
          <p:cNvSpPr txBox="1"/>
          <p:nvPr/>
        </p:nvSpPr>
        <p:spPr>
          <a:xfrm>
            <a:off x="2895600" y="3982759"/>
            <a:ext cx="72683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/>
              <a:t>Sinh viên thực hiện: </a:t>
            </a:r>
          </a:p>
          <a:p>
            <a:endParaRPr lang="vi-VN" sz="2400" dirty="0"/>
          </a:p>
          <a:p>
            <a:r>
              <a:rPr lang="vi-VN" sz="2400" dirty="0"/>
              <a:t>Họ và tên: Lê Quang Huy     	MSV:201413969</a:t>
            </a:r>
          </a:p>
          <a:p>
            <a:r>
              <a:rPr lang="vi-VN" sz="2400" dirty="0"/>
              <a:t>                  Nguyễn Tiến Hải 	         201403932</a:t>
            </a:r>
          </a:p>
          <a:p>
            <a:endParaRPr lang="vi-VN" sz="2400" dirty="0"/>
          </a:p>
          <a:p>
            <a:r>
              <a:rPr lang="vi-VN" sz="2400" dirty="0"/>
              <a:t>Lớp: KTĐT-THCN2 K61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B3430-C7FB-6A78-E63A-5D093198C034}"/>
              </a:ext>
            </a:extLst>
          </p:cNvPr>
          <p:cNvSpPr txBox="1"/>
          <p:nvPr/>
        </p:nvSpPr>
        <p:spPr>
          <a:xfrm>
            <a:off x="2895600" y="3028890"/>
            <a:ext cx="6536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Giáo viên hướng dẫn: </a:t>
            </a:r>
            <a:r>
              <a:rPr lang="vi-VN" sz="2400" dirty="0" err="1"/>
              <a:t>TS.Nguyễn</a:t>
            </a:r>
            <a:r>
              <a:rPr lang="vi-VN" sz="2400" dirty="0"/>
              <a:t> Thúy Bình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09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248FE-623E-DC51-1E86-F3604DEDF843}"/>
              </a:ext>
            </a:extLst>
          </p:cNvPr>
          <p:cNvSpPr txBox="1"/>
          <p:nvPr/>
        </p:nvSpPr>
        <p:spPr>
          <a:xfrm>
            <a:off x="304800" y="1219200"/>
            <a:ext cx="11658600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MÔ HÌNH MẠNG NƠ-RON TÍCH CHẬP SÂU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2.1.2.3. Pooling Layer </a:t>
            </a:r>
          </a:p>
          <a:p>
            <a:pPr>
              <a:lnSpc>
                <a:spcPct val="150000"/>
              </a:lnSpc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ử dụng một cửa sổ trượt quét qua toàn bộ ảnh dữ liệu, mỗi lần trượt theo một bước trượt (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stride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cho trước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lấy phần tử lớn nhất từ ma trận đối tượng, hoặc lấy tổng trung bình. Tổng tất cả các phần tử trong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gọi là sum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8FE00F-6115-7FE8-A862-ED9761662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447800"/>
            <a:ext cx="3276600" cy="241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93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248FE-623E-DC51-1E86-F3604DEDF843}"/>
              </a:ext>
            </a:extLst>
          </p:cNvPr>
          <p:cNvSpPr txBox="1"/>
          <p:nvPr/>
        </p:nvSpPr>
        <p:spPr>
          <a:xfrm>
            <a:off x="304800" y="1219200"/>
            <a:ext cx="1165860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MÔ HÌNH MẠNG NƠ-RON TÍCH CHẬP SÂU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2.1.2.4. Fully Connected (FC) Layer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ết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nối mọi nơ-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đầu vào với mọi nơ-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đầu ra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Fully Connected Layer: The brute force layer of a Machine Learning model">
            <a:extLst>
              <a:ext uri="{FF2B5EF4-FFF2-40B4-BE49-F238E27FC236}">
                <a16:creationId xmlns:a16="http://schemas.microsoft.com/office/drawing/2014/main" id="{38C8A11A-231D-00FF-4AD8-4C25818AE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1777038"/>
            <a:ext cx="4657725" cy="330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7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248FE-623E-DC51-1E86-F3604DEDF843}"/>
              </a:ext>
            </a:extLst>
          </p:cNvPr>
          <p:cNvSpPr txBox="1"/>
          <p:nvPr/>
        </p:nvSpPr>
        <p:spPr>
          <a:xfrm>
            <a:off x="304800" y="12192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MÔ HÌNH MẠNG NƠ-RON TÍCH CHẬP SÂU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0FB55-7585-7CB9-B934-A0B98146471D}"/>
              </a:ext>
            </a:extLst>
          </p:cNvPr>
          <p:cNvSpPr/>
          <p:nvPr/>
        </p:nvSpPr>
        <p:spPr>
          <a:xfrm>
            <a:off x="685800" y="2438400"/>
            <a:ext cx="1524000" cy="1905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Input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A545EE-3BD9-22BD-A9D3-9C1BFB1E9BEC}"/>
              </a:ext>
            </a:extLst>
          </p:cNvPr>
          <p:cNvSpPr/>
          <p:nvPr/>
        </p:nvSpPr>
        <p:spPr>
          <a:xfrm>
            <a:off x="3200400" y="2438400"/>
            <a:ext cx="1524000" cy="1905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Convolutional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83C158-72BB-2937-BB5D-8F14BED4DD25}"/>
              </a:ext>
            </a:extLst>
          </p:cNvPr>
          <p:cNvSpPr/>
          <p:nvPr/>
        </p:nvSpPr>
        <p:spPr>
          <a:xfrm>
            <a:off x="5745480" y="2438400"/>
            <a:ext cx="1524000" cy="1905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4DD56-499A-657C-7F46-7FE2AD7997A6}"/>
              </a:ext>
            </a:extLst>
          </p:cNvPr>
          <p:cNvSpPr/>
          <p:nvPr/>
        </p:nvSpPr>
        <p:spPr>
          <a:xfrm>
            <a:off x="8229600" y="2438400"/>
            <a:ext cx="1752600" cy="1905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MaxPooling2D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0DDE5F-6178-B269-3A49-E3A62BA97176}"/>
              </a:ext>
            </a:extLst>
          </p:cNvPr>
          <p:cNvSpPr/>
          <p:nvPr/>
        </p:nvSpPr>
        <p:spPr>
          <a:xfrm>
            <a:off x="8458200" y="4807804"/>
            <a:ext cx="1524000" cy="1905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6E3B2F-42CF-F105-35F0-02082D4ACD4F}"/>
              </a:ext>
            </a:extLst>
          </p:cNvPr>
          <p:cNvSpPr/>
          <p:nvPr/>
        </p:nvSpPr>
        <p:spPr>
          <a:xfrm>
            <a:off x="5715000" y="4807804"/>
            <a:ext cx="1524000" cy="1905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Flatten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7D00ED-36FE-27A1-840E-262911C9E458}"/>
              </a:ext>
            </a:extLst>
          </p:cNvPr>
          <p:cNvSpPr/>
          <p:nvPr/>
        </p:nvSpPr>
        <p:spPr>
          <a:xfrm>
            <a:off x="3200400" y="4807804"/>
            <a:ext cx="1524000" cy="1905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MLP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BEA367-9F5C-75E2-6106-532AC7887FA4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209800" y="33909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E34205-2443-1FC3-C0CF-106D1D7F0EB8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724400" y="3390900"/>
            <a:ext cx="102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5900CA-F6FA-2476-DE0B-A9820A28A2C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269480" y="3390900"/>
            <a:ext cx="96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EE1BD1-2C55-CA39-C175-06D3D9BA53D3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7239000" y="5760304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F9A0FE-429A-5AE0-0EA1-3AA5AD5C7D7D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4724400" y="5760304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05EC17-8BE5-A04D-0B9F-6729F3D82A22}"/>
              </a:ext>
            </a:extLst>
          </p:cNvPr>
          <p:cNvCxnSpPr>
            <a:stCxn id="7" idx="3"/>
          </p:cNvCxnSpPr>
          <p:nvPr/>
        </p:nvCxnSpPr>
        <p:spPr>
          <a:xfrm>
            <a:off x="9982200" y="3390900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7627E1-E267-35E7-7555-525312CEDF4C}"/>
              </a:ext>
            </a:extLst>
          </p:cNvPr>
          <p:cNvCxnSpPr/>
          <p:nvPr/>
        </p:nvCxnSpPr>
        <p:spPr>
          <a:xfrm>
            <a:off x="10972800" y="3429000"/>
            <a:ext cx="0" cy="2331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1F147B-091D-FB10-A9DD-3DB96EB2ADDE}"/>
              </a:ext>
            </a:extLst>
          </p:cNvPr>
          <p:cNvCxnSpPr>
            <a:endCxn id="8" idx="3"/>
          </p:cNvCxnSpPr>
          <p:nvPr/>
        </p:nvCxnSpPr>
        <p:spPr>
          <a:xfrm flipH="1">
            <a:off x="9982200" y="5760304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78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248FE-623E-DC51-1E86-F3604DEDF843}"/>
              </a:ext>
            </a:extLst>
          </p:cNvPr>
          <p:cNvSpPr txBox="1"/>
          <p:nvPr/>
        </p:nvSpPr>
        <p:spPr>
          <a:xfrm>
            <a:off x="304800" y="1219200"/>
            <a:ext cx="1165860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 THỰC NGHIỆM VÀ KẾT QUẢ MÔ PHỎNG</a:t>
            </a:r>
          </a:p>
          <a:p>
            <a:pPr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3.1. Thực nghiệm</a:t>
            </a:r>
          </a:p>
          <a:p>
            <a:pPr>
              <a:lnSpc>
                <a:spcPct val="150000"/>
              </a:lnSpc>
            </a:pP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3.1.1. Tập dữ liệu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tập dữ liệu MNIST ( gồm 60.000 ảnh huấn luyện + 10.000 ảnh kiểm tra 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Kích thước ảnh 28x28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784 chiều là giá trị mức xám của các điểm ảnh, 10 lớp (giá trị từ 0 đến 9).</a:t>
            </a:r>
          </a:p>
        </p:txBody>
      </p:sp>
    </p:spTree>
    <p:extLst>
      <p:ext uri="{BB962C8B-B14F-4D97-AF65-F5344CB8AC3E}">
        <p14:creationId xmlns:p14="http://schemas.microsoft.com/office/powerpoint/2010/main" val="448422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pic>
        <p:nvPicPr>
          <p:cNvPr id="7170" name="Picture 2" descr="MNIST dataset introduction">
            <a:extLst>
              <a:ext uri="{FF2B5EF4-FFF2-40B4-BE49-F238E27FC236}">
                <a16:creationId xmlns:a16="http://schemas.microsoft.com/office/drawing/2014/main" id="{27E1F00C-8E78-3574-8C65-086580626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74168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915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248FE-623E-DC51-1E86-F3604DEDF843}"/>
              </a:ext>
            </a:extLst>
          </p:cNvPr>
          <p:cNvSpPr txBox="1"/>
          <p:nvPr/>
        </p:nvSpPr>
        <p:spPr>
          <a:xfrm>
            <a:off x="304800" y="1219200"/>
            <a:ext cx="116586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 THỰC NGHIỆM VÀ KẾT QUẢ MÔ PHỎNG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3.1. Thực nghiệm</a:t>
            </a:r>
          </a:p>
          <a:p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3.1.2. Chuẩn bị dữ liệu cho huấn luyện mô hình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module tf.keras.datasets.mnist để tải và sử dụng tập dữ liệu này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Sau khi tải bộ dữ liệu MNIST, chia thành hai tập dữ liệu để huấn luyện và kiểm tra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tensorflow </a:t>
            </a:r>
            <a:r>
              <a:rPr lang="en-US" sz="18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tf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mnist = tf.keras.datasets.mnist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(x_train, y_train), (x_test, y_test) = mnist.load_data()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matplotlib.pyplot </a:t>
            </a:r>
            <a:r>
              <a:rPr lang="en-US" sz="18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plt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plt.imshow(x_train[</a:t>
            </a:r>
            <a:r>
              <a:rPr lang="en-US" sz="180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 cmap = plt.cm.binary)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plt.show()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716D4-DA69-C7D1-F44D-180BB7D4D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3429000"/>
            <a:ext cx="3124200" cy="309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08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248FE-623E-DC51-1E86-F3604DEDF843}"/>
              </a:ext>
            </a:extLst>
          </p:cNvPr>
          <p:cNvSpPr txBox="1"/>
          <p:nvPr/>
        </p:nvSpPr>
        <p:spPr>
          <a:xfrm>
            <a:off x="304800" y="1219200"/>
            <a:ext cx="11658600" cy="5976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THỰC NGHIỆM VÀ KẾT QUẢ MÔ PHỎNG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3.1.3.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là một bước tiền xử lý phổ biến trong học máy giúp thu nhỏ dữ liệu để có trung bình bằng không và phương sai đơn vị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tf.keras.utils.normalize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tf.keras.utils.normalize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axis =</a:t>
            </a:r>
            <a:r>
              <a:rPr lang="en-U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tf.keras.utils.normalize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axis =</a:t>
            </a:r>
            <a:r>
              <a:rPr lang="en-U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plt.cm.binary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96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248FE-623E-DC51-1E86-F3604DEDF843}"/>
              </a:ext>
            </a:extLst>
          </p:cNvPr>
          <p:cNvSpPr txBox="1"/>
          <p:nvPr/>
        </p:nvSpPr>
        <p:spPr>
          <a:xfrm>
            <a:off x="304800" y="1219200"/>
            <a:ext cx="11658600" cy="5422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 THỰC NGHIỆM VÀ KẾT QUẢ MÔ PHỎNG</a:t>
            </a:r>
          </a:p>
          <a:p>
            <a:pPr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3.1. Thực nghiệm</a:t>
            </a:r>
          </a:p>
          <a:p>
            <a:pPr>
              <a:lnSpc>
                <a:spcPct val="150000"/>
              </a:lnSpc>
            </a:pP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3.1.4. Xây dựng và huấn luyện mô hình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Để xây dựng và huấn luyện mô hình, cần thay đổi kích thước của hình ảnh để phù hợp cho việc tính tích chập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numpy </a:t>
            </a:r>
            <a:r>
              <a:rPr lang="en-US" sz="180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np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IMG_SIZE = </a:t>
            </a:r>
            <a:r>
              <a:rPr lang="en-US" sz="180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x_trainr = np.array(x_train).reshape(</a:t>
            </a:r>
            <a:r>
              <a:rPr lang="en-US" sz="180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IMG_SIZE, IMG_SIZE, </a:t>
            </a:r>
            <a:r>
              <a:rPr lang="en-US" sz="180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x_testr = np.array(x_test).reshape(</a:t>
            </a:r>
            <a:r>
              <a:rPr lang="en-US" sz="180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IMG_SIZE, IMG_SIZE, </a:t>
            </a:r>
            <a:r>
              <a:rPr lang="en-US" sz="180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58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248FE-623E-DC51-1E86-F3604DEDF843}"/>
              </a:ext>
            </a:extLst>
          </p:cNvPr>
          <p:cNvSpPr txBox="1"/>
          <p:nvPr/>
        </p:nvSpPr>
        <p:spPr>
          <a:xfrm>
            <a:off x="304800" y="1219200"/>
            <a:ext cx="11430000" cy="566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THỰC NGHIỆM VÀ KẾT QUẢ MÔ PHỎNG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3.1.4.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tensorflow.keras.models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Sequential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tensorflow.keras.layers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Dense, Dropout, Activation, Flatten, Conv2D, 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MaxPooling2D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06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248FE-623E-DC51-1E86-F3604DEDF843}"/>
              </a:ext>
            </a:extLst>
          </p:cNvPr>
          <p:cNvSpPr txBox="1"/>
          <p:nvPr/>
        </p:nvSpPr>
        <p:spPr>
          <a:xfrm>
            <a:off x="15240" y="1066800"/>
            <a:ext cx="11430000" cy="495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THỰC NGHIỆM VÀ KẾT QUẢ MÔ PHỎNG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3.1.4.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r>
              <a:rPr lang="en-US" sz="180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(loss = 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sparse_categorical_crossentropy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optimizer = 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adam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 metrics = [</a:t>
            </a:r>
            <a:r>
              <a:rPr lang="en-US" sz="18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'accuracy’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sparse_categorical_crossentropy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9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7C3F3B-F4A0-514C-2608-10F9ED093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998" y="1066800"/>
            <a:ext cx="8728602" cy="575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45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248FE-623E-DC51-1E86-F3604DEDF843}"/>
              </a:ext>
            </a:extLst>
          </p:cNvPr>
          <p:cNvSpPr txBox="1"/>
          <p:nvPr/>
        </p:nvSpPr>
        <p:spPr>
          <a:xfrm>
            <a:off x="0" y="895252"/>
            <a:ext cx="10363200" cy="3796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THỰC NGHIỆM VÀ KẾT QUẢ MÔ PHỎNG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3.1.4.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Huấn luyện mô hình với số lần lặp lại toàn bộ dữ liệu huấn luyện trong quá trình là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sử dụng 30% của tập dữ liệu huấn luyện để đánh giá hiệu suất của mô hình sau mỗi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history 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model.fit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x_trainr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y_train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 epochs= </a:t>
            </a:r>
            <a:r>
              <a:rPr lang="vi-VN" dirty="0">
                <a:solidFill>
                  <a:srgbClr val="09815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,validation_split= </a:t>
            </a:r>
            <a:r>
              <a:rPr lang="en-US" sz="180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0.3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58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8D112-98F5-D58B-24D2-C6495A927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21200"/>
            <a:ext cx="9265920" cy="57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33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89315-194D-A699-6BED-768E67D6D710}"/>
              </a:ext>
            </a:extLst>
          </p:cNvPr>
          <p:cNvSpPr txBox="1"/>
          <p:nvPr/>
        </p:nvSpPr>
        <p:spPr>
          <a:xfrm>
            <a:off x="3048000" y="6075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 chính xác và tỷ lệ lỗi ở mỗi epoch khi đánh giá mô hình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B53823-3D6C-D587-9E0A-C84E8482B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1" y="1510099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D3BE5B-1F32-5148-24CD-4928CD06B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15179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39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248FE-623E-DC51-1E86-F3604DEDF843}"/>
              </a:ext>
            </a:extLst>
          </p:cNvPr>
          <p:cNvSpPr txBox="1"/>
          <p:nvPr/>
        </p:nvSpPr>
        <p:spPr>
          <a:xfrm>
            <a:off x="304800" y="1219200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 THỰC NGHIỆM VÀ KẾT QUẢ MÔ PHỎNG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3.2. Kết quả</a:t>
            </a:r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BDFFBDF-7CF4-521F-4B37-C2AF1229B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218" y="1634698"/>
            <a:ext cx="4957763" cy="523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02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087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Trân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720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248FE-623E-DC51-1E86-F3604DEDF843}"/>
              </a:ext>
            </a:extLst>
          </p:cNvPr>
          <p:cNvSpPr txBox="1"/>
          <p:nvPr/>
        </p:nvSpPr>
        <p:spPr>
          <a:xfrm>
            <a:off x="304800" y="1219200"/>
            <a:ext cx="11658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TỔNG QUAN VỀ NHẬN DẠNG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VIẾT TAY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Handwritten Digit Recognition 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– 9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</a:p>
          <a:p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AFC09-7BE0-04C5-B58E-B49B0F0E9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2819400"/>
            <a:ext cx="502020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7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248FE-623E-DC51-1E86-F3604DEDF843}"/>
              </a:ext>
            </a:extLst>
          </p:cNvPr>
          <p:cNvSpPr txBox="1"/>
          <p:nvPr/>
        </p:nvSpPr>
        <p:spPr>
          <a:xfrm>
            <a:off x="266700" y="1371600"/>
            <a:ext cx="11658600" cy="242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MÔ HÌNH MẠNG NƠ-RON TÍCH CHẬP SÂU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2.1.1.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749E3-7911-7F32-3D28-2687958F8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798226"/>
            <a:ext cx="4860393" cy="2766935"/>
          </a:xfrm>
          <a:prstGeom prst="rect">
            <a:avLst/>
          </a:prstGeom>
        </p:spPr>
      </p:pic>
      <p:pic>
        <p:nvPicPr>
          <p:cNvPr id="1028" name="Picture 4" descr="Convolution - Tích chập giải thích bằng code thực tế">
            <a:extLst>
              <a:ext uri="{FF2B5EF4-FFF2-40B4-BE49-F238E27FC236}">
                <a16:creationId xmlns:a16="http://schemas.microsoft.com/office/drawing/2014/main" id="{2619E950-B239-1950-6189-E30A98D06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20808"/>
            <a:ext cx="3810000" cy="320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47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248FE-623E-DC51-1E86-F3604DEDF843}"/>
              </a:ext>
            </a:extLst>
          </p:cNvPr>
          <p:cNvSpPr txBox="1"/>
          <p:nvPr/>
        </p:nvSpPr>
        <p:spPr>
          <a:xfrm>
            <a:off x="304800" y="1219200"/>
            <a:ext cx="11658600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II. MÔ HÌNH MẠNG NƠ-RON TÍCH CHẬP SÂU </a:t>
            </a:r>
          </a:p>
          <a:p>
            <a:pPr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2.1. Mạng nơ-ron tích chập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2.1.2. Mô hình mạng nơ-ron tích chập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Trong mạng neural, mô hình mạng neural tích chập (CNN) là 1 trong những mô hình để nhận dạng và phân loại hình ảnh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ô hình CNN để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huấn luyện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và kiểm tra, mỗi hình ảnh đầu vào sẽ chuyển nó qua 1 loạt các lớp tích chập với các bộ lọc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tổng hợp lại các lớp được kết nối đầy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đủ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và áp dụng hàm Softmax để phân loại đối tượng có giá trị xác suất giữa 0 và 1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1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7EDBE-A469-3E86-E6F3-BA72F55518CC}"/>
              </a:ext>
            </a:extLst>
          </p:cNvPr>
          <p:cNvSpPr txBox="1"/>
          <p:nvPr/>
        </p:nvSpPr>
        <p:spPr>
          <a:xfrm>
            <a:off x="4495800" y="1447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Minh họa cấu trúc CNN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98B9E9-CDE9-7303-738C-730F83F04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17132"/>
            <a:ext cx="9412730" cy="504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23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248FE-623E-DC51-1E86-F3604DEDF843}"/>
              </a:ext>
            </a:extLst>
          </p:cNvPr>
          <p:cNvSpPr txBox="1"/>
          <p:nvPr/>
        </p:nvSpPr>
        <p:spPr>
          <a:xfrm>
            <a:off x="304800" y="1219200"/>
            <a:ext cx="11658600" cy="4930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II. MÔ HÌNH MẠNG NƠ-RON TÍCH CHẬP SÂU </a:t>
            </a:r>
          </a:p>
          <a:p>
            <a:pPr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2.1. Mạng nơ-ron tích chập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2.1.2. Mô hình mạng nơ-ron tích chập</a:t>
            </a:r>
          </a:p>
          <a:p>
            <a:pPr>
              <a:lnSpc>
                <a:spcPct val="150000"/>
              </a:lnSpc>
            </a:pP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2.1.2.1. Convolutional layer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Là lớp đầu tiên để trích xuất các tính năng từ hình ảnh đầu vào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ử dụng một tập các bộ lọc (filters) có kích thước nhỏ so với ảnh (thường là 5×5 hoặc 3×3) áp vào một vùng trong ảnh và tiến hành tính tích chập giữa bộ lọc và giá trị điểm ảnh trong vùng cục bộ đó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8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5778C-53A6-8BE6-F9FE-430B062C15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96" b="6898"/>
          <a:stretch/>
        </p:blipFill>
        <p:spPr>
          <a:xfrm>
            <a:off x="4724400" y="1082040"/>
            <a:ext cx="5112871" cy="1905000"/>
          </a:xfrm>
          <a:prstGeom prst="rect">
            <a:avLst/>
          </a:prstGeom>
        </p:spPr>
      </p:pic>
      <p:pic>
        <p:nvPicPr>
          <p:cNvPr id="2050" name="Picture 2" descr="Tổng quan đơn giản về Mạng nơ-ron tích chập (Convolutional Neural Networks)  - Soli Phuong is Me">
            <a:extLst>
              <a:ext uri="{FF2B5EF4-FFF2-40B4-BE49-F238E27FC236}">
                <a16:creationId xmlns:a16="http://schemas.microsoft.com/office/drawing/2014/main" id="{8BC6D825-79CF-2291-1491-FF6AFF53B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0" r="5067" b="8572"/>
          <a:stretch/>
        </p:blipFill>
        <p:spPr bwMode="auto">
          <a:xfrm>
            <a:off x="990600" y="2987040"/>
            <a:ext cx="5425440" cy="282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86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248FE-623E-DC51-1E86-F3604DEDF843}"/>
              </a:ext>
            </a:extLst>
          </p:cNvPr>
          <p:cNvSpPr txBox="1"/>
          <p:nvPr/>
        </p:nvSpPr>
        <p:spPr>
          <a:xfrm>
            <a:off x="304800" y="1219200"/>
            <a:ext cx="11658600" cy="437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MÔ HÌNH MẠNG NƠ-RON TÍCH CHẬP SÂU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2.1.2.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nơ-ron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2.1.2.2. Rectified Linear Unit 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Layer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ƒ (x) = max (0, x)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898780-F7F3-0B26-79AD-63D6451FD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648200"/>
            <a:ext cx="3886200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27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1397</Words>
  <Application>Microsoft Office PowerPoint</Application>
  <PresentationFormat>Widescreen</PresentationFormat>
  <Paragraphs>167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Duy Anh</dc:creator>
  <cp:lastModifiedBy>Hải Nguyễn</cp:lastModifiedBy>
  <cp:revision>140</cp:revision>
  <dcterms:created xsi:type="dcterms:W3CDTF">2017-10-17T01:43:35Z</dcterms:created>
  <dcterms:modified xsi:type="dcterms:W3CDTF">2024-05-08T04:53:48Z</dcterms:modified>
</cp:coreProperties>
</file>