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8"/>
    </p:embeddedFont>
    <p:embeddedFont>
      <p:font typeface="Muli" panose="020B0604020202020204" charset="0"/>
      <p:regular r:id="rId19"/>
    </p:embeddedFont>
    <p:embeddedFont>
      <p:font typeface="Muli Bold" panose="020B0604020202020204" charset="0"/>
      <p:regular r:id="rId20"/>
    </p:embeddedFont>
    <p:embeddedFont>
      <p:font typeface="Muli Extra-Light" panose="020B0604020202020204" charset="0"/>
      <p:regular r:id="rId21"/>
    </p:embeddedFont>
    <p:embeddedFont>
      <p:font typeface="Muli Semi-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No status: Tác vụ chưa được lên lịch hoặc kích hoạt.</a:t>
            </a:r>
          </a:p>
          <a:p>
            <a:r>
              <a:rPr lang="en-US"/>
              <a:t>- Scheduled: Tác vụ đã được lên lịch và sẵn sàng chạy.</a:t>
            </a:r>
          </a:p>
          <a:p>
            <a:r>
              <a:rPr lang="en-US"/>
              <a:t>- Removed: Tác vụ đã bị loại bỏ khỏi DAG.</a:t>
            </a:r>
          </a:p>
          <a:p>
            <a:r>
              <a:rPr lang="en-US"/>
              <a:t>- Upstream failed: Có tác vụ upstream (tác vụ trước đó) thất bại.</a:t>
            </a:r>
          </a:p>
          <a:p>
            <a:r>
              <a:rPr lang="en-US"/>
              <a:t>- Queued: Tác vụ đã được giao cho Executor và đang đợi để thực thi.</a:t>
            </a:r>
          </a:p>
          <a:p>
            <a:r>
              <a:rPr lang="en-US"/>
              <a:t>- Running: Tác vụ đang được thực thi bởi một worker.</a:t>
            </a:r>
          </a:p>
          <a:p>
            <a:r>
              <a:rPr lang="en-US"/>
              <a:t>- Sucess:  Tác vụ đã chạy thành công.</a:t>
            </a:r>
          </a:p>
          <a:p>
            <a:r>
              <a:rPr lang="en-US"/>
              <a:t>- Failed: Tác vụ không chạy thành công.</a:t>
            </a:r>
          </a:p>
          <a:p>
            <a:r>
              <a:rPr lang="en-US"/>
              <a:t>- Up for retry: Tác vụ không thành công và sẽ được thử lại sau.lịch lại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task_id: định danh duy nhất của task trong DAG.</a:t>
            </a:r>
          </a:p>
          <a:p>
            <a:r>
              <a:rPr lang="en-US"/>
              <a:t>owner: người sở hữu task.</a:t>
            </a:r>
          </a:p>
          <a:p>
            <a:r>
              <a:rPr lang="en-US"/>
              <a:t>depends_on_past: xác định liệu task hiện tại có phụ thuộc vào kết quả của task trước đó hay không.</a:t>
            </a:r>
          </a:p>
          <a:p>
            <a:r>
              <a:rPr lang="en-US"/>
              <a:t>retries: số lần thử lại nếu task thất bại.</a:t>
            </a:r>
          </a:p>
          <a:p>
            <a:r>
              <a:rPr lang="en-US"/>
              <a:t>retry_delay: khoảng thời gian giữa các lần thử lại.</a:t>
            </a:r>
          </a:p>
          <a:p>
            <a:r>
              <a:rPr lang="en-US"/>
              <a:t>start_date: thời điểm bắt đầu thực hiện task.</a:t>
            </a:r>
          </a:p>
          <a:p>
            <a:r>
              <a:rPr lang="en-US"/>
              <a:t>end_date: thời điểm kết thúc thực hiện task.</a:t>
            </a:r>
          </a:p>
          <a:p>
            <a:r>
              <a:rPr lang="en-US"/>
              <a:t>execution_timeout: thời gian tối đa cho phép để thực hiện task.</a:t>
            </a:r>
          </a:p>
          <a:p>
            <a:r>
              <a:rPr lang="en-US"/>
              <a:t>on_failure_callback: hàm được gọi khi task thất bại.</a:t>
            </a:r>
          </a:p>
          <a:p>
            <a:r>
              <a:rPr lang="en-US"/>
              <a:t>on_success_callback: hàm được gọi khi task thành công.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Scheduler: Giám sát và khởi tạo các tác vụ dựa trên các điều kiện phụ thuộc.</a:t>
            </a:r>
          </a:p>
          <a:p>
            <a:r>
              <a:rPr lang="en-US"/>
              <a:t>Executor: Thực thi các tác vụ bằng cách chuyển chúng cho các worker để chạy.</a:t>
            </a:r>
          </a:p>
          <a:p>
            <a:r>
              <a:rPr lang="en-US"/>
              <a:t>Web Server: Giao diện người dùng hiển thị trạng thái nhiệm vụ và cho phép tương tác với cơ sở dữ liệu.</a:t>
            </a:r>
          </a:p>
          <a:p>
            <a:r>
              <a:rPr lang="en-US"/>
              <a:t>DAG Directory: Thư mục chứa các file DAG, đại diện cho các quy trình xử lý dữ liệu.</a:t>
            </a:r>
          </a:p>
          <a:p>
            <a:r>
              <a:rPr lang="en-US"/>
              <a:t>Metabase Database: Lưu trữ thông tin quan trọng của các DAG như các phiên bản, số liệu thống kê mỗi lần chạy và thông tin về thời gian lên lịch.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1330431" cy="8952131"/>
            <a:chOff x="0" y="0"/>
            <a:chExt cx="15107241" cy="11936175"/>
          </a:xfrm>
        </p:grpSpPr>
        <p:sp>
          <p:nvSpPr>
            <p:cNvPr id="3" name="TextBox 3"/>
            <p:cNvSpPr txBox="1"/>
            <p:nvPr/>
          </p:nvSpPr>
          <p:spPr>
            <a:xfrm>
              <a:off x="0" y="133350"/>
              <a:ext cx="15107241" cy="10517717"/>
            </a:xfrm>
            <a:prstGeom prst="rect">
              <a:avLst/>
            </a:prstGeom>
          </p:spPr>
          <p:txBody>
            <a:bodyPr lIns="0" tIns="0" rIns="0" bIns="0" rtlCol="0" anchor="t">
              <a:spAutoFit/>
            </a:bodyPr>
            <a:lstStyle/>
            <a:p>
              <a:pPr>
                <a:lnSpc>
                  <a:spcPts val="15400"/>
                </a:lnSpc>
              </a:pPr>
              <a:r>
                <a:rPr lang="en-US" sz="14000">
                  <a:solidFill>
                    <a:srgbClr val="FFFFFF"/>
                  </a:solidFill>
                  <a:latin typeface="Muli Semi-Bold"/>
                </a:rPr>
                <a:t>Tìm hiểu APACHE AIRFLOW</a:t>
              </a:r>
            </a:p>
            <a:p>
              <a:pPr>
                <a:lnSpc>
                  <a:spcPts val="15400"/>
                </a:lnSpc>
              </a:pPr>
              <a:endParaRPr lang="en-US" sz="14000">
                <a:solidFill>
                  <a:srgbClr val="FFFFFF"/>
                </a:solidFill>
                <a:latin typeface="Muli Semi-Bold"/>
              </a:endParaRPr>
            </a:p>
          </p:txBody>
        </p:sp>
        <p:sp>
          <p:nvSpPr>
            <p:cNvPr id="4" name="TextBox 4"/>
            <p:cNvSpPr txBox="1"/>
            <p:nvPr/>
          </p:nvSpPr>
          <p:spPr>
            <a:xfrm>
              <a:off x="0" y="11322977"/>
              <a:ext cx="15107241" cy="613198"/>
            </a:xfrm>
            <a:prstGeom prst="rect">
              <a:avLst/>
            </a:prstGeom>
          </p:spPr>
          <p:txBody>
            <a:bodyPr lIns="0" tIns="0" rIns="0" bIns="0" rtlCol="0" anchor="t">
              <a:spAutoFit/>
            </a:bodyPr>
            <a:lstStyle/>
            <a:p>
              <a:pPr>
                <a:lnSpc>
                  <a:spcPts val="3919"/>
                </a:lnSpc>
              </a:pPr>
              <a:r>
                <a:rPr lang="en-US" sz="2799" spc="55">
                  <a:solidFill>
                    <a:srgbClr val="FFFFFF"/>
                  </a:solidFill>
                  <a:latin typeface="Muli"/>
                </a:rPr>
                <a:t>Nhóm 7 - GVHD: Phạm Thị Xuân Hiền</a:t>
              </a:r>
            </a:p>
          </p:txBody>
        </p:sp>
      </p:grpSp>
      <p:sp>
        <p:nvSpPr>
          <p:cNvPr id="5" name="Freeform 5"/>
          <p:cNvSpPr/>
          <p:nvPr/>
        </p:nvSpPr>
        <p:spPr>
          <a:xfrm>
            <a:off x="8919893" y="-766340"/>
            <a:ext cx="3586584" cy="2976864"/>
          </a:xfrm>
          <a:custGeom>
            <a:avLst/>
            <a:gdLst/>
            <a:ahLst/>
            <a:cxnLst/>
            <a:rect l="l" t="t" r="r" b="b"/>
            <a:pathLst>
              <a:path w="3586584" h="2976864">
                <a:moveTo>
                  <a:pt x="0" y="0"/>
                </a:moveTo>
                <a:lnTo>
                  <a:pt x="3586584" y="0"/>
                </a:lnTo>
                <a:lnTo>
                  <a:pt x="3586584" y="2976865"/>
                </a:lnTo>
                <a:lnTo>
                  <a:pt x="0" y="2976865"/>
                </a:lnTo>
                <a:lnTo>
                  <a:pt x="0" y="0"/>
                </a:lnTo>
                <a:close/>
              </a:path>
            </a:pathLst>
          </a:custGeom>
          <a:blipFill>
            <a:blip r:embed="rId2"/>
            <a:stretch>
              <a:fillRect/>
            </a:stretch>
          </a:blipFill>
        </p:spPr>
        <p:txBody>
          <a:bodyPr/>
          <a:lstStyle/>
          <a:p>
            <a:endParaRPr lang="en-US"/>
          </a:p>
        </p:txBody>
      </p:sp>
      <p:sp>
        <p:nvSpPr>
          <p:cNvPr id="6" name="Freeform 6"/>
          <p:cNvSpPr/>
          <p:nvPr/>
        </p:nvSpPr>
        <p:spPr>
          <a:xfrm>
            <a:off x="13099069" y="2540128"/>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3">
              <a:alphaModFix amt="28000"/>
            </a:blip>
            <a:stretch>
              <a:fillRect/>
            </a:stretch>
          </a:blipFill>
        </p:spPr>
        <p:txBody>
          <a:bodyPr/>
          <a:lstStyle/>
          <a:p>
            <a:endParaRPr lang="en-US"/>
          </a:p>
        </p:txBody>
      </p:sp>
      <p:sp>
        <p:nvSpPr>
          <p:cNvPr id="3" name="TextBox 3"/>
          <p:cNvSpPr txBox="1"/>
          <p:nvPr/>
        </p:nvSpPr>
        <p:spPr>
          <a:xfrm>
            <a:off x="12594538" y="2731433"/>
            <a:ext cx="3623085" cy="6355903"/>
          </a:xfrm>
          <a:prstGeom prst="rect">
            <a:avLst/>
          </a:prstGeom>
        </p:spPr>
        <p:txBody>
          <a:bodyPr lIns="0" tIns="0" rIns="0" bIns="0" rtlCol="0" anchor="t">
            <a:spAutoFit/>
          </a:bodyPr>
          <a:lstStyle/>
          <a:p>
            <a:pPr marL="777238" lvl="1" indent="-388619" algn="just">
              <a:lnSpc>
                <a:spcPts val="5039"/>
              </a:lnSpc>
              <a:buFont typeface="Arial"/>
              <a:buChar char="•"/>
            </a:pPr>
            <a:r>
              <a:rPr lang="en-US" sz="3599">
                <a:solidFill>
                  <a:srgbClr val="FFFFFF"/>
                </a:solidFill>
                <a:latin typeface="Muli"/>
              </a:rPr>
              <a:t>No status</a:t>
            </a:r>
          </a:p>
          <a:p>
            <a:pPr marL="777238" lvl="1" indent="-388619" algn="just">
              <a:lnSpc>
                <a:spcPts val="5039"/>
              </a:lnSpc>
              <a:buFont typeface="Arial"/>
              <a:buChar char="•"/>
            </a:pPr>
            <a:r>
              <a:rPr lang="en-US" sz="3599">
                <a:solidFill>
                  <a:srgbClr val="FFFFFF"/>
                </a:solidFill>
                <a:latin typeface="Muli"/>
              </a:rPr>
              <a:t>Scheduled</a:t>
            </a:r>
          </a:p>
          <a:p>
            <a:pPr marL="777238" lvl="1" indent="-388619" algn="just">
              <a:lnSpc>
                <a:spcPts val="5039"/>
              </a:lnSpc>
              <a:buFont typeface="Arial"/>
              <a:buChar char="•"/>
            </a:pPr>
            <a:r>
              <a:rPr lang="en-US" sz="3599">
                <a:solidFill>
                  <a:srgbClr val="FFFFFF"/>
                </a:solidFill>
                <a:latin typeface="Muli"/>
              </a:rPr>
              <a:t>Removed</a:t>
            </a:r>
          </a:p>
          <a:p>
            <a:pPr marL="777238" lvl="1" indent="-388619" algn="just">
              <a:lnSpc>
                <a:spcPts val="5039"/>
              </a:lnSpc>
              <a:buFont typeface="Arial"/>
              <a:buChar char="•"/>
            </a:pPr>
            <a:r>
              <a:rPr lang="en-US" sz="3599">
                <a:solidFill>
                  <a:srgbClr val="FFFFFF"/>
                </a:solidFill>
                <a:latin typeface="Muli"/>
              </a:rPr>
              <a:t>Upstream failed</a:t>
            </a:r>
          </a:p>
          <a:p>
            <a:pPr marL="777238" lvl="1" indent="-388619" algn="just">
              <a:lnSpc>
                <a:spcPts val="5039"/>
              </a:lnSpc>
              <a:buFont typeface="Arial"/>
              <a:buChar char="•"/>
            </a:pPr>
            <a:r>
              <a:rPr lang="en-US" sz="3599">
                <a:solidFill>
                  <a:srgbClr val="FFFFFF"/>
                </a:solidFill>
                <a:latin typeface="Muli"/>
              </a:rPr>
              <a:t>Queued</a:t>
            </a:r>
          </a:p>
          <a:p>
            <a:pPr marL="777238" lvl="1" indent="-388619" algn="just">
              <a:lnSpc>
                <a:spcPts val="5039"/>
              </a:lnSpc>
              <a:buFont typeface="Arial"/>
              <a:buChar char="•"/>
            </a:pPr>
            <a:r>
              <a:rPr lang="en-US" sz="3599">
                <a:solidFill>
                  <a:srgbClr val="FFFFFF"/>
                </a:solidFill>
                <a:latin typeface="Muli"/>
              </a:rPr>
              <a:t>Running</a:t>
            </a:r>
          </a:p>
          <a:p>
            <a:pPr marL="777238" lvl="1" indent="-388619" algn="just">
              <a:lnSpc>
                <a:spcPts val="5039"/>
              </a:lnSpc>
              <a:buFont typeface="Arial"/>
              <a:buChar char="•"/>
            </a:pPr>
            <a:r>
              <a:rPr lang="en-US" sz="3599">
                <a:solidFill>
                  <a:srgbClr val="FFFFFF"/>
                </a:solidFill>
                <a:latin typeface="Muli"/>
              </a:rPr>
              <a:t>Sucess</a:t>
            </a:r>
          </a:p>
          <a:p>
            <a:pPr marL="777238" lvl="1" indent="-388619" algn="just">
              <a:lnSpc>
                <a:spcPts val="5039"/>
              </a:lnSpc>
              <a:buFont typeface="Arial"/>
              <a:buChar char="•"/>
            </a:pPr>
            <a:r>
              <a:rPr lang="en-US" sz="3599">
                <a:solidFill>
                  <a:srgbClr val="FFFFFF"/>
                </a:solidFill>
                <a:latin typeface="Muli"/>
              </a:rPr>
              <a:t>Failed</a:t>
            </a:r>
          </a:p>
          <a:p>
            <a:pPr marL="777238" lvl="1" indent="-388619" algn="just">
              <a:lnSpc>
                <a:spcPts val="5039"/>
              </a:lnSpc>
              <a:buFont typeface="Arial"/>
              <a:buChar char="•"/>
            </a:pPr>
            <a:r>
              <a:rPr lang="en-US" sz="3599">
                <a:solidFill>
                  <a:srgbClr val="FFFFFF"/>
                </a:solidFill>
                <a:latin typeface="Muli"/>
              </a:rPr>
              <a:t>Up for retry</a:t>
            </a:r>
          </a:p>
        </p:txBody>
      </p:sp>
      <p:sp>
        <p:nvSpPr>
          <p:cNvPr id="4" name="Freeform 4"/>
          <p:cNvSpPr/>
          <p:nvPr/>
        </p:nvSpPr>
        <p:spPr>
          <a:xfrm>
            <a:off x="1028700" y="3244912"/>
            <a:ext cx="11565838" cy="4072322"/>
          </a:xfrm>
          <a:custGeom>
            <a:avLst/>
            <a:gdLst/>
            <a:ahLst/>
            <a:cxnLst/>
            <a:rect l="l" t="t" r="r" b="b"/>
            <a:pathLst>
              <a:path w="11565838" h="4072322">
                <a:moveTo>
                  <a:pt x="0" y="0"/>
                </a:moveTo>
                <a:lnTo>
                  <a:pt x="11565838" y="0"/>
                </a:lnTo>
                <a:lnTo>
                  <a:pt x="11565838" y="4072322"/>
                </a:lnTo>
                <a:lnTo>
                  <a:pt x="0" y="4072322"/>
                </a:lnTo>
                <a:lnTo>
                  <a:pt x="0" y="0"/>
                </a:lnTo>
                <a:close/>
              </a:path>
            </a:pathLst>
          </a:custGeom>
          <a:blipFill>
            <a:blip r:embed="rId4"/>
            <a:stretch>
              <a:fillRect l="-858" r="-858"/>
            </a:stretch>
          </a:blipFill>
        </p:spPr>
        <p:txBody>
          <a:bodyPr/>
          <a:lstStyle/>
          <a:p>
            <a:endParaRPr lang="en-US"/>
          </a:p>
        </p:txBody>
      </p:sp>
      <p:sp>
        <p:nvSpPr>
          <p:cNvPr id="5" name="TextBox 5"/>
          <p:cNvSpPr txBox="1"/>
          <p:nvPr/>
        </p:nvSpPr>
        <p:spPr>
          <a:xfrm>
            <a:off x="1028700" y="1028700"/>
            <a:ext cx="14835430" cy="704781"/>
          </a:xfrm>
          <a:prstGeom prst="rect">
            <a:avLst/>
          </a:prstGeom>
        </p:spPr>
        <p:txBody>
          <a:bodyPr lIns="0" tIns="0" rIns="0" bIns="0" rtlCol="0" anchor="t">
            <a:spAutoFit/>
          </a:bodyPr>
          <a:lstStyle/>
          <a:p>
            <a:pPr>
              <a:lnSpc>
                <a:spcPts val="5550"/>
              </a:lnSpc>
            </a:pPr>
            <a:r>
              <a:rPr lang="en-US" sz="4625">
                <a:solidFill>
                  <a:srgbClr val="FFFFFF"/>
                </a:solidFill>
                <a:latin typeface="Muli Bold"/>
              </a:rPr>
              <a:t>3. DAG</a:t>
            </a:r>
          </a:p>
        </p:txBody>
      </p:sp>
      <p:sp>
        <p:nvSpPr>
          <p:cNvPr id="6" name="TextBox 6"/>
          <p:cNvSpPr txBox="1"/>
          <p:nvPr/>
        </p:nvSpPr>
        <p:spPr>
          <a:xfrm>
            <a:off x="0" y="1934508"/>
            <a:ext cx="14835430" cy="613302"/>
          </a:xfrm>
          <a:prstGeom prst="rect">
            <a:avLst/>
          </a:prstGeom>
        </p:spPr>
        <p:txBody>
          <a:bodyPr lIns="0" tIns="0" rIns="0" bIns="0" rtlCol="0" anchor="t">
            <a:spAutoFit/>
          </a:bodyPr>
          <a:lstStyle/>
          <a:p>
            <a:pPr algn="ctr">
              <a:lnSpc>
                <a:spcPts val="5039"/>
              </a:lnSpc>
            </a:pPr>
            <a:r>
              <a:rPr lang="en-US" sz="3599">
                <a:solidFill>
                  <a:srgbClr val="FFFFFF"/>
                </a:solidFill>
                <a:latin typeface="Muli"/>
              </a:rPr>
              <a:t>Vòng đời của 1 trạng thái nhiệm vụ gồm có các trạng thái sau: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35430" cy="704769"/>
          </a:xfrm>
          <a:prstGeom prst="rect">
            <a:avLst/>
          </a:prstGeom>
        </p:spPr>
        <p:txBody>
          <a:bodyPr lIns="0" tIns="0" rIns="0" bIns="0" rtlCol="0" anchor="t">
            <a:spAutoFit/>
          </a:bodyPr>
          <a:lstStyle/>
          <a:p>
            <a:pPr>
              <a:lnSpc>
                <a:spcPts val="5550"/>
              </a:lnSpc>
            </a:pPr>
            <a:r>
              <a:rPr lang="en-US" sz="4625">
                <a:solidFill>
                  <a:srgbClr val="FFFFFF"/>
                </a:solidFill>
                <a:latin typeface="Muli Bold"/>
              </a:rPr>
              <a:t>4. Task</a:t>
            </a:r>
          </a:p>
        </p:txBody>
      </p:sp>
      <p:sp>
        <p:nvSpPr>
          <p:cNvPr id="3" name="Freeform 3"/>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3">
              <a:alphaModFix amt="28000"/>
            </a:blip>
            <a:stretch>
              <a:fillRect/>
            </a:stretch>
          </a:blipFill>
        </p:spPr>
        <p:txBody>
          <a:bodyPr/>
          <a:lstStyle/>
          <a:p>
            <a:endParaRPr lang="en-US"/>
          </a:p>
        </p:txBody>
      </p:sp>
      <p:sp>
        <p:nvSpPr>
          <p:cNvPr id="4" name="TextBox 4"/>
          <p:cNvSpPr txBox="1"/>
          <p:nvPr/>
        </p:nvSpPr>
        <p:spPr>
          <a:xfrm>
            <a:off x="1028700" y="1971276"/>
            <a:ext cx="13849727" cy="2444750"/>
          </a:xfrm>
          <a:prstGeom prst="rect">
            <a:avLst/>
          </a:prstGeom>
        </p:spPr>
        <p:txBody>
          <a:bodyPr lIns="0" tIns="0" rIns="0" bIns="0" rtlCol="0" anchor="t">
            <a:spAutoFit/>
          </a:bodyPr>
          <a:lstStyle/>
          <a:p>
            <a:pPr algn="just">
              <a:lnSpc>
                <a:spcPts val="4899"/>
              </a:lnSpc>
            </a:pPr>
            <a:r>
              <a:rPr lang="en-US" sz="3499">
                <a:solidFill>
                  <a:srgbClr val="FFFFFF"/>
                </a:solidFill>
                <a:latin typeface="Muli"/>
              </a:rPr>
              <a:t>Task là một bước nhỏ trong quy trình xử lý dữ liệu, đại diện cho một công việc cụ thể. Mỗi task có thể được lên lịch để thực hiện tùy thuộc vào các điều kiện cụ thể và là phần cơ bản trong việc xây dựng quy trình xử lý dữ liệu.</a:t>
            </a:r>
          </a:p>
        </p:txBody>
      </p:sp>
      <p:sp>
        <p:nvSpPr>
          <p:cNvPr id="5" name="TextBox 5"/>
          <p:cNvSpPr txBox="1"/>
          <p:nvPr/>
        </p:nvSpPr>
        <p:spPr>
          <a:xfrm>
            <a:off x="1028700" y="4453731"/>
            <a:ext cx="11268318" cy="566339"/>
          </a:xfrm>
          <a:prstGeom prst="rect">
            <a:avLst/>
          </a:prstGeom>
        </p:spPr>
        <p:txBody>
          <a:bodyPr lIns="0" tIns="0" rIns="0" bIns="0" rtlCol="0" anchor="t">
            <a:spAutoFit/>
          </a:bodyPr>
          <a:lstStyle/>
          <a:p>
            <a:pPr algn="ctr">
              <a:lnSpc>
                <a:spcPts val="4480"/>
              </a:lnSpc>
            </a:pPr>
            <a:r>
              <a:rPr lang="en-US" sz="3200">
                <a:solidFill>
                  <a:srgbClr val="FFFFFF"/>
                </a:solidFill>
                <a:latin typeface="Arimo"/>
              </a:rPr>
              <a:t>Một Task trong AirFlow có các thuộc tính và phương thức sau:</a:t>
            </a:r>
          </a:p>
        </p:txBody>
      </p:sp>
      <p:sp>
        <p:nvSpPr>
          <p:cNvPr id="6" name="TextBox 6"/>
          <p:cNvSpPr txBox="1"/>
          <p:nvPr/>
        </p:nvSpPr>
        <p:spPr>
          <a:xfrm>
            <a:off x="765413" y="5086350"/>
            <a:ext cx="4467685" cy="4781063"/>
          </a:xfrm>
          <a:prstGeom prst="rect">
            <a:avLst/>
          </a:prstGeom>
        </p:spPr>
        <p:txBody>
          <a:bodyPr lIns="0" tIns="0" rIns="0" bIns="0" rtlCol="0" anchor="t">
            <a:spAutoFit/>
          </a:bodyPr>
          <a:lstStyle/>
          <a:p>
            <a:pPr marL="647702" lvl="1" indent="-323851" algn="just">
              <a:lnSpc>
                <a:spcPts val="4200"/>
              </a:lnSpc>
              <a:buFont typeface="Arial"/>
              <a:buChar char="•"/>
            </a:pPr>
            <a:r>
              <a:rPr lang="en-US" sz="3000">
                <a:solidFill>
                  <a:srgbClr val="FFFFFF"/>
                </a:solidFill>
                <a:latin typeface="Muli Bold"/>
              </a:rPr>
              <a:t>task_id</a:t>
            </a:r>
          </a:p>
          <a:p>
            <a:pPr marL="647702" lvl="1" indent="-323851" algn="just">
              <a:lnSpc>
                <a:spcPts val="4200"/>
              </a:lnSpc>
              <a:buFont typeface="Arial"/>
              <a:buChar char="•"/>
            </a:pPr>
            <a:r>
              <a:rPr lang="en-US" sz="3000">
                <a:solidFill>
                  <a:srgbClr val="FFFFFF"/>
                </a:solidFill>
                <a:latin typeface="Muli Bold"/>
              </a:rPr>
              <a:t>owner</a:t>
            </a:r>
          </a:p>
          <a:p>
            <a:pPr marL="647702" lvl="1" indent="-323851" algn="just">
              <a:lnSpc>
                <a:spcPts val="4200"/>
              </a:lnSpc>
              <a:buFont typeface="Arial"/>
              <a:buChar char="•"/>
            </a:pPr>
            <a:r>
              <a:rPr lang="en-US" sz="3000">
                <a:solidFill>
                  <a:srgbClr val="FFFFFF"/>
                </a:solidFill>
                <a:latin typeface="Muli Bold"/>
              </a:rPr>
              <a:t>depends_on_past</a:t>
            </a:r>
          </a:p>
          <a:p>
            <a:pPr marL="647702" lvl="1" indent="-323851" algn="just">
              <a:lnSpc>
                <a:spcPts val="4200"/>
              </a:lnSpc>
              <a:buFont typeface="Arial"/>
              <a:buChar char="•"/>
            </a:pPr>
            <a:r>
              <a:rPr lang="en-US" sz="3000">
                <a:solidFill>
                  <a:srgbClr val="FFFFFF"/>
                </a:solidFill>
                <a:latin typeface="Muli Bold"/>
              </a:rPr>
              <a:t>retry_delay</a:t>
            </a:r>
          </a:p>
          <a:p>
            <a:pPr marL="647702" lvl="1" indent="-323851" algn="just">
              <a:lnSpc>
                <a:spcPts val="4200"/>
              </a:lnSpc>
              <a:buFont typeface="Arial"/>
              <a:buChar char="•"/>
            </a:pPr>
            <a:r>
              <a:rPr lang="en-US" sz="3000">
                <a:solidFill>
                  <a:srgbClr val="FFFFFF"/>
                </a:solidFill>
                <a:latin typeface="Muli Bold"/>
              </a:rPr>
              <a:t>start_date</a:t>
            </a:r>
          </a:p>
          <a:p>
            <a:pPr marL="647702" lvl="1" indent="-323851" algn="just">
              <a:lnSpc>
                <a:spcPts val="4200"/>
              </a:lnSpc>
              <a:buFont typeface="Arial"/>
              <a:buChar char="•"/>
            </a:pPr>
            <a:r>
              <a:rPr lang="en-US" sz="3000">
                <a:solidFill>
                  <a:srgbClr val="FFFFFF"/>
                </a:solidFill>
                <a:latin typeface="Muli Bold"/>
              </a:rPr>
              <a:t>end_date</a:t>
            </a:r>
          </a:p>
          <a:p>
            <a:pPr marL="647702" lvl="1" indent="-323851" algn="just">
              <a:lnSpc>
                <a:spcPts val="4200"/>
              </a:lnSpc>
              <a:buFont typeface="Arial"/>
              <a:buChar char="•"/>
            </a:pPr>
            <a:r>
              <a:rPr lang="en-US" sz="3000">
                <a:solidFill>
                  <a:srgbClr val="FFFFFF"/>
                </a:solidFill>
                <a:latin typeface="Muli Bold"/>
              </a:rPr>
              <a:t>execution_timeout</a:t>
            </a:r>
          </a:p>
          <a:p>
            <a:pPr marL="647702" lvl="1" indent="-323851" algn="just">
              <a:lnSpc>
                <a:spcPts val="4200"/>
              </a:lnSpc>
              <a:buFont typeface="Arial"/>
              <a:buChar char="•"/>
            </a:pPr>
            <a:r>
              <a:rPr lang="en-US" sz="3000">
                <a:solidFill>
                  <a:srgbClr val="FFFFFF"/>
                </a:solidFill>
                <a:latin typeface="Muli Bold"/>
              </a:rPr>
              <a:t>on_failure_callback</a:t>
            </a:r>
          </a:p>
          <a:p>
            <a:pPr marL="647702" lvl="1" indent="-323851" algn="just">
              <a:lnSpc>
                <a:spcPts val="4200"/>
              </a:lnSpc>
              <a:buFont typeface="Arial"/>
              <a:buChar char="•"/>
            </a:pPr>
            <a:r>
              <a:rPr lang="en-US" sz="3000">
                <a:solidFill>
                  <a:srgbClr val="FFFFFF"/>
                </a:solidFill>
                <a:latin typeface="Muli Bold"/>
              </a:rPr>
              <a:t>on_success_callback</a:t>
            </a:r>
            <a:r>
              <a:rPr lang="en-US" sz="3000">
                <a:solidFill>
                  <a:srgbClr val="FFFFFF"/>
                </a:solidFill>
                <a:latin typeface="Muli"/>
              </a:rPr>
              <a: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552136"/>
            <a:ext cx="14835430" cy="704850"/>
          </a:xfrm>
          <a:prstGeom prst="rect">
            <a:avLst/>
          </a:prstGeom>
        </p:spPr>
        <p:txBody>
          <a:bodyPr lIns="0" tIns="0" rIns="0" bIns="0" rtlCol="0" anchor="t">
            <a:spAutoFit/>
          </a:bodyPr>
          <a:lstStyle/>
          <a:p>
            <a:pPr>
              <a:lnSpc>
                <a:spcPts val="5550"/>
              </a:lnSpc>
            </a:pPr>
            <a:r>
              <a:rPr lang="en-US" sz="4625" dirty="0">
                <a:solidFill>
                  <a:srgbClr val="FFFFFF"/>
                </a:solidFill>
                <a:latin typeface="Muli Bold"/>
              </a:rPr>
              <a:t>5. Operator</a:t>
            </a:r>
          </a:p>
        </p:txBody>
      </p:sp>
      <p:sp>
        <p:nvSpPr>
          <p:cNvPr id="3" name="TextBox 3"/>
          <p:cNvSpPr txBox="1"/>
          <p:nvPr/>
        </p:nvSpPr>
        <p:spPr>
          <a:xfrm>
            <a:off x="1028700" y="1446973"/>
            <a:ext cx="16802100" cy="1181414"/>
          </a:xfrm>
          <a:prstGeom prst="rect">
            <a:avLst/>
          </a:prstGeom>
        </p:spPr>
        <p:txBody>
          <a:bodyPr wrap="square" lIns="0" tIns="0" rIns="0" bIns="0" rtlCol="0" anchor="t">
            <a:spAutoFit/>
          </a:bodyPr>
          <a:lstStyle/>
          <a:p>
            <a:pPr algn="just">
              <a:lnSpc>
                <a:spcPts val="4759"/>
              </a:lnSpc>
            </a:pPr>
            <a:r>
              <a:rPr lang="en-US" sz="3000" dirty="0" err="1">
                <a:solidFill>
                  <a:srgbClr val="FFFFFF"/>
                </a:solidFill>
                <a:latin typeface="Muli"/>
              </a:rPr>
              <a:t>Mỗi</a:t>
            </a:r>
            <a:r>
              <a:rPr lang="en-US" sz="3000" dirty="0">
                <a:solidFill>
                  <a:srgbClr val="FFFFFF"/>
                </a:solidFill>
                <a:latin typeface="Muli"/>
              </a:rPr>
              <a:t> operator </a:t>
            </a:r>
            <a:r>
              <a:rPr lang="en-US" sz="3000" dirty="0" err="1">
                <a:solidFill>
                  <a:srgbClr val="FFFFFF"/>
                </a:solidFill>
                <a:latin typeface="Muli"/>
              </a:rPr>
              <a:t>là</a:t>
            </a:r>
            <a:r>
              <a:rPr lang="en-US" sz="3000" dirty="0">
                <a:solidFill>
                  <a:srgbClr val="FFFFFF"/>
                </a:solidFill>
                <a:latin typeface="Muli"/>
              </a:rPr>
              <a:t> </a:t>
            </a:r>
            <a:r>
              <a:rPr lang="en-US" sz="3000" dirty="0" err="1">
                <a:solidFill>
                  <a:srgbClr val="FFFFFF"/>
                </a:solidFill>
                <a:latin typeface="Muli"/>
              </a:rPr>
              <a:t>một</a:t>
            </a:r>
            <a:r>
              <a:rPr lang="en-US" sz="3000" dirty="0">
                <a:solidFill>
                  <a:srgbClr val="FFFFFF"/>
                </a:solidFill>
                <a:latin typeface="Muli"/>
              </a:rPr>
              <a:t> </a:t>
            </a:r>
            <a:r>
              <a:rPr lang="en-US" sz="3000" dirty="0" err="1">
                <a:solidFill>
                  <a:srgbClr val="FFFFFF"/>
                </a:solidFill>
                <a:latin typeface="Muli"/>
              </a:rPr>
              <a:t>phần</a:t>
            </a:r>
            <a:r>
              <a:rPr lang="en-US" sz="3000" dirty="0">
                <a:solidFill>
                  <a:srgbClr val="FFFFFF"/>
                </a:solidFill>
                <a:latin typeface="Muli"/>
              </a:rPr>
              <a:t> </a:t>
            </a:r>
            <a:r>
              <a:rPr lang="en-US" sz="3000" dirty="0" err="1">
                <a:solidFill>
                  <a:srgbClr val="FFFFFF"/>
                </a:solidFill>
                <a:latin typeface="Muli"/>
              </a:rPr>
              <a:t>của</a:t>
            </a:r>
            <a:r>
              <a:rPr lang="en-US" sz="3000" dirty="0">
                <a:solidFill>
                  <a:srgbClr val="FFFFFF"/>
                </a:solidFill>
                <a:latin typeface="Muli"/>
              </a:rPr>
              <a:t> </a:t>
            </a:r>
            <a:r>
              <a:rPr lang="en-US" sz="3000" dirty="0" err="1">
                <a:solidFill>
                  <a:srgbClr val="FFFFFF"/>
                </a:solidFill>
                <a:latin typeface="Muli"/>
              </a:rPr>
              <a:t>quy</a:t>
            </a:r>
            <a:r>
              <a:rPr lang="en-US" sz="3000" dirty="0">
                <a:solidFill>
                  <a:srgbClr val="FFFFFF"/>
                </a:solidFill>
                <a:latin typeface="Muli"/>
              </a:rPr>
              <a:t> </a:t>
            </a:r>
            <a:r>
              <a:rPr lang="en-US" sz="3000" dirty="0" err="1">
                <a:solidFill>
                  <a:srgbClr val="FFFFFF"/>
                </a:solidFill>
                <a:latin typeface="Muli"/>
              </a:rPr>
              <a:t>trình</a:t>
            </a:r>
            <a:r>
              <a:rPr lang="en-US" sz="3000" dirty="0">
                <a:solidFill>
                  <a:srgbClr val="FFFFFF"/>
                </a:solidFill>
                <a:latin typeface="Muli"/>
              </a:rPr>
              <a:t>, </a:t>
            </a:r>
            <a:r>
              <a:rPr lang="en-US" sz="3000" dirty="0" err="1">
                <a:solidFill>
                  <a:srgbClr val="FFFFFF"/>
                </a:solidFill>
                <a:latin typeface="Muli"/>
              </a:rPr>
              <a:t>đại</a:t>
            </a:r>
            <a:r>
              <a:rPr lang="en-US" sz="3000" dirty="0">
                <a:solidFill>
                  <a:srgbClr val="FFFFFF"/>
                </a:solidFill>
                <a:latin typeface="Muli"/>
              </a:rPr>
              <a:t> </a:t>
            </a:r>
            <a:r>
              <a:rPr lang="en-US" sz="3000" dirty="0" err="1">
                <a:solidFill>
                  <a:srgbClr val="FFFFFF"/>
                </a:solidFill>
                <a:latin typeface="Muli"/>
              </a:rPr>
              <a:t>diện</a:t>
            </a:r>
            <a:r>
              <a:rPr lang="en-US" sz="3000" dirty="0">
                <a:solidFill>
                  <a:srgbClr val="FFFFFF"/>
                </a:solidFill>
                <a:latin typeface="Muli"/>
              </a:rPr>
              <a:t> </a:t>
            </a:r>
            <a:r>
              <a:rPr lang="en-US" sz="3000" dirty="0" err="1">
                <a:solidFill>
                  <a:srgbClr val="FFFFFF"/>
                </a:solidFill>
                <a:latin typeface="Muli"/>
              </a:rPr>
              <a:t>cho</a:t>
            </a:r>
            <a:r>
              <a:rPr lang="en-US" sz="3000" dirty="0">
                <a:solidFill>
                  <a:srgbClr val="FFFFFF"/>
                </a:solidFill>
                <a:latin typeface="Muli"/>
              </a:rPr>
              <a:t> </a:t>
            </a:r>
            <a:r>
              <a:rPr lang="en-US" sz="3000" dirty="0" err="1">
                <a:solidFill>
                  <a:srgbClr val="FFFFFF"/>
                </a:solidFill>
                <a:latin typeface="Muli"/>
              </a:rPr>
              <a:t>một</a:t>
            </a:r>
            <a:r>
              <a:rPr lang="en-US" sz="3000" dirty="0">
                <a:solidFill>
                  <a:srgbClr val="FFFFFF"/>
                </a:solidFill>
                <a:latin typeface="Muli"/>
              </a:rPr>
              <a:t> </a:t>
            </a:r>
            <a:r>
              <a:rPr lang="en-US" sz="3000" dirty="0" err="1">
                <a:solidFill>
                  <a:srgbClr val="FFFFFF"/>
                </a:solidFill>
                <a:latin typeface="Muli"/>
              </a:rPr>
              <a:t>công</a:t>
            </a:r>
            <a:r>
              <a:rPr lang="en-US" sz="3000" dirty="0">
                <a:solidFill>
                  <a:srgbClr val="FFFFFF"/>
                </a:solidFill>
                <a:latin typeface="Muli"/>
              </a:rPr>
              <a:t> </a:t>
            </a:r>
            <a:r>
              <a:rPr lang="en-US" sz="3000" dirty="0" err="1">
                <a:solidFill>
                  <a:srgbClr val="FFFFFF"/>
                </a:solidFill>
                <a:latin typeface="Muli"/>
              </a:rPr>
              <a:t>việc</a:t>
            </a:r>
            <a:r>
              <a:rPr lang="en-US" sz="3000" dirty="0">
                <a:solidFill>
                  <a:srgbClr val="FFFFFF"/>
                </a:solidFill>
                <a:latin typeface="Muli"/>
              </a:rPr>
              <a:t> </a:t>
            </a:r>
            <a:r>
              <a:rPr lang="en-US" sz="3000" dirty="0" err="1">
                <a:solidFill>
                  <a:srgbClr val="FFFFFF"/>
                </a:solidFill>
                <a:latin typeface="Muli"/>
              </a:rPr>
              <a:t>cụ</a:t>
            </a:r>
            <a:r>
              <a:rPr lang="en-US" sz="3000" dirty="0">
                <a:solidFill>
                  <a:srgbClr val="FFFFFF"/>
                </a:solidFill>
                <a:latin typeface="Muli"/>
              </a:rPr>
              <a:t> </a:t>
            </a:r>
            <a:r>
              <a:rPr lang="en-US" sz="3000" dirty="0" err="1">
                <a:solidFill>
                  <a:srgbClr val="FFFFFF"/>
                </a:solidFill>
                <a:latin typeface="Muli"/>
              </a:rPr>
              <a:t>thể</a:t>
            </a:r>
            <a:r>
              <a:rPr lang="en-US" sz="3000" dirty="0">
                <a:solidFill>
                  <a:srgbClr val="FFFFFF"/>
                </a:solidFill>
                <a:latin typeface="Muli"/>
              </a:rPr>
              <a:t> </a:t>
            </a:r>
            <a:r>
              <a:rPr lang="en-US" sz="3000" dirty="0" err="1">
                <a:solidFill>
                  <a:srgbClr val="FFFFFF"/>
                </a:solidFill>
                <a:latin typeface="Muli"/>
              </a:rPr>
              <a:t>như</a:t>
            </a:r>
            <a:r>
              <a:rPr lang="en-US" sz="3000" dirty="0">
                <a:solidFill>
                  <a:srgbClr val="FFFFFF"/>
                </a:solidFill>
                <a:latin typeface="Muli"/>
              </a:rPr>
              <a:t> </a:t>
            </a:r>
            <a:r>
              <a:rPr lang="en-US" sz="3000" dirty="0" err="1">
                <a:solidFill>
                  <a:srgbClr val="FFFFFF"/>
                </a:solidFill>
                <a:latin typeface="Muli"/>
              </a:rPr>
              <a:t>đọc</a:t>
            </a:r>
            <a:r>
              <a:rPr lang="en-US" sz="3000" dirty="0">
                <a:solidFill>
                  <a:srgbClr val="FFFFFF"/>
                </a:solidFill>
                <a:latin typeface="Muli"/>
              </a:rPr>
              <a:t>, </a:t>
            </a:r>
            <a:r>
              <a:rPr lang="en-US" sz="3000" dirty="0" err="1">
                <a:solidFill>
                  <a:srgbClr val="FFFFFF"/>
                </a:solidFill>
                <a:latin typeface="Muli"/>
              </a:rPr>
              <a:t>xử</a:t>
            </a:r>
            <a:r>
              <a:rPr lang="en-US" sz="3000" dirty="0">
                <a:solidFill>
                  <a:srgbClr val="FFFFFF"/>
                </a:solidFill>
                <a:latin typeface="Muli"/>
              </a:rPr>
              <a:t> </a:t>
            </a:r>
            <a:r>
              <a:rPr lang="en-US" sz="3000" dirty="0" err="1">
                <a:solidFill>
                  <a:srgbClr val="FFFFFF"/>
                </a:solidFill>
                <a:latin typeface="Muli"/>
              </a:rPr>
              <a:t>lý</a:t>
            </a:r>
            <a:r>
              <a:rPr lang="en-US" sz="3000" dirty="0">
                <a:solidFill>
                  <a:srgbClr val="FFFFFF"/>
                </a:solidFill>
                <a:latin typeface="Muli"/>
              </a:rPr>
              <a:t> </a:t>
            </a:r>
            <a:r>
              <a:rPr lang="en-US" sz="3000" dirty="0" err="1">
                <a:solidFill>
                  <a:srgbClr val="FFFFFF"/>
                </a:solidFill>
                <a:latin typeface="Muli"/>
              </a:rPr>
              <a:t>hoặc</a:t>
            </a:r>
            <a:r>
              <a:rPr lang="en-US" sz="3000" dirty="0">
                <a:solidFill>
                  <a:srgbClr val="FFFFFF"/>
                </a:solidFill>
                <a:latin typeface="Muli"/>
              </a:rPr>
              <a:t> </a:t>
            </a:r>
            <a:r>
              <a:rPr lang="en-US" sz="3000" dirty="0" err="1">
                <a:solidFill>
                  <a:srgbClr val="FFFFFF"/>
                </a:solidFill>
                <a:latin typeface="Muli"/>
              </a:rPr>
              <a:t>ghi</a:t>
            </a:r>
            <a:r>
              <a:rPr lang="en-US" sz="3000" dirty="0">
                <a:solidFill>
                  <a:srgbClr val="FFFFFF"/>
                </a:solidFill>
                <a:latin typeface="Muli"/>
              </a:rPr>
              <a:t> </a:t>
            </a:r>
            <a:r>
              <a:rPr lang="en-US" sz="3000" dirty="0" err="1">
                <a:solidFill>
                  <a:srgbClr val="FFFFFF"/>
                </a:solidFill>
                <a:latin typeface="Muli"/>
              </a:rPr>
              <a:t>dữ</a:t>
            </a:r>
            <a:r>
              <a:rPr lang="en-US" sz="3000" dirty="0">
                <a:solidFill>
                  <a:srgbClr val="FFFFFF"/>
                </a:solidFill>
                <a:latin typeface="Muli"/>
              </a:rPr>
              <a:t> </a:t>
            </a:r>
            <a:r>
              <a:rPr lang="en-US" sz="3000" dirty="0" err="1">
                <a:solidFill>
                  <a:srgbClr val="FFFFFF"/>
                </a:solidFill>
                <a:latin typeface="Muli"/>
              </a:rPr>
              <a:t>liệu</a:t>
            </a:r>
            <a:r>
              <a:rPr lang="en-US" sz="3000" dirty="0">
                <a:solidFill>
                  <a:srgbClr val="FFFFFF"/>
                </a:solidFill>
                <a:latin typeface="Muli"/>
              </a:rPr>
              <a:t> </a:t>
            </a:r>
            <a:r>
              <a:rPr lang="en-US" sz="3000" dirty="0" err="1">
                <a:solidFill>
                  <a:srgbClr val="FFFFFF"/>
                </a:solidFill>
                <a:latin typeface="Muli"/>
              </a:rPr>
              <a:t>từ</a:t>
            </a:r>
            <a:r>
              <a:rPr lang="en-US" sz="3000" dirty="0">
                <a:solidFill>
                  <a:srgbClr val="FFFFFF"/>
                </a:solidFill>
                <a:latin typeface="Muli"/>
              </a:rPr>
              <a:t> </a:t>
            </a:r>
            <a:r>
              <a:rPr lang="en-US" sz="3000" dirty="0" err="1">
                <a:solidFill>
                  <a:srgbClr val="FFFFFF"/>
                </a:solidFill>
                <a:latin typeface="Muli"/>
              </a:rPr>
              <a:t>hoặc</a:t>
            </a:r>
            <a:r>
              <a:rPr lang="en-US" sz="3000" dirty="0">
                <a:solidFill>
                  <a:srgbClr val="FFFFFF"/>
                </a:solidFill>
                <a:latin typeface="Muli"/>
              </a:rPr>
              <a:t> </a:t>
            </a:r>
            <a:r>
              <a:rPr lang="en-US" sz="3000" dirty="0" err="1">
                <a:solidFill>
                  <a:srgbClr val="FFFFFF"/>
                </a:solidFill>
                <a:latin typeface="Muli"/>
              </a:rPr>
              <a:t>vào</a:t>
            </a:r>
            <a:r>
              <a:rPr lang="en-US" sz="3000" dirty="0">
                <a:solidFill>
                  <a:srgbClr val="FFFFFF"/>
                </a:solidFill>
                <a:latin typeface="Muli"/>
              </a:rPr>
              <a:t> </a:t>
            </a:r>
            <a:r>
              <a:rPr lang="en-US" sz="3000" dirty="0" err="1">
                <a:solidFill>
                  <a:srgbClr val="FFFFFF"/>
                </a:solidFill>
                <a:latin typeface="Muli"/>
              </a:rPr>
              <a:t>các</a:t>
            </a:r>
            <a:r>
              <a:rPr lang="en-US" sz="3000" dirty="0">
                <a:solidFill>
                  <a:srgbClr val="FFFFFF"/>
                </a:solidFill>
                <a:latin typeface="Muli"/>
              </a:rPr>
              <a:t> </a:t>
            </a:r>
            <a:r>
              <a:rPr lang="en-US" sz="3000" dirty="0" err="1">
                <a:solidFill>
                  <a:srgbClr val="FFFFFF"/>
                </a:solidFill>
                <a:latin typeface="Muli"/>
              </a:rPr>
              <a:t>nguồn</a:t>
            </a:r>
            <a:r>
              <a:rPr lang="en-US" sz="3000" dirty="0">
                <a:solidFill>
                  <a:srgbClr val="FFFFFF"/>
                </a:solidFill>
                <a:latin typeface="Muli"/>
              </a:rPr>
              <a:t> </a:t>
            </a:r>
            <a:r>
              <a:rPr lang="en-US" sz="3000" dirty="0" err="1">
                <a:solidFill>
                  <a:srgbClr val="FFFFFF"/>
                </a:solidFill>
                <a:latin typeface="Muli"/>
              </a:rPr>
              <a:t>khác</a:t>
            </a:r>
            <a:r>
              <a:rPr lang="en-US" sz="3000" dirty="0">
                <a:solidFill>
                  <a:srgbClr val="FFFFFF"/>
                </a:solidFill>
                <a:latin typeface="Muli"/>
              </a:rPr>
              <a:t> </a:t>
            </a:r>
            <a:r>
              <a:rPr lang="en-US" sz="3000" dirty="0" err="1">
                <a:solidFill>
                  <a:srgbClr val="FFFFFF"/>
                </a:solidFill>
                <a:latin typeface="Muli"/>
              </a:rPr>
              <a:t>nhau</a:t>
            </a:r>
            <a:r>
              <a:rPr lang="en-US" sz="3000" dirty="0">
                <a:solidFill>
                  <a:srgbClr val="FFFFFF"/>
                </a:solidFill>
                <a:latin typeface="Muli"/>
              </a:rPr>
              <a:t>. </a:t>
            </a:r>
          </a:p>
        </p:txBody>
      </p:sp>
      <p:sp>
        <p:nvSpPr>
          <p:cNvPr id="4" name="TextBox 4"/>
          <p:cNvSpPr txBox="1"/>
          <p:nvPr/>
        </p:nvSpPr>
        <p:spPr>
          <a:xfrm>
            <a:off x="-322305" y="2628387"/>
            <a:ext cx="14516100" cy="570838"/>
          </a:xfrm>
          <a:prstGeom prst="rect">
            <a:avLst/>
          </a:prstGeom>
        </p:spPr>
        <p:txBody>
          <a:bodyPr wrap="square" lIns="0" tIns="0" rIns="0" bIns="0" rtlCol="0" anchor="t">
            <a:spAutoFit/>
          </a:bodyPr>
          <a:lstStyle/>
          <a:p>
            <a:pPr algn="ctr">
              <a:lnSpc>
                <a:spcPts val="4759"/>
              </a:lnSpc>
            </a:pPr>
            <a:r>
              <a:rPr lang="en-US" sz="3000" dirty="0" err="1">
                <a:solidFill>
                  <a:srgbClr val="FFFFFF"/>
                </a:solidFill>
                <a:latin typeface="Muli"/>
              </a:rPr>
              <a:t>Các</a:t>
            </a:r>
            <a:r>
              <a:rPr lang="en-US" sz="3000" dirty="0">
                <a:solidFill>
                  <a:srgbClr val="FFFFFF"/>
                </a:solidFill>
                <a:latin typeface="Muli"/>
              </a:rPr>
              <a:t> operator </a:t>
            </a:r>
            <a:r>
              <a:rPr lang="en-US" sz="3000" dirty="0" err="1">
                <a:solidFill>
                  <a:srgbClr val="FFFFFF"/>
                </a:solidFill>
                <a:latin typeface="Muli"/>
              </a:rPr>
              <a:t>trong</a:t>
            </a:r>
            <a:r>
              <a:rPr lang="en-US" sz="3000" dirty="0">
                <a:solidFill>
                  <a:srgbClr val="FFFFFF"/>
                </a:solidFill>
                <a:latin typeface="Muli"/>
              </a:rPr>
              <a:t> </a:t>
            </a:r>
            <a:r>
              <a:rPr lang="en-US" sz="3000" dirty="0" err="1">
                <a:solidFill>
                  <a:srgbClr val="FFFFFF"/>
                </a:solidFill>
                <a:latin typeface="Muli"/>
              </a:rPr>
              <a:t>AirFlow</a:t>
            </a:r>
            <a:r>
              <a:rPr lang="en-US" sz="3000" dirty="0">
                <a:solidFill>
                  <a:srgbClr val="FFFFFF"/>
                </a:solidFill>
                <a:latin typeface="Muli"/>
              </a:rPr>
              <a:t> </a:t>
            </a:r>
            <a:r>
              <a:rPr lang="en-US" sz="3000" dirty="0" err="1">
                <a:solidFill>
                  <a:srgbClr val="FFFFFF"/>
                </a:solidFill>
                <a:latin typeface="Muli"/>
              </a:rPr>
              <a:t>được</a:t>
            </a:r>
            <a:r>
              <a:rPr lang="en-US" sz="3000" dirty="0">
                <a:solidFill>
                  <a:srgbClr val="FFFFFF"/>
                </a:solidFill>
                <a:latin typeface="Muli"/>
              </a:rPr>
              <a:t> </a:t>
            </a:r>
            <a:r>
              <a:rPr lang="en-US" sz="3000" dirty="0" err="1">
                <a:solidFill>
                  <a:srgbClr val="FFFFFF"/>
                </a:solidFill>
                <a:latin typeface="Muli"/>
              </a:rPr>
              <a:t>phân</a:t>
            </a:r>
            <a:r>
              <a:rPr lang="en-US" sz="3000" dirty="0">
                <a:solidFill>
                  <a:srgbClr val="FFFFFF"/>
                </a:solidFill>
                <a:latin typeface="Muli"/>
              </a:rPr>
              <a:t> </a:t>
            </a:r>
            <a:r>
              <a:rPr lang="en-US" sz="3000" dirty="0" err="1">
                <a:solidFill>
                  <a:srgbClr val="FFFFFF"/>
                </a:solidFill>
                <a:latin typeface="Muli"/>
              </a:rPr>
              <a:t>loại</a:t>
            </a:r>
            <a:r>
              <a:rPr lang="en-US" sz="3000" dirty="0">
                <a:solidFill>
                  <a:srgbClr val="FFFFFF"/>
                </a:solidFill>
                <a:latin typeface="Muli"/>
              </a:rPr>
              <a:t> </a:t>
            </a:r>
            <a:r>
              <a:rPr lang="en-US" sz="3000" dirty="0" err="1">
                <a:solidFill>
                  <a:srgbClr val="FFFFFF"/>
                </a:solidFill>
                <a:latin typeface="Muli"/>
              </a:rPr>
              <a:t>thành</a:t>
            </a:r>
            <a:r>
              <a:rPr lang="en-US" sz="3000" dirty="0">
                <a:solidFill>
                  <a:srgbClr val="FFFFFF"/>
                </a:solidFill>
                <a:latin typeface="Muli"/>
              </a:rPr>
              <a:t> </a:t>
            </a:r>
            <a:r>
              <a:rPr lang="en-US" sz="3000" dirty="0" err="1">
                <a:solidFill>
                  <a:srgbClr val="FFFFFF"/>
                </a:solidFill>
                <a:latin typeface="Muli"/>
              </a:rPr>
              <a:t>các</a:t>
            </a:r>
            <a:r>
              <a:rPr lang="en-US" sz="3000" dirty="0">
                <a:solidFill>
                  <a:srgbClr val="FFFFFF"/>
                </a:solidFill>
                <a:latin typeface="Muli"/>
              </a:rPr>
              <a:t> </a:t>
            </a:r>
            <a:r>
              <a:rPr lang="en-US" sz="3000" dirty="0" err="1">
                <a:solidFill>
                  <a:srgbClr val="FFFFFF"/>
                </a:solidFill>
                <a:latin typeface="Muli"/>
              </a:rPr>
              <a:t>loại</a:t>
            </a:r>
            <a:r>
              <a:rPr lang="en-US" sz="3000" dirty="0">
                <a:solidFill>
                  <a:srgbClr val="FFFFFF"/>
                </a:solidFill>
                <a:latin typeface="Muli"/>
              </a:rPr>
              <a:t> </a:t>
            </a:r>
            <a:r>
              <a:rPr lang="en-US" sz="3000" dirty="0" err="1">
                <a:solidFill>
                  <a:srgbClr val="FFFFFF"/>
                </a:solidFill>
                <a:latin typeface="Muli"/>
              </a:rPr>
              <a:t>chính</a:t>
            </a:r>
            <a:r>
              <a:rPr lang="en-US" sz="3000" dirty="0">
                <a:solidFill>
                  <a:srgbClr val="FFFFFF"/>
                </a:solidFill>
                <a:latin typeface="Muli"/>
              </a:rPr>
              <a:t> </a:t>
            </a:r>
            <a:r>
              <a:rPr lang="en-US" sz="3000" dirty="0" err="1">
                <a:solidFill>
                  <a:srgbClr val="FFFFFF"/>
                </a:solidFill>
                <a:latin typeface="Muli"/>
              </a:rPr>
              <a:t>sau</a:t>
            </a:r>
            <a:r>
              <a:rPr lang="en-US" sz="3000" dirty="0">
                <a:solidFill>
                  <a:srgbClr val="FFFFFF"/>
                </a:solidFill>
                <a:latin typeface="Muli"/>
              </a:rPr>
              <a:t>:</a:t>
            </a:r>
          </a:p>
        </p:txBody>
      </p:sp>
      <p:sp>
        <p:nvSpPr>
          <p:cNvPr id="5" name="Freeform 5"/>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28000"/>
            </a:blip>
            <a:stretch>
              <a:fillRect/>
            </a:stretch>
          </a:blipFill>
        </p:spPr>
        <p:txBody>
          <a:bodyPr/>
          <a:lstStyle/>
          <a:p>
            <a:endParaRPr lang="en-US"/>
          </a:p>
        </p:txBody>
      </p:sp>
      <p:graphicFrame>
        <p:nvGraphicFramePr>
          <p:cNvPr id="8" name="Table 7">
            <a:extLst>
              <a:ext uri="{FF2B5EF4-FFF2-40B4-BE49-F238E27FC236}">
                <a16:creationId xmlns:a16="http://schemas.microsoft.com/office/drawing/2014/main" id="{549EAD92-0E76-9274-C46D-DF9C795A57F1}"/>
              </a:ext>
            </a:extLst>
          </p:cNvPr>
          <p:cNvGraphicFramePr>
            <a:graphicFrameLocks noGrp="1"/>
          </p:cNvGraphicFramePr>
          <p:nvPr>
            <p:extLst>
              <p:ext uri="{D42A27DB-BD31-4B8C-83A1-F6EECF244321}">
                <p14:modId xmlns:p14="http://schemas.microsoft.com/office/powerpoint/2010/main" val="1578655847"/>
              </p:ext>
            </p:extLst>
          </p:nvPr>
        </p:nvGraphicFramePr>
        <p:xfrm>
          <a:off x="2631333" y="3363141"/>
          <a:ext cx="13596834" cy="6825524"/>
        </p:xfrm>
        <a:graphic>
          <a:graphicData uri="http://schemas.openxmlformats.org/drawingml/2006/table">
            <a:tbl>
              <a:tblPr firstRow="1" bandRow="1">
                <a:tableStyleId>{5C22544A-7EE6-4342-B048-85BDC9FD1C3A}</a:tableStyleId>
              </a:tblPr>
              <a:tblGrid>
                <a:gridCol w="6798417">
                  <a:extLst>
                    <a:ext uri="{9D8B030D-6E8A-4147-A177-3AD203B41FA5}">
                      <a16:colId xmlns:a16="http://schemas.microsoft.com/office/drawing/2014/main" val="3958619911"/>
                    </a:ext>
                  </a:extLst>
                </a:gridCol>
                <a:gridCol w="6798417">
                  <a:extLst>
                    <a:ext uri="{9D8B030D-6E8A-4147-A177-3AD203B41FA5}">
                      <a16:colId xmlns:a16="http://schemas.microsoft.com/office/drawing/2014/main" val="2488142401"/>
                    </a:ext>
                  </a:extLst>
                </a:gridCol>
              </a:tblGrid>
              <a:tr h="526749">
                <a:tc>
                  <a:txBody>
                    <a:bodyPr/>
                    <a:lstStyle/>
                    <a:p>
                      <a:pPr algn="ctr"/>
                      <a:r>
                        <a:rPr lang="en-US" sz="2500" dirty="0" err="1">
                          <a:solidFill>
                            <a:schemeClr val="tx1"/>
                          </a:solidFill>
                        </a:rPr>
                        <a:t>Các</a:t>
                      </a:r>
                      <a:r>
                        <a:rPr lang="en-US" sz="2500" dirty="0">
                          <a:solidFill>
                            <a:schemeClr val="tx1"/>
                          </a:solidFill>
                        </a:rPr>
                        <a:t> Operator</a:t>
                      </a:r>
                    </a:p>
                  </a:txBody>
                  <a:tcPr/>
                </a:tc>
                <a:tc>
                  <a:txBody>
                    <a:bodyPr/>
                    <a:lstStyle/>
                    <a:p>
                      <a:pPr algn="ctr"/>
                      <a:r>
                        <a:rPr lang="en-US" sz="2500" dirty="0" err="1">
                          <a:solidFill>
                            <a:schemeClr val="tx1"/>
                          </a:solidFill>
                        </a:rPr>
                        <a:t>Hoạt</a:t>
                      </a:r>
                      <a:r>
                        <a:rPr lang="en-US" sz="2500" dirty="0">
                          <a:solidFill>
                            <a:schemeClr val="tx1"/>
                          </a:solidFill>
                        </a:rPr>
                        <a:t> </a:t>
                      </a:r>
                      <a:r>
                        <a:rPr lang="en-US" sz="2500" dirty="0" err="1">
                          <a:solidFill>
                            <a:schemeClr val="tx1"/>
                          </a:solidFill>
                        </a:rPr>
                        <a:t>động</a:t>
                      </a:r>
                      <a:endParaRPr lang="en-US" sz="2500" dirty="0">
                        <a:solidFill>
                          <a:schemeClr val="tx1"/>
                        </a:solidFill>
                      </a:endParaRPr>
                    </a:p>
                  </a:txBody>
                  <a:tcPr/>
                </a:tc>
                <a:extLst>
                  <a:ext uri="{0D108BD9-81ED-4DB2-BD59-A6C34878D82A}">
                    <a16:rowId xmlns:a16="http://schemas.microsoft.com/office/drawing/2014/main" val="3063975689"/>
                  </a:ext>
                </a:extLst>
              </a:tr>
              <a:tr h="534065">
                <a:tc>
                  <a:txBody>
                    <a:bodyPr/>
                    <a:lstStyle/>
                    <a:p>
                      <a:r>
                        <a:rPr lang="en-US" sz="2500" dirty="0" err="1">
                          <a:solidFill>
                            <a:schemeClr val="tx1"/>
                          </a:solidFill>
                          <a:latin typeface="Muli Bold"/>
                        </a:rPr>
                        <a:t>BashOperator</a:t>
                      </a:r>
                      <a:endParaRPr lang="en-US" sz="2500" dirty="0">
                        <a:solidFill>
                          <a:schemeClr val="tx1"/>
                        </a:solidFill>
                      </a:endParaRPr>
                    </a:p>
                  </a:txBody>
                  <a:tcPr/>
                </a:tc>
                <a:tc>
                  <a:txBody>
                    <a:bodyPr/>
                    <a:lstStyle/>
                    <a:p>
                      <a:r>
                        <a:rPr lang="en-US" sz="2500" kern="1200" dirty="0" err="1">
                          <a:solidFill>
                            <a:schemeClr val="tx1"/>
                          </a:solidFill>
                          <a:effectLst/>
                          <a:latin typeface="+mn-lt"/>
                          <a:ea typeface="+mn-ea"/>
                          <a:cs typeface="+mn-cs"/>
                        </a:rPr>
                        <a:t>Chạy</a:t>
                      </a:r>
                      <a:r>
                        <a:rPr lang="en-US" sz="2500" kern="1200" dirty="0">
                          <a:solidFill>
                            <a:schemeClr val="tx1"/>
                          </a:solidFill>
                          <a:effectLst/>
                          <a:latin typeface="+mn-lt"/>
                          <a:ea typeface="+mn-ea"/>
                          <a:cs typeface="+mn-cs"/>
                        </a:rPr>
                        <a:t> </a:t>
                      </a:r>
                      <a:r>
                        <a:rPr lang="en-US" sz="2500" kern="1200" dirty="0" err="1">
                          <a:solidFill>
                            <a:schemeClr val="tx1"/>
                          </a:solidFill>
                          <a:effectLst/>
                          <a:latin typeface="+mn-lt"/>
                          <a:ea typeface="+mn-ea"/>
                          <a:cs typeface="+mn-cs"/>
                        </a:rPr>
                        <a:t>các</a:t>
                      </a:r>
                      <a:r>
                        <a:rPr lang="en-US" sz="2500" kern="1200" dirty="0">
                          <a:solidFill>
                            <a:schemeClr val="tx1"/>
                          </a:solidFill>
                          <a:effectLst/>
                          <a:latin typeface="+mn-lt"/>
                          <a:ea typeface="+mn-ea"/>
                          <a:cs typeface="+mn-cs"/>
                        </a:rPr>
                        <a:t> </a:t>
                      </a:r>
                      <a:r>
                        <a:rPr lang="en-US" sz="2500" kern="1200" dirty="0" err="1">
                          <a:solidFill>
                            <a:schemeClr val="tx1"/>
                          </a:solidFill>
                          <a:effectLst/>
                          <a:latin typeface="+mn-lt"/>
                          <a:ea typeface="+mn-ea"/>
                          <a:cs typeface="+mn-cs"/>
                        </a:rPr>
                        <a:t>lệnh</a:t>
                      </a:r>
                      <a:r>
                        <a:rPr lang="en-US" sz="2500" kern="1200" dirty="0">
                          <a:solidFill>
                            <a:schemeClr val="tx1"/>
                          </a:solidFill>
                          <a:effectLst/>
                          <a:latin typeface="+mn-lt"/>
                          <a:ea typeface="+mn-ea"/>
                          <a:cs typeface="+mn-cs"/>
                        </a:rPr>
                        <a:t> Bash </a:t>
                      </a:r>
                      <a:r>
                        <a:rPr lang="en-US" sz="2500" kern="1200" dirty="0" err="1">
                          <a:solidFill>
                            <a:schemeClr val="tx1"/>
                          </a:solidFill>
                          <a:effectLst/>
                          <a:latin typeface="+mn-lt"/>
                          <a:ea typeface="+mn-ea"/>
                          <a:cs typeface="+mn-cs"/>
                        </a:rPr>
                        <a:t>hoặc</a:t>
                      </a:r>
                      <a:r>
                        <a:rPr lang="en-US" sz="2500" kern="1200" dirty="0">
                          <a:solidFill>
                            <a:schemeClr val="tx1"/>
                          </a:solidFill>
                          <a:effectLst/>
                          <a:latin typeface="+mn-lt"/>
                          <a:ea typeface="+mn-ea"/>
                          <a:cs typeface="+mn-cs"/>
                        </a:rPr>
                        <a:t> script Shell.</a:t>
                      </a:r>
                      <a:endParaRPr lang="en-US" sz="2500" dirty="0">
                        <a:solidFill>
                          <a:schemeClr val="tx1"/>
                        </a:solidFill>
                      </a:endParaRPr>
                    </a:p>
                  </a:txBody>
                  <a:tcPr/>
                </a:tc>
                <a:extLst>
                  <a:ext uri="{0D108BD9-81ED-4DB2-BD59-A6C34878D82A}">
                    <a16:rowId xmlns:a16="http://schemas.microsoft.com/office/drawing/2014/main" val="578193450"/>
                  </a:ext>
                </a:extLst>
              </a:tr>
              <a:tr h="534065">
                <a:tc>
                  <a:txBody>
                    <a:bodyPr/>
                    <a:lstStyle/>
                    <a:p>
                      <a:r>
                        <a:rPr lang="en-US" sz="2500" dirty="0" err="1">
                          <a:solidFill>
                            <a:schemeClr val="tx1"/>
                          </a:solidFill>
                          <a:latin typeface="Muli Bold"/>
                        </a:rPr>
                        <a:t>PythonOperator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Thực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thi</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hàm</a:t>
                      </a:r>
                      <a:r>
                        <a:rPr lang="en-US" sz="2500" kern="1200" dirty="0">
                          <a:solidFill>
                            <a:schemeClr val="dk1"/>
                          </a:solidFill>
                          <a:effectLst/>
                          <a:latin typeface="+mn-lt"/>
                          <a:ea typeface="+mn-ea"/>
                          <a:cs typeface="+mn-cs"/>
                        </a:rPr>
                        <a:t> Python.</a:t>
                      </a:r>
                      <a:endParaRPr lang="en-US" sz="2500" dirty="0">
                        <a:solidFill>
                          <a:schemeClr val="tx1"/>
                        </a:solidFill>
                      </a:endParaRPr>
                    </a:p>
                  </a:txBody>
                  <a:tcPr/>
                </a:tc>
                <a:extLst>
                  <a:ext uri="{0D108BD9-81ED-4DB2-BD59-A6C34878D82A}">
                    <a16:rowId xmlns:a16="http://schemas.microsoft.com/office/drawing/2014/main" val="3540103184"/>
                  </a:ext>
                </a:extLst>
              </a:tr>
              <a:tr h="534065">
                <a:tc>
                  <a:txBody>
                    <a:bodyPr/>
                    <a:lstStyle/>
                    <a:p>
                      <a:r>
                        <a:rPr lang="en-US" sz="2500" dirty="0" err="1">
                          <a:solidFill>
                            <a:schemeClr val="tx1"/>
                          </a:solidFill>
                          <a:latin typeface="Muli Bold"/>
                        </a:rPr>
                        <a:t>EmailOperator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Gửi</a:t>
                      </a:r>
                      <a:r>
                        <a:rPr lang="en-US" sz="2500" kern="1200" dirty="0">
                          <a:solidFill>
                            <a:schemeClr val="dk1"/>
                          </a:solidFill>
                          <a:effectLst/>
                          <a:latin typeface="+mn-lt"/>
                          <a:ea typeface="+mn-ea"/>
                          <a:cs typeface="+mn-cs"/>
                        </a:rPr>
                        <a:t> email </a:t>
                      </a:r>
                      <a:r>
                        <a:rPr lang="en-US" sz="2500" kern="1200" dirty="0" err="1">
                          <a:solidFill>
                            <a:schemeClr val="dk1"/>
                          </a:solidFill>
                          <a:effectLst/>
                          <a:latin typeface="+mn-lt"/>
                          <a:ea typeface="+mn-ea"/>
                          <a:cs typeface="+mn-cs"/>
                        </a:rPr>
                        <a:t>thông</a:t>
                      </a:r>
                      <a:r>
                        <a:rPr lang="en-US" sz="2500" kern="1200" dirty="0">
                          <a:solidFill>
                            <a:schemeClr val="dk1"/>
                          </a:solidFill>
                          <a:effectLst/>
                          <a:latin typeface="+mn-lt"/>
                          <a:ea typeface="+mn-ea"/>
                          <a:cs typeface="+mn-cs"/>
                        </a:rPr>
                        <a:t> qua SMTP.</a:t>
                      </a:r>
                      <a:endParaRPr lang="en-US" sz="2500" dirty="0">
                        <a:solidFill>
                          <a:schemeClr val="tx1"/>
                        </a:solidFill>
                      </a:endParaRPr>
                    </a:p>
                  </a:txBody>
                  <a:tcPr/>
                </a:tc>
                <a:extLst>
                  <a:ext uri="{0D108BD9-81ED-4DB2-BD59-A6C34878D82A}">
                    <a16:rowId xmlns:a16="http://schemas.microsoft.com/office/drawing/2014/main" val="218663008"/>
                  </a:ext>
                </a:extLst>
              </a:tr>
              <a:tr h="534065">
                <a:tc>
                  <a:txBody>
                    <a:bodyPr/>
                    <a:lstStyle/>
                    <a:p>
                      <a:r>
                        <a:rPr lang="en-US" sz="2500" dirty="0" err="1">
                          <a:solidFill>
                            <a:schemeClr val="tx1"/>
                          </a:solidFill>
                          <a:latin typeface="Muli Bold"/>
                        </a:rPr>
                        <a:t>DummyOperator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Được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sử</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dụng</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để</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tạo</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kết</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nối</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giữa</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task</a:t>
                      </a:r>
                      <a:endParaRPr lang="en-US" sz="2500" dirty="0">
                        <a:solidFill>
                          <a:schemeClr val="tx1"/>
                        </a:solidFill>
                      </a:endParaRPr>
                    </a:p>
                  </a:txBody>
                  <a:tcPr/>
                </a:tc>
                <a:extLst>
                  <a:ext uri="{0D108BD9-81ED-4DB2-BD59-A6C34878D82A}">
                    <a16:rowId xmlns:a16="http://schemas.microsoft.com/office/drawing/2014/main" val="3385948213"/>
                  </a:ext>
                </a:extLst>
              </a:tr>
              <a:tr h="534065">
                <a:tc>
                  <a:txBody>
                    <a:bodyPr/>
                    <a:lstStyle/>
                    <a:p>
                      <a:r>
                        <a:rPr lang="en-US" sz="2500" dirty="0" err="1">
                          <a:solidFill>
                            <a:schemeClr val="tx1"/>
                          </a:solidFill>
                          <a:latin typeface="Muli Bold"/>
                        </a:rPr>
                        <a:t>PythonVirtualenvOperator</a:t>
                      </a:r>
                      <a:endParaRPr lang="en-US" sz="25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dirty="0" err="1">
                          <a:solidFill>
                            <a:schemeClr val="tx1"/>
                          </a:solidFill>
                        </a:rPr>
                        <a:t>Thực</a:t>
                      </a:r>
                      <a:r>
                        <a:rPr lang="en-US" sz="2500" dirty="0">
                          <a:solidFill>
                            <a:schemeClr val="tx1"/>
                          </a:solidFill>
                        </a:rPr>
                        <a:t> </a:t>
                      </a:r>
                      <a:r>
                        <a:rPr lang="en-US" sz="2500" kern="1200" dirty="0" err="1">
                          <a:solidFill>
                            <a:schemeClr val="dk1"/>
                          </a:solidFill>
                          <a:effectLst/>
                          <a:latin typeface="+mn-lt"/>
                          <a:ea typeface="+mn-ea"/>
                          <a:cs typeface="+mn-cs"/>
                        </a:rPr>
                        <a:t>thi</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hàm</a:t>
                      </a:r>
                      <a:r>
                        <a:rPr lang="en-US" sz="2500" kern="1200" dirty="0">
                          <a:solidFill>
                            <a:schemeClr val="dk1"/>
                          </a:solidFill>
                          <a:effectLst/>
                          <a:latin typeface="+mn-lt"/>
                          <a:ea typeface="+mn-ea"/>
                          <a:cs typeface="+mn-cs"/>
                        </a:rPr>
                        <a:t> Python </a:t>
                      </a:r>
                      <a:r>
                        <a:rPr lang="en-US" sz="2500" kern="1200" dirty="0" err="1">
                          <a:solidFill>
                            <a:schemeClr val="dk1"/>
                          </a:solidFill>
                          <a:effectLst/>
                          <a:latin typeface="+mn-lt"/>
                          <a:ea typeface="+mn-ea"/>
                          <a:cs typeface="+mn-cs"/>
                        </a:rPr>
                        <a:t>trong</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một</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môi</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trường</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ảo</a:t>
                      </a:r>
                      <a:r>
                        <a:rPr lang="en-US" sz="2500" kern="1200" dirty="0">
                          <a:solidFill>
                            <a:schemeClr val="dk1"/>
                          </a:solidFill>
                          <a:effectLst/>
                          <a:latin typeface="+mn-lt"/>
                          <a:ea typeface="+mn-ea"/>
                          <a:cs typeface="+mn-cs"/>
                        </a:rPr>
                        <a:t>.</a:t>
                      </a:r>
                    </a:p>
                    <a:p>
                      <a:endParaRPr lang="en-US" sz="2500" dirty="0">
                        <a:solidFill>
                          <a:schemeClr val="tx1"/>
                        </a:solidFill>
                      </a:endParaRPr>
                    </a:p>
                  </a:txBody>
                  <a:tcPr/>
                </a:tc>
                <a:extLst>
                  <a:ext uri="{0D108BD9-81ED-4DB2-BD59-A6C34878D82A}">
                    <a16:rowId xmlns:a16="http://schemas.microsoft.com/office/drawing/2014/main" val="4083391101"/>
                  </a:ext>
                </a:extLst>
              </a:tr>
              <a:tr h="534065">
                <a:tc>
                  <a:txBody>
                    <a:bodyPr/>
                    <a:lstStyle/>
                    <a:p>
                      <a:r>
                        <a:rPr lang="en-US" sz="2500" dirty="0" err="1">
                          <a:solidFill>
                            <a:schemeClr val="tx1"/>
                          </a:solidFill>
                          <a:latin typeface="Muli Bold"/>
                        </a:rPr>
                        <a:t>MySqlOperator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Thực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hiện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lệnh</a:t>
                      </a:r>
                      <a:r>
                        <a:rPr lang="en-US" sz="2500" kern="1200" dirty="0">
                          <a:solidFill>
                            <a:schemeClr val="dk1"/>
                          </a:solidFill>
                          <a:effectLst/>
                          <a:latin typeface="+mn-lt"/>
                          <a:ea typeface="+mn-ea"/>
                          <a:cs typeface="+mn-cs"/>
                        </a:rPr>
                        <a:t> SQL </a:t>
                      </a:r>
                      <a:r>
                        <a:rPr lang="en-US" sz="2500" kern="1200" dirty="0" err="1">
                          <a:solidFill>
                            <a:schemeClr val="dk1"/>
                          </a:solidFill>
                          <a:effectLst/>
                          <a:latin typeface="+mn-lt"/>
                          <a:ea typeface="+mn-ea"/>
                          <a:cs typeface="+mn-cs"/>
                        </a:rPr>
                        <a:t>trên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cơ</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sở</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dữ</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liệu</a:t>
                      </a:r>
                      <a:r>
                        <a:rPr lang="en-US" sz="2500" kern="1200" dirty="0">
                          <a:solidFill>
                            <a:schemeClr val="dk1"/>
                          </a:solidFill>
                          <a:effectLst/>
                          <a:latin typeface="+mn-lt"/>
                          <a:ea typeface="+mn-ea"/>
                          <a:cs typeface="+mn-cs"/>
                        </a:rPr>
                        <a:t> MySQL</a:t>
                      </a:r>
                      <a:endParaRPr lang="en-US" sz="2500" dirty="0">
                        <a:solidFill>
                          <a:schemeClr val="tx1"/>
                        </a:solidFill>
                      </a:endParaRPr>
                    </a:p>
                  </a:txBody>
                  <a:tcPr/>
                </a:tc>
                <a:extLst>
                  <a:ext uri="{0D108BD9-81ED-4DB2-BD59-A6C34878D82A}">
                    <a16:rowId xmlns:a16="http://schemas.microsoft.com/office/drawing/2014/main" val="3371044483"/>
                  </a:ext>
                </a:extLst>
              </a:tr>
              <a:tr h="534065">
                <a:tc>
                  <a:txBody>
                    <a:bodyPr/>
                    <a:lstStyle/>
                    <a:p>
                      <a:r>
                        <a:rPr lang="en-US" sz="2500" dirty="0">
                          <a:solidFill>
                            <a:schemeClr val="tx1"/>
                          </a:solidFill>
                          <a:latin typeface="Muli Bold"/>
                        </a:rPr>
                        <a:t>PostgresOperator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Thực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hiện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lệnh</a:t>
                      </a:r>
                      <a:r>
                        <a:rPr lang="en-US" sz="2500" kern="1200" dirty="0">
                          <a:solidFill>
                            <a:schemeClr val="dk1"/>
                          </a:solidFill>
                          <a:effectLst/>
                          <a:latin typeface="+mn-lt"/>
                          <a:ea typeface="+mn-ea"/>
                          <a:cs typeface="+mn-cs"/>
                        </a:rPr>
                        <a:t> SQL </a:t>
                      </a:r>
                      <a:r>
                        <a:rPr lang="en-US" sz="2500" kern="1200" dirty="0" err="1">
                          <a:solidFill>
                            <a:schemeClr val="dk1"/>
                          </a:solidFill>
                          <a:effectLst/>
                          <a:latin typeface="+mn-lt"/>
                          <a:ea typeface="+mn-ea"/>
                          <a:cs typeface="+mn-cs"/>
                        </a:rPr>
                        <a:t>trên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cơ</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sở</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dữ</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liệu</a:t>
                      </a:r>
                      <a:r>
                        <a:rPr lang="en-US" sz="2500" kern="1200" dirty="0">
                          <a:solidFill>
                            <a:schemeClr val="dk1"/>
                          </a:solidFill>
                          <a:effectLst/>
                          <a:latin typeface="+mn-lt"/>
                          <a:ea typeface="+mn-ea"/>
                          <a:cs typeface="+mn-cs"/>
                        </a:rPr>
                        <a:t> PostgreSQL</a:t>
                      </a:r>
                      <a:endParaRPr lang="en-US" sz="2500" dirty="0">
                        <a:solidFill>
                          <a:schemeClr val="tx1"/>
                        </a:solidFill>
                      </a:endParaRPr>
                    </a:p>
                  </a:txBody>
                  <a:tcPr/>
                </a:tc>
                <a:extLst>
                  <a:ext uri="{0D108BD9-81ED-4DB2-BD59-A6C34878D82A}">
                    <a16:rowId xmlns:a16="http://schemas.microsoft.com/office/drawing/2014/main" val="229944818"/>
                  </a:ext>
                </a:extLst>
              </a:tr>
              <a:tr h="534065">
                <a:tc>
                  <a:txBody>
                    <a:bodyPr/>
                    <a:lstStyle/>
                    <a:p>
                      <a:r>
                        <a:rPr lang="en-US" sz="2500" dirty="0">
                          <a:solidFill>
                            <a:schemeClr val="tx1"/>
                          </a:solidFill>
                          <a:latin typeface="Muli Bold"/>
                        </a:rPr>
                        <a:t>S3FileTransformOperator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Thực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hiện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chức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năng</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xử</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lý</a:t>
                      </a:r>
                      <a:r>
                        <a:rPr lang="en-US" sz="2500" kern="1200" dirty="0">
                          <a:solidFill>
                            <a:schemeClr val="dk1"/>
                          </a:solidFill>
                          <a:effectLst/>
                          <a:latin typeface="+mn-lt"/>
                          <a:ea typeface="+mn-ea"/>
                          <a:cs typeface="+mn-cs"/>
                        </a:rPr>
                        <a:t> file </a:t>
                      </a:r>
                      <a:r>
                        <a:rPr lang="en-US" sz="2500" kern="1200" dirty="0" err="1">
                          <a:solidFill>
                            <a:schemeClr val="dk1"/>
                          </a:solidFill>
                          <a:effectLst/>
                          <a:latin typeface="+mn-lt"/>
                          <a:ea typeface="+mn-ea"/>
                          <a:cs typeface="+mn-cs"/>
                        </a:rPr>
                        <a:t>trên</a:t>
                      </a:r>
                      <a:r>
                        <a:rPr lang="en-US" sz="2500" kern="1200" dirty="0">
                          <a:solidFill>
                            <a:schemeClr val="dk1"/>
                          </a:solidFill>
                          <a:effectLst/>
                          <a:latin typeface="+mn-lt"/>
                          <a:ea typeface="+mn-ea"/>
                          <a:cs typeface="+mn-cs"/>
                        </a:rPr>
                        <a:t> Amazon S3</a:t>
                      </a:r>
                      <a:endParaRPr lang="en-US" sz="2500" dirty="0">
                        <a:solidFill>
                          <a:schemeClr val="tx1"/>
                        </a:solidFill>
                      </a:endParaRPr>
                    </a:p>
                  </a:txBody>
                  <a:tcPr/>
                </a:tc>
                <a:extLst>
                  <a:ext uri="{0D108BD9-81ED-4DB2-BD59-A6C34878D82A}">
                    <a16:rowId xmlns:a16="http://schemas.microsoft.com/office/drawing/2014/main" val="1132604592"/>
                  </a:ext>
                </a:extLst>
              </a:tr>
              <a:tr h="534065">
                <a:tc>
                  <a:txBody>
                    <a:bodyPr/>
                    <a:lstStyle/>
                    <a:p>
                      <a:r>
                        <a:rPr lang="en-US" sz="2500" dirty="0" err="1">
                          <a:solidFill>
                            <a:schemeClr val="tx1"/>
                          </a:solidFill>
                          <a:latin typeface="Muli Bold"/>
                        </a:rPr>
                        <a:t>HdfsSensor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Kiểm</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tra</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sự</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tồn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tại</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của</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một</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tệp</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trên</a:t>
                      </a:r>
                      <a:r>
                        <a:rPr lang="en-US" sz="2500" kern="1200" dirty="0">
                          <a:solidFill>
                            <a:schemeClr val="dk1"/>
                          </a:solidFill>
                          <a:effectLst/>
                          <a:latin typeface="+mn-lt"/>
                          <a:ea typeface="+mn-ea"/>
                          <a:cs typeface="+mn-cs"/>
                        </a:rPr>
                        <a:t> Hadoop Distributed File System (HDFS).</a:t>
                      </a:r>
                      <a:endParaRPr lang="en-US" sz="2500" dirty="0">
                        <a:solidFill>
                          <a:schemeClr val="tx1"/>
                        </a:solidFill>
                      </a:endParaRPr>
                    </a:p>
                  </a:txBody>
                  <a:tcPr/>
                </a:tc>
                <a:extLst>
                  <a:ext uri="{0D108BD9-81ED-4DB2-BD59-A6C34878D82A}">
                    <a16:rowId xmlns:a16="http://schemas.microsoft.com/office/drawing/2014/main" val="3455875563"/>
                  </a:ext>
                </a:extLst>
              </a:tr>
              <a:tr h="534065">
                <a:tc>
                  <a:txBody>
                    <a:bodyPr/>
                    <a:lstStyle/>
                    <a:p>
                      <a:r>
                        <a:rPr lang="en-US" sz="2500" dirty="0" err="1">
                          <a:solidFill>
                            <a:schemeClr val="tx1"/>
                          </a:solidFill>
                          <a:latin typeface="Muli Bold"/>
                        </a:rPr>
                        <a:t>SparkSqlOperator</a:t>
                      </a:r>
                      <a:endParaRPr lang="en-US" sz="2500" dirty="0">
                        <a:solidFill>
                          <a:schemeClr val="tx1"/>
                        </a:solidFill>
                      </a:endParaRPr>
                    </a:p>
                  </a:txBody>
                  <a:tcPr/>
                </a:tc>
                <a:tc>
                  <a:txBody>
                    <a:bodyPr/>
                    <a:lstStyle/>
                    <a:p>
                      <a:r>
                        <a:rPr lang="en-US" sz="2500" kern="1200" dirty="0" err="1">
                          <a:solidFill>
                            <a:schemeClr val="dk1"/>
                          </a:solidFill>
                          <a:effectLst/>
                          <a:latin typeface="+mn-lt"/>
                          <a:ea typeface="+mn-ea"/>
                          <a:cs typeface="+mn-cs"/>
                        </a:rPr>
                        <a:t>Thực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hiện</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các</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truy</a:t>
                      </a:r>
                      <a:r>
                        <a:rPr lang="en-US" sz="2500" kern="1200" dirty="0">
                          <a:solidFill>
                            <a:schemeClr val="dk1"/>
                          </a:solidFill>
                          <a:effectLst/>
                          <a:latin typeface="+mn-lt"/>
                          <a:ea typeface="+mn-ea"/>
                          <a:cs typeface="+mn-cs"/>
                        </a:rPr>
                        <a:t> </a:t>
                      </a:r>
                      <a:r>
                        <a:rPr lang="en-US" sz="2500" kern="1200" dirty="0" err="1">
                          <a:solidFill>
                            <a:schemeClr val="dk1"/>
                          </a:solidFill>
                          <a:effectLst/>
                          <a:latin typeface="+mn-lt"/>
                          <a:ea typeface="+mn-ea"/>
                          <a:cs typeface="+mn-cs"/>
                        </a:rPr>
                        <a:t>vấn</a:t>
                      </a:r>
                      <a:r>
                        <a:rPr lang="en-US" sz="2500" kern="1200" dirty="0">
                          <a:solidFill>
                            <a:schemeClr val="dk1"/>
                          </a:solidFill>
                          <a:effectLst/>
                          <a:latin typeface="+mn-lt"/>
                          <a:ea typeface="+mn-ea"/>
                          <a:cs typeface="+mn-cs"/>
                        </a:rPr>
                        <a:t> Spark SQL</a:t>
                      </a:r>
                      <a:endParaRPr lang="en-US" sz="2500" dirty="0">
                        <a:solidFill>
                          <a:schemeClr val="tx1"/>
                        </a:solidFill>
                      </a:endParaRPr>
                    </a:p>
                  </a:txBody>
                  <a:tcPr/>
                </a:tc>
                <a:extLst>
                  <a:ext uri="{0D108BD9-81ED-4DB2-BD59-A6C34878D82A}">
                    <a16:rowId xmlns:a16="http://schemas.microsoft.com/office/drawing/2014/main" val="34435972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35430" cy="704850"/>
          </a:xfrm>
          <a:prstGeom prst="rect">
            <a:avLst/>
          </a:prstGeom>
        </p:spPr>
        <p:txBody>
          <a:bodyPr lIns="0" tIns="0" rIns="0" bIns="0" rtlCol="0" anchor="t">
            <a:spAutoFit/>
          </a:bodyPr>
          <a:lstStyle/>
          <a:p>
            <a:pPr>
              <a:lnSpc>
                <a:spcPts val="5550"/>
              </a:lnSpc>
            </a:pPr>
            <a:r>
              <a:rPr lang="en-US" sz="4625">
                <a:solidFill>
                  <a:srgbClr val="FFFFFF"/>
                </a:solidFill>
                <a:latin typeface="Muli Semi-Bold"/>
              </a:rPr>
              <a:t>6. Sensor </a:t>
            </a:r>
          </a:p>
        </p:txBody>
      </p:sp>
      <p:grpSp>
        <p:nvGrpSpPr>
          <p:cNvPr id="3" name="Group 3"/>
          <p:cNvGrpSpPr/>
          <p:nvPr/>
        </p:nvGrpSpPr>
        <p:grpSpPr>
          <a:xfrm>
            <a:off x="6729527" y="7672955"/>
            <a:ext cx="4326308" cy="2153970"/>
            <a:chOff x="0" y="0"/>
            <a:chExt cx="5768411" cy="2871960"/>
          </a:xfrm>
        </p:grpSpPr>
        <p:sp>
          <p:nvSpPr>
            <p:cNvPr id="4" name="TextBox 4"/>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HDFSSENSOR</a:t>
              </a:r>
            </a:p>
          </p:txBody>
        </p:sp>
        <p:sp>
          <p:nvSpPr>
            <p:cNvPr id="5" name="TextBox 5"/>
            <p:cNvSpPr txBox="1"/>
            <p:nvPr/>
          </p:nvSpPr>
          <p:spPr>
            <a:xfrm>
              <a:off x="0" y="1513907"/>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Kiểm tra sự tồn tại của một tệp trên Hadoop Distributed File System (HDFS).</a:t>
              </a:r>
            </a:p>
          </p:txBody>
        </p:sp>
        <p:sp>
          <p:nvSpPr>
            <p:cNvPr id="6" name="AutoShape 6"/>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7" name="Group 7"/>
          <p:cNvGrpSpPr/>
          <p:nvPr/>
        </p:nvGrpSpPr>
        <p:grpSpPr>
          <a:xfrm>
            <a:off x="6729527" y="5379295"/>
            <a:ext cx="4326308" cy="2157780"/>
            <a:chOff x="0" y="0"/>
            <a:chExt cx="5768411" cy="2877041"/>
          </a:xfrm>
        </p:grpSpPr>
        <p:sp>
          <p:nvSpPr>
            <p:cNvPr id="8" name="TextBox 8"/>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HTTPSENSOR</a:t>
              </a:r>
            </a:p>
          </p:txBody>
        </p:sp>
        <p:sp>
          <p:nvSpPr>
            <p:cNvPr id="9" name="TextBox 9"/>
            <p:cNvSpPr txBox="1"/>
            <p:nvPr/>
          </p:nvSpPr>
          <p:spPr>
            <a:xfrm>
              <a:off x="0" y="1504382"/>
              <a:ext cx="5768411" cy="1389592"/>
            </a:xfrm>
            <a:prstGeom prst="rect">
              <a:avLst/>
            </a:prstGeom>
          </p:spPr>
          <p:txBody>
            <a:bodyPr lIns="0" tIns="0" rIns="0" bIns="0" rtlCol="0" anchor="t">
              <a:spAutoFit/>
            </a:bodyPr>
            <a:lstStyle/>
            <a:p>
              <a:pPr>
                <a:lnSpc>
                  <a:spcPts val="2800"/>
                </a:lnSpc>
              </a:pPr>
              <a:r>
                <a:rPr lang="en-US" sz="2000">
                  <a:solidFill>
                    <a:srgbClr val="FFFFFF"/>
                  </a:solidFill>
                  <a:latin typeface="Muli Extra-Light"/>
                </a:rPr>
                <a:t>Kiểm tra sự phản hồi của một URL cụ thể.</a:t>
              </a:r>
            </a:p>
            <a:p>
              <a:pPr>
                <a:lnSpc>
                  <a:spcPts val="2800"/>
                </a:lnSpc>
              </a:pPr>
              <a:endParaRPr lang="en-US" sz="2000">
                <a:solidFill>
                  <a:srgbClr val="FFFFFF"/>
                </a:solidFill>
                <a:latin typeface="Muli Extra-Light"/>
              </a:endParaRPr>
            </a:p>
          </p:txBody>
        </p:sp>
        <p:sp>
          <p:nvSpPr>
            <p:cNvPr id="10" name="AutoShape 10"/>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sp>
        <p:nvSpPr>
          <p:cNvPr id="11" name="Freeform 11"/>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32999"/>
            </a:blip>
            <a:stretch>
              <a:fillRect/>
            </a:stretch>
          </a:blipFill>
        </p:spPr>
        <p:txBody>
          <a:bodyPr/>
          <a:lstStyle/>
          <a:p>
            <a:endParaRPr lang="en-US"/>
          </a:p>
        </p:txBody>
      </p:sp>
      <p:grpSp>
        <p:nvGrpSpPr>
          <p:cNvPr id="12" name="Group 12"/>
          <p:cNvGrpSpPr/>
          <p:nvPr/>
        </p:nvGrpSpPr>
        <p:grpSpPr>
          <a:xfrm>
            <a:off x="12779860" y="7366577"/>
            <a:ext cx="5208535" cy="2572435"/>
            <a:chOff x="0" y="0"/>
            <a:chExt cx="6944713" cy="3429914"/>
          </a:xfrm>
        </p:grpSpPr>
        <p:sp>
          <p:nvSpPr>
            <p:cNvPr id="13" name="TextBox 13"/>
            <p:cNvSpPr txBox="1"/>
            <p:nvPr/>
          </p:nvSpPr>
          <p:spPr>
            <a:xfrm>
              <a:off x="0" y="0"/>
              <a:ext cx="6944713" cy="609600"/>
            </a:xfrm>
            <a:prstGeom prst="rect">
              <a:avLst/>
            </a:prstGeom>
          </p:spPr>
          <p:txBody>
            <a:bodyPr lIns="0" tIns="0" rIns="0" bIns="0" rtlCol="0" anchor="t">
              <a:spAutoFit/>
            </a:bodyPr>
            <a:lstStyle/>
            <a:p>
              <a:pPr>
                <a:lnSpc>
                  <a:spcPts val="3600"/>
                </a:lnSpc>
              </a:pPr>
              <a:r>
                <a:rPr lang="en-US" sz="3000">
                  <a:solidFill>
                    <a:srgbClr val="FFFFFF"/>
                  </a:solidFill>
                  <a:latin typeface="Muli"/>
                </a:rPr>
                <a:t>EXTERNALTASKSENSOR</a:t>
              </a:r>
            </a:p>
          </p:txBody>
        </p:sp>
        <p:sp>
          <p:nvSpPr>
            <p:cNvPr id="14" name="TextBox 14"/>
            <p:cNvSpPr txBox="1"/>
            <p:nvPr/>
          </p:nvSpPr>
          <p:spPr>
            <a:xfrm>
              <a:off x="0" y="2123507"/>
              <a:ext cx="6944713"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Kiểm tra trạng thái của một task khác trong DAG.</a:t>
              </a:r>
            </a:p>
            <a:p>
              <a:pPr>
                <a:lnSpc>
                  <a:spcPts val="2695"/>
                </a:lnSpc>
              </a:pPr>
              <a:endParaRPr lang="en-US" sz="1925">
                <a:solidFill>
                  <a:srgbClr val="FFFFFF"/>
                </a:solidFill>
                <a:latin typeface="Muli Extra-Light"/>
              </a:endParaRPr>
            </a:p>
          </p:txBody>
        </p:sp>
        <p:sp>
          <p:nvSpPr>
            <p:cNvPr id="15" name="AutoShape 15"/>
            <p:cNvSpPr/>
            <p:nvPr/>
          </p:nvSpPr>
          <p:spPr>
            <a:xfrm>
              <a:off x="0" y="1690404"/>
              <a:ext cx="6944713"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16" name="Group 16"/>
          <p:cNvGrpSpPr/>
          <p:nvPr/>
        </p:nvGrpSpPr>
        <p:grpSpPr>
          <a:xfrm>
            <a:off x="675873" y="5379295"/>
            <a:ext cx="4326308" cy="1820595"/>
            <a:chOff x="0" y="0"/>
            <a:chExt cx="5768411" cy="2427460"/>
          </a:xfrm>
        </p:grpSpPr>
        <p:sp>
          <p:nvSpPr>
            <p:cNvPr id="17" name="TextBox 17"/>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FILESENSOR</a:t>
              </a:r>
            </a:p>
          </p:txBody>
        </p:sp>
        <p:sp>
          <p:nvSpPr>
            <p:cNvPr id="18" name="TextBox 18"/>
            <p:cNvSpPr txBox="1"/>
            <p:nvPr/>
          </p:nvSpPr>
          <p:spPr>
            <a:xfrm>
              <a:off x="0" y="1513907"/>
              <a:ext cx="5768411" cy="8619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Kiểm tra sự tồn tại của một tệp trên hệ thống tệp.</a:t>
              </a:r>
            </a:p>
          </p:txBody>
        </p:sp>
        <p:sp>
          <p:nvSpPr>
            <p:cNvPr id="19" name="AutoShape 19"/>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20" name="Group 20"/>
          <p:cNvGrpSpPr/>
          <p:nvPr/>
        </p:nvGrpSpPr>
        <p:grpSpPr>
          <a:xfrm>
            <a:off x="675873" y="7672955"/>
            <a:ext cx="4326308" cy="2153970"/>
            <a:chOff x="0" y="0"/>
            <a:chExt cx="5768411" cy="2871960"/>
          </a:xfrm>
        </p:grpSpPr>
        <p:sp>
          <p:nvSpPr>
            <p:cNvPr id="21" name="TextBox 21"/>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TIMESENSOR</a:t>
              </a:r>
            </a:p>
          </p:txBody>
        </p:sp>
        <p:sp>
          <p:nvSpPr>
            <p:cNvPr id="22" name="TextBox 22"/>
            <p:cNvSpPr txBox="1"/>
            <p:nvPr/>
          </p:nvSpPr>
          <p:spPr>
            <a:xfrm>
              <a:off x="0" y="1513907"/>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Đợi cho đến khi một khoảng thời gian cụ thể đã trôi qua.</a:t>
              </a:r>
            </a:p>
            <a:p>
              <a:pPr>
                <a:lnSpc>
                  <a:spcPts val="2695"/>
                </a:lnSpc>
              </a:pPr>
              <a:endParaRPr lang="en-US" sz="1925">
                <a:solidFill>
                  <a:srgbClr val="FFFFFF"/>
                </a:solidFill>
                <a:latin typeface="Muli Extra-Light"/>
              </a:endParaRPr>
            </a:p>
          </p:txBody>
        </p:sp>
        <p:sp>
          <p:nvSpPr>
            <p:cNvPr id="23" name="AutoShape 23"/>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24" name="Group 24"/>
          <p:cNvGrpSpPr/>
          <p:nvPr/>
        </p:nvGrpSpPr>
        <p:grpSpPr>
          <a:xfrm>
            <a:off x="12932992" y="5212607"/>
            <a:ext cx="4326308" cy="2153970"/>
            <a:chOff x="0" y="0"/>
            <a:chExt cx="5768411" cy="2871960"/>
          </a:xfrm>
        </p:grpSpPr>
        <p:sp>
          <p:nvSpPr>
            <p:cNvPr id="25" name="TextBox 25"/>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SQLSENSOR</a:t>
              </a:r>
            </a:p>
          </p:txBody>
        </p:sp>
        <p:sp>
          <p:nvSpPr>
            <p:cNvPr id="26" name="TextBox 26"/>
            <p:cNvSpPr txBox="1"/>
            <p:nvPr/>
          </p:nvSpPr>
          <p:spPr>
            <a:xfrm>
              <a:off x="0" y="1513907"/>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Kiểm tra sự tồn tại của một bảng hoặc một số dòng dữ liệu trong cơ sở dữ liệu.</a:t>
              </a:r>
            </a:p>
            <a:p>
              <a:pPr>
                <a:lnSpc>
                  <a:spcPts val="2695"/>
                </a:lnSpc>
              </a:pPr>
              <a:endParaRPr lang="en-US" sz="1925">
                <a:solidFill>
                  <a:srgbClr val="FFFFFF"/>
                </a:solidFill>
                <a:latin typeface="Muli Extra-Light"/>
              </a:endParaRPr>
            </a:p>
          </p:txBody>
        </p:sp>
        <p:sp>
          <p:nvSpPr>
            <p:cNvPr id="27" name="AutoShape 27"/>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sp>
        <p:nvSpPr>
          <p:cNvPr id="28" name="TextBox 28"/>
          <p:cNvSpPr txBox="1"/>
          <p:nvPr/>
        </p:nvSpPr>
        <p:spPr>
          <a:xfrm>
            <a:off x="193145" y="2105964"/>
            <a:ext cx="13980055" cy="2074570"/>
          </a:xfrm>
          <a:prstGeom prst="rect">
            <a:avLst/>
          </a:prstGeom>
        </p:spPr>
        <p:txBody>
          <a:bodyPr lIns="0" tIns="0" rIns="0" bIns="0" rtlCol="0" anchor="t">
            <a:spAutoFit/>
          </a:bodyPr>
          <a:lstStyle/>
          <a:p>
            <a:pPr marL="508292" lvl="1" indent="-254146">
              <a:lnSpc>
                <a:spcPts val="3296"/>
              </a:lnSpc>
              <a:buFont typeface="Arial"/>
              <a:buChar char="•"/>
            </a:pPr>
            <a:r>
              <a:rPr lang="en-US" sz="2354">
                <a:solidFill>
                  <a:srgbClr val="FFFFFF"/>
                </a:solidFill>
                <a:latin typeface="Muli"/>
              </a:rPr>
              <a:t>Sensor là một loại Operator được sử dụng để giám sát các sự kiện và điều kiện, và thực hiện các hành động tương ứng.</a:t>
            </a:r>
          </a:p>
          <a:p>
            <a:pPr marL="508292" lvl="1" indent="-254146" algn="just">
              <a:lnSpc>
                <a:spcPts val="3296"/>
              </a:lnSpc>
              <a:buFont typeface="Arial"/>
              <a:buChar char="•"/>
            </a:pPr>
            <a:r>
              <a:rPr lang="en-US" sz="2354">
                <a:solidFill>
                  <a:srgbClr val="FFFFFF"/>
                </a:solidFill>
                <a:latin typeface="Muli"/>
              </a:rPr>
              <a:t>Sensor thường được sử dụng để đợi cho đến khi một điều kiện nào đó xảy ra trước khi tiếp tục thực hiện quy trình.</a:t>
            </a:r>
          </a:p>
          <a:p>
            <a:pPr algn="just">
              <a:lnSpc>
                <a:spcPts val="3296"/>
              </a:lnSpc>
              <a:spcBef>
                <a:spcPct val="0"/>
              </a:spcBef>
            </a:pPr>
            <a:endParaRPr lang="en-US" sz="2354">
              <a:solidFill>
                <a:srgbClr val="FFFFFF"/>
              </a:solidFill>
              <a:latin typeface="Muli"/>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30000"/>
            </a:blip>
            <a:stretch>
              <a:fillRect/>
            </a:stretch>
          </a:blipFill>
        </p:spPr>
        <p:txBody>
          <a:bodyPr/>
          <a:lstStyle/>
          <a:p>
            <a:endParaRPr lang="en-US"/>
          </a:p>
        </p:txBody>
      </p:sp>
      <p:sp>
        <p:nvSpPr>
          <p:cNvPr id="3" name="TextBox 3"/>
          <p:cNvSpPr txBox="1"/>
          <p:nvPr/>
        </p:nvSpPr>
        <p:spPr>
          <a:xfrm>
            <a:off x="1028700" y="1028700"/>
            <a:ext cx="14835430" cy="704850"/>
          </a:xfrm>
          <a:prstGeom prst="rect">
            <a:avLst/>
          </a:prstGeom>
        </p:spPr>
        <p:txBody>
          <a:bodyPr lIns="0" tIns="0" rIns="0" bIns="0" rtlCol="0" anchor="t">
            <a:spAutoFit/>
          </a:bodyPr>
          <a:lstStyle/>
          <a:p>
            <a:pPr>
              <a:lnSpc>
                <a:spcPts val="5550"/>
              </a:lnSpc>
            </a:pPr>
            <a:r>
              <a:rPr lang="en-US" sz="4625">
                <a:solidFill>
                  <a:srgbClr val="FFFFFF"/>
                </a:solidFill>
                <a:latin typeface="Muli Bold"/>
              </a:rPr>
              <a:t>7. Nguyên tắc của AirFlow</a:t>
            </a:r>
          </a:p>
        </p:txBody>
      </p:sp>
      <p:sp>
        <p:nvSpPr>
          <p:cNvPr id="4" name="TextBox 4"/>
          <p:cNvSpPr txBox="1"/>
          <p:nvPr/>
        </p:nvSpPr>
        <p:spPr>
          <a:xfrm>
            <a:off x="1028700" y="2027044"/>
            <a:ext cx="13793309" cy="1770934"/>
          </a:xfrm>
          <a:prstGeom prst="rect">
            <a:avLst/>
          </a:prstGeom>
        </p:spPr>
        <p:txBody>
          <a:bodyPr lIns="0" tIns="0" rIns="0" bIns="0" rtlCol="0" anchor="t">
            <a:spAutoFit/>
          </a:bodyPr>
          <a:lstStyle/>
          <a:p>
            <a:pPr algn="just">
              <a:lnSpc>
                <a:spcPts val="4759"/>
              </a:lnSpc>
            </a:pPr>
            <a:r>
              <a:rPr lang="en-US" sz="3399">
                <a:solidFill>
                  <a:srgbClr val="FFFFFF"/>
                </a:solidFill>
                <a:latin typeface="Muli Bold"/>
              </a:rPr>
              <a:t>Tính năng động (Dynamic)</a:t>
            </a:r>
            <a:r>
              <a:rPr lang="en-US" sz="3399">
                <a:solidFill>
                  <a:srgbClr val="FFFFFF"/>
                </a:solidFill>
                <a:latin typeface="Muli"/>
              </a:rPr>
              <a:t>: Airflow pipeline được config bằng code Python, cho phép bạn thay đổi code dễ dàng để tùy biến luồng làm việc của bạn.</a:t>
            </a:r>
          </a:p>
        </p:txBody>
      </p:sp>
      <p:sp>
        <p:nvSpPr>
          <p:cNvPr id="5" name="TextBox 5"/>
          <p:cNvSpPr txBox="1"/>
          <p:nvPr/>
        </p:nvSpPr>
        <p:spPr>
          <a:xfrm>
            <a:off x="1028700" y="4416649"/>
            <a:ext cx="13793309" cy="1170886"/>
          </a:xfrm>
          <a:prstGeom prst="rect">
            <a:avLst/>
          </a:prstGeom>
        </p:spPr>
        <p:txBody>
          <a:bodyPr lIns="0" tIns="0" rIns="0" bIns="0" rtlCol="0" anchor="t">
            <a:spAutoFit/>
          </a:bodyPr>
          <a:lstStyle/>
          <a:p>
            <a:pPr algn="just">
              <a:lnSpc>
                <a:spcPts val="4759"/>
              </a:lnSpc>
            </a:pPr>
            <a:r>
              <a:rPr lang="en-US" sz="3399">
                <a:solidFill>
                  <a:srgbClr val="FFFFFF"/>
                </a:solidFill>
                <a:latin typeface="Muli Bold"/>
              </a:rPr>
              <a:t>Tính tăng trưởng (Scalable)</a:t>
            </a:r>
            <a:r>
              <a:rPr lang="en-US" sz="3399">
                <a:solidFill>
                  <a:srgbClr val="FFFFFF"/>
                </a:solidFill>
                <a:latin typeface="Muli"/>
              </a:rPr>
              <a:t>: Ví dụ đơn giản là bạn có thể mở rộng các task về xử lý dữ liệu để tiết kiệm thời gian</a:t>
            </a:r>
          </a:p>
        </p:txBody>
      </p:sp>
      <p:sp>
        <p:nvSpPr>
          <p:cNvPr id="6" name="TextBox 6"/>
          <p:cNvSpPr txBox="1"/>
          <p:nvPr/>
        </p:nvSpPr>
        <p:spPr>
          <a:xfrm>
            <a:off x="1028700" y="6206206"/>
            <a:ext cx="13793309" cy="1170886"/>
          </a:xfrm>
          <a:prstGeom prst="rect">
            <a:avLst/>
          </a:prstGeom>
        </p:spPr>
        <p:txBody>
          <a:bodyPr lIns="0" tIns="0" rIns="0" bIns="0" rtlCol="0" anchor="t">
            <a:spAutoFit/>
          </a:bodyPr>
          <a:lstStyle/>
          <a:p>
            <a:pPr algn="just">
              <a:lnSpc>
                <a:spcPts val="4759"/>
              </a:lnSpc>
            </a:pPr>
            <a:r>
              <a:rPr lang="en-US" sz="3399">
                <a:solidFill>
                  <a:srgbClr val="FFFFFF"/>
                </a:solidFill>
                <a:latin typeface="Muli Bold"/>
              </a:rPr>
              <a:t>Tính gọn gàng (Elegant)</a:t>
            </a:r>
            <a:r>
              <a:rPr lang="en-US" sz="3399">
                <a:solidFill>
                  <a:srgbClr val="FFFFFF"/>
                </a:solidFill>
                <a:latin typeface="Muli"/>
              </a:rPr>
              <a:t>: code gọn gàng, ngăn nắp, rõ ràng giúp bạn đọc hiểu code nhanh chóng.</a:t>
            </a:r>
          </a:p>
        </p:txBody>
      </p:sp>
      <p:sp>
        <p:nvSpPr>
          <p:cNvPr id="7" name="TextBox 7"/>
          <p:cNvSpPr txBox="1"/>
          <p:nvPr/>
        </p:nvSpPr>
        <p:spPr>
          <a:xfrm>
            <a:off x="1028700" y="7900967"/>
            <a:ext cx="13793309" cy="1170886"/>
          </a:xfrm>
          <a:prstGeom prst="rect">
            <a:avLst/>
          </a:prstGeom>
        </p:spPr>
        <p:txBody>
          <a:bodyPr lIns="0" tIns="0" rIns="0" bIns="0" rtlCol="0" anchor="t">
            <a:spAutoFit/>
          </a:bodyPr>
          <a:lstStyle/>
          <a:p>
            <a:pPr algn="just">
              <a:lnSpc>
                <a:spcPts val="4759"/>
              </a:lnSpc>
            </a:pPr>
            <a:r>
              <a:rPr lang="en-US" sz="3399">
                <a:solidFill>
                  <a:srgbClr val="FFFFFF"/>
                </a:solidFill>
                <a:latin typeface="Muli Bold"/>
              </a:rPr>
              <a:t>Tính mở rộng (Extensible)</a:t>
            </a:r>
            <a:r>
              <a:rPr lang="en-US" sz="3399">
                <a:solidFill>
                  <a:srgbClr val="FFFFFF"/>
                </a:solidFill>
                <a:latin typeface="Muli"/>
              </a:rPr>
              <a:t>: Bạn có thể thêm thắt thư viện, modules, packages, ... phù hợp với môi trường của bạn</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3">
              <a:alphaModFix amt="28000"/>
            </a:blip>
            <a:stretch>
              <a:fillRect/>
            </a:stretch>
          </a:blipFill>
        </p:spPr>
        <p:txBody>
          <a:bodyPr/>
          <a:lstStyle/>
          <a:p>
            <a:endParaRPr lang="en-US"/>
          </a:p>
        </p:txBody>
      </p:sp>
      <p:sp>
        <p:nvSpPr>
          <p:cNvPr id="3" name="Freeform 3"/>
          <p:cNvSpPr/>
          <p:nvPr/>
        </p:nvSpPr>
        <p:spPr>
          <a:xfrm>
            <a:off x="1028700" y="4112660"/>
            <a:ext cx="10139200" cy="4356827"/>
          </a:xfrm>
          <a:custGeom>
            <a:avLst/>
            <a:gdLst/>
            <a:ahLst/>
            <a:cxnLst/>
            <a:rect l="l" t="t" r="r" b="b"/>
            <a:pathLst>
              <a:path w="10139200" h="4356827">
                <a:moveTo>
                  <a:pt x="0" y="0"/>
                </a:moveTo>
                <a:lnTo>
                  <a:pt x="10139200" y="0"/>
                </a:lnTo>
                <a:lnTo>
                  <a:pt x="10139200" y="4356827"/>
                </a:lnTo>
                <a:lnTo>
                  <a:pt x="0" y="4356827"/>
                </a:lnTo>
                <a:lnTo>
                  <a:pt x="0" y="0"/>
                </a:lnTo>
                <a:close/>
              </a:path>
            </a:pathLst>
          </a:custGeom>
          <a:blipFill>
            <a:blip r:embed="rId4"/>
            <a:stretch>
              <a:fillRect l="-2782" r="-2782"/>
            </a:stretch>
          </a:blipFill>
        </p:spPr>
        <p:txBody>
          <a:bodyPr/>
          <a:lstStyle/>
          <a:p>
            <a:endParaRPr lang="en-US"/>
          </a:p>
        </p:txBody>
      </p:sp>
      <p:sp>
        <p:nvSpPr>
          <p:cNvPr id="4" name="TextBox 4"/>
          <p:cNvSpPr txBox="1"/>
          <p:nvPr/>
        </p:nvSpPr>
        <p:spPr>
          <a:xfrm>
            <a:off x="1028700" y="1028700"/>
            <a:ext cx="14835430" cy="704850"/>
          </a:xfrm>
          <a:prstGeom prst="rect">
            <a:avLst/>
          </a:prstGeom>
        </p:spPr>
        <p:txBody>
          <a:bodyPr lIns="0" tIns="0" rIns="0" bIns="0" rtlCol="0" anchor="t">
            <a:spAutoFit/>
          </a:bodyPr>
          <a:lstStyle/>
          <a:p>
            <a:pPr>
              <a:lnSpc>
                <a:spcPts val="5550"/>
              </a:lnSpc>
            </a:pPr>
            <a:r>
              <a:rPr lang="en-US" sz="4625">
                <a:solidFill>
                  <a:srgbClr val="FFFFFF"/>
                </a:solidFill>
                <a:latin typeface="Muli Bold"/>
              </a:rPr>
              <a:t>8. AirFlow hoạt động thế nào?</a:t>
            </a:r>
          </a:p>
        </p:txBody>
      </p:sp>
      <p:sp>
        <p:nvSpPr>
          <p:cNvPr id="5" name="TextBox 5"/>
          <p:cNvSpPr txBox="1"/>
          <p:nvPr/>
        </p:nvSpPr>
        <p:spPr>
          <a:xfrm>
            <a:off x="1028700" y="1876926"/>
            <a:ext cx="12439259" cy="1825625"/>
          </a:xfrm>
          <a:prstGeom prst="rect">
            <a:avLst/>
          </a:prstGeom>
        </p:spPr>
        <p:txBody>
          <a:bodyPr lIns="0" tIns="0" rIns="0" bIns="0" rtlCol="0" anchor="t">
            <a:spAutoFit/>
          </a:bodyPr>
          <a:lstStyle/>
          <a:p>
            <a:pPr algn="just">
              <a:lnSpc>
                <a:spcPts val="4899"/>
              </a:lnSpc>
            </a:pPr>
            <a:r>
              <a:rPr lang="en-US" sz="3499">
                <a:solidFill>
                  <a:srgbClr val="FFFFFF"/>
                </a:solidFill>
                <a:latin typeface="Muli"/>
              </a:rPr>
              <a:t>Apache Airflow không phải là công cụ truyền dữ liệu như Kafka, Storm, Spark, hay Flink. Thay vào đó, nó tập trung vào quản lý và tổ chức quy trình làm việc.</a:t>
            </a:r>
          </a:p>
        </p:txBody>
      </p:sp>
      <p:sp>
        <p:nvSpPr>
          <p:cNvPr id="6" name="TextBox 6"/>
          <p:cNvSpPr txBox="1"/>
          <p:nvPr/>
        </p:nvSpPr>
        <p:spPr>
          <a:xfrm>
            <a:off x="11505121" y="4026935"/>
            <a:ext cx="6387721" cy="3987831"/>
          </a:xfrm>
          <a:prstGeom prst="rect">
            <a:avLst/>
          </a:prstGeom>
        </p:spPr>
        <p:txBody>
          <a:bodyPr lIns="0" tIns="0" rIns="0" bIns="0" rtlCol="0" anchor="t">
            <a:spAutoFit/>
          </a:bodyPr>
          <a:lstStyle/>
          <a:p>
            <a:pPr>
              <a:lnSpc>
                <a:spcPts val="6371"/>
              </a:lnSpc>
            </a:pPr>
            <a:r>
              <a:rPr lang="en-US" sz="4551">
                <a:solidFill>
                  <a:srgbClr val="FFFFFF"/>
                </a:solidFill>
                <a:latin typeface="Muli Bold"/>
              </a:rPr>
              <a:t>· Scheduler</a:t>
            </a:r>
          </a:p>
          <a:p>
            <a:pPr>
              <a:lnSpc>
                <a:spcPts val="6371"/>
              </a:lnSpc>
            </a:pPr>
            <a:r>
              <a:rPr lang="en-US" sz="4551">
                <a:solidFill>
                  <a:srgbClr val="FFFFFF"/>
                </a:solidFill>
                <a:latin typeface="Muli Bold"/>
              </a:rPr>
              <a:t>· Executor</a:t>
            </a:r>
          </a:p>
          <a:p>
            <a:pPr>
              <a:lnSpc>
                <a:spcPts val="6371"/>
              </a:lnSpc>
            </a:pPr>
            <a:r>
              <a:rPr lang="en-US" sz="4551">
                <a:solidFill>
                  <a:srgbClr val="FFFFFF"/>
                </a:solidFill>
                <a:latin typeface="Muli Bold"/>
              </a:rPr>
              <a:t>· Web server</a:t>
            </a:r>
          </a:p>
          <a:p>
            <a:pPr>
              <a:lnSpc>
                <a:spcPts val="6371"/>
              </a:lnSpc>
            </a:pPr>
            <a:r>
              <a:rPr lang="en-US" sz="4551">
                <a:solidFill>
                  <a:srgbClr val="FFFFFF"/>
                </a:solidFill>
                <a:latin typeface="Muli Bold"/>
              </a:rPr>
              <a:t>· DAG Directory</a:t>
            </a:r>
          </a:p>
          <a:p>
            <a:pPr>
              <a:lnSpc>
                <a:spcPts val="6371"/>
              </a:lnSpc>
            </a:pPr>
            <a:r>
              <a:rPr lang="en-US" sz="4551">
                <a:solidFill>
                  <a:srgbClr val="FFFFFF"/>
                </a:solidFill>
                <a:latin typeface="Muli Bold"/>
              </a:rPr>
              <a:t>· Metabase Database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7112504" y="1461298"/>
            <a:ext cx="1901285" cy="6700564"/>
          </a:xfrm>
          <a:custGeom>
            <a:avLst/>
            <a:gdLst/>
            <a:ahLst/>
            <a:cxnLst/>
            <a:rect l="l" t="t" r="r" b="b"/>
            <a:pathLst>
              <a:path w="1901285" h="6700564">
                <a:moveTo>
                  <a:pt x="0" y="0"/>
                </a:moveTo>
                <a:lnTo>
                  <a:pt x="1901285" y="0"/>
                </a:lnTo>
                <a:lnTo>
                  <a:pt x="1901285" y="6700564"/>
                </a:lnTo>
                <a:lnTo>
                  <a:pt x="0" y="6700564"/>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1695066324"/>
              </p:ext>
            </p:extLst>
          </p:nvPr>
        </p:nvGraphicFramePr>
        <p:xfrm>
          <a:off x="9759143" y="28575"/>
          <a:ext cx="7764636" cy="10229850"/>
        </p:xfrm>
        <a:graphic>
          <a:graphicData uri="http://schemas.openxmlformats.org/drawingml/2006/table">
            <a:tbl>
              <a:tblPr/>
              <a:tblGrid>
                <a:gridCol w="1433989">
                  <a:extLst>
                    <a:ext uri="{9D8B030D-6E8A-4147-A177-3AD203B41FA5}">
                      <a16:colId xmlns:a16="http://schemas.microsoft.com/office/drawing/2014/main" val="20000"/>
                    </a:ext>
                  </a:extLst>
                </a:gridCol>
                <a:gridCol w="3842802">
                  <a:extLst>
                    <a:ext uri="{9D8B030D-6E8A-4147-A177-3AD203B41FA5}">
                      <a16:colId xmlns:a16="http://schemas.microsoft.com/office/drawing/2014/main" val="20001"/>
                    </a:ext>
                  </a:extLst>
                </a:gridCol>
                <a:gridCol w="2487845">
                  <a:extLst>
                    <a:ext uri="{9D8B030D-6E8A-4147-A177-3AD203B41FA5}">
                      <a16:colId xmlns:a16="http://schemas.microsoft.com/office/drawing/2014/main" val="20002"/>
                    </a:ext>
                  </a:extLst>
                </a:gridCol>
              </a:tblGrid>
              <a:tr h="1022985">
                <a:tc>
                  <a:txBody>
                    <a:bodyPr/>
                    <a:lstStyle/>
                    <a:p>
                      <a:pPr algn="ctr">
                        <a:lnSpc>
                          <a:spcPts val="2695"/>
                        </a:lnSpc>
                        <a:defRPr/>
                      </a:pPr>
                      <a:r>
                        <a:rPr lang="en-US" sz="1925">
                          <a:solidFill>
                            <a:srgbClr val="FFFFFF"/>
                          </a:solidFill>
                          <a:latin typeface="Muli Bold"/>
                        </a:rPr>
                        <a:t>STT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Bold"/>
                        </a:rPr>
                        <a:t>TÊN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Bold"/>
                        </a:rPr>
                        <a:t>MSSV</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022985">
                <a:tc>
                  <a:txBody>
                    <a:bodyPr/>
                    <a:lstStyle/>
                    <a:p>
                      <a:pPr algn="ctr">
                        <a:lnSpc>
                          <a:spcPts val="2695"/>
                        </a:lnSpc>
                        <a:defRPr/>
                      </a:pPr>
                      <a:r>
                        <a:rPr lang="en-US" sz="1925">
                          <a:solidFill>
                            <a:srgbClr val="FFFFFF"/>
                          </a:solidFill>
                          <a:latin typeface="Muli"/>
                        </a:rPr>
                        <a:t>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Nguyễn Văn Hiếu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dirty="0">
                          <a:solidFill>
                            <a:srgbClr val="FFFFFF"/>
                          </a:solidFill>
                          <a:latin typeface="Muli"/>
                        </a:rPr>
                        <a:t>20000175</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22985">
                <a:tc>
                  <a:txBody>
                    <a:bodyPr/>
                    <a:lstStyle/>
                    <a:p>
                      <a:pPr algn="ctr">
                        <a:lnSpc>
                          <a:spcPts val="2695"/>
                        </a:lnSpc>
                        <a:defRPr/>
                      </a:pPr>
                      <a:r>
                        <a:rPr lang="en-US" sz="1925">
                          <a:solidFill>
                            <a:srgbClr val="FFFFFF"/>
                          </a:solidFill>
                          <a:latin typeface="Muli"/>
                        </a:rPr>
                        <a:t>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dirty="0" err="1">
                          <a:solidFill>
                            <a:srgbClr val="FFFFFF"/>
                          </a:solidFill>
                          <a:latin typeface="Muli"/>
                        </a:rPr>
                        <a:t>Lương</a:t>
                      </a:r>
                      <a:r>
                        <a:rPr lang="en-US" sz="1925" dirty="0">
                          <a:solidFill>
                            <a:srgbClr val="FFFFFF"/>
                          </a:solidFill>
                          <a:latin typeface="Muli"/>
                        </a:rPr>
                        <a:t> </a:t>
                      </a:r>
                      <a:r>
                        <a:rPr lang="en-US" sz="1925" dirty="0" err="1">
                          <a:solidFill>
                            <a:srgbClr val="FFFFFF"/>
                          </a:solidFill>
                          <a:latin typeface="Muli"/>
                        </a:rPr>
                        <a:t>Tấn</a:t>
                      </a:r>
                      <a:r>
                        <a:rPr lang="en-US" sz="1925" dirty="0">
                          <a:solidFill>
                            <a:srgbClr val="FFFFFF"/>
                          </a:solidFill>
                          <a:latin typeface="Muli"/>
                        </a:rPr>
                        <a:t> </a:t>
                      </a:r>
                      <a:r>
                        <a:rPr lang="en-US" sz="1925" dirty="0" err="1">
                          <a:solidFill>
                            <a:srgbClr val="FFFFFF"/>
                          </a:solidFill>
                          <a:latin typeface="Muli"/>
                        </a:rPr>
                        <a:t>Đạt</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22985">
                <a:tc>
                  <a:txBody>
                    <a:bodyPr/>
                    <a:lstStyle/>
                    <a:p>
                      <a:pPr algn="ctr">
                        <a:lnSpc>
                          <a:spcPts val="2695"/>
                        </a:lnSpc>
                        <a:defRPr/>
                      </a:pPr>
                      <a:r>
                        <a:rPr lang="en-US" sz="1925">
                          <a:solidFill>
                            <a:srgbClr val="FFFFFF"/>
                          </a:solidFill>
                          <a:latin typeface="Muli"/>
                        </a:rPr>
                        <a:t>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Vũ Quốc Huy</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022985">
                <a:tc>
                  <a:txBody>
                    <a:bodyPr/>
                    <a:lstStyle/>
                    <a:p>
                      <a:pPr algn="ctr">
                        <a:lnSpc>
                          <a:spcPts val="2695"/>
                        </a:lnSpc>
                        <a:defRPr/>
                      </a:pPr>
                      <a:r>
                        <a:rPr lang="en-US" sz="1925">
                          <a:solidFill>
                            <a:srgbClr val="FFFFFF"/>
                          </a:solidFill>
                          <a:latin typeface="Muli"/>
                        </a:rPr>
                        <a:t>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Huỳnh Thị Thùy Linh</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100" dirty="0"/>
                        <a:t>20</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022985">
                <a:tc>
                  <a:txBody>
                    <a:bodyPr/>
                    <a:lstStyle/>
                    <a:p>
                      <a:pPr algn="ctr">
                        <a:lnSpc>
                          <a:spcPts val="2695"/>
                        </a:lnSpc>
                        <a:defRPr/>
                      </a:pPr>
                      <a:r>
                        <a:rPr lang="en-US" sz="1925">
                          <a:solidFill>
                            <a:srgbClr val="FFFFFF"/>
                          </a:solidFill>
                          <a:latin typeface="Muli"/>
                        </a:rPr>
                        <a:t>5</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Nguyễn Thị Mỹ Liên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dirty="0">
                          <a:solidFill>
                            <a:srgbClr val="FFFFFF"/>
                          </a:solidFill>
                          <a:latin typeface="Muli"/>
                        </a:rPr>
                        <a:t>20002325</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1022985">
                <a:tc>
                  <a:txBody>
                    <a:bodyPr/>
                    <a:lstStyle/>
                    <a:p>
                      <a:pPr algn="ctr">
                        <a:lnSpc>
                          <a:spcPts val="2695"/>
                        </a:lnSpc>
                        <a:defRPr/>
                      </a:pPr>
                      <a:r>
                        <a:rPr lang="en-US" sz="1925">
                          <a:solidFill>
                            <a:srgbClr val="FFFFFF"/>
                          </a:solidFill>
                          <a:latin typeface="Muli"/>
                        </a:rPr>
                        <a:t>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Phạm Duy Vũ</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30" dirty="0">
                          <a:solidFill>
                            <a:schemeClr val="bg1"/>
                          </a:solidFill>
                          <a:latin typeface="Muli"/>
                        </a:rPr>
                        <a:t>20000445</a:t>
                      </a:r>
                      <a:endParaRPr lang="en-US" sz="1930" dirty="0">
                        <a:solidFill>
                          <a:schemeClr val="bg1"/>
                        </a:solidFill>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1022985">
                <a:tc>
                  <a:txBody>
                    <a:bodyPr/>
                    <a:lstStyle/>
                    <a:p>
                      <a:pPr algn="ctr">
                        <a:lnSpc>
                          <a:spcPts val="2695"/>
                        </a:lnSpc>
                        <a:defRPr/>
                      </a:pPr>
                      <a:r>
                        <a:rPr lang="en-US" sz="1925">
                          <a:solidFill>
                            <a:srgbClr val="FFFFFF"/>
                          </a:solidFill>
                          <a:latin typeface="Muli"/>
                        </a:rPr>
                        <a:t>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Nguyễn Văn Vũ</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1022985">
                <a:tc>
                  <a:txBody>
                    <a:bodyPr/>
                    <a:lstStyle/>
                    <a:p>
                      <a:pPr algn="ctr">
                        <a:lnSpc>
                          <a:spcPts val="2695"/>
                        </a:lnSpc>
                        <a:defRPr/>
                      </a:pPr>
                      <a:r>
                        <a:rPr lang="en-US" sz="1925">
                          <a:solidFill>
                            <a:srgbClr val="FFFFFF"/>
                          </a:solidFill>
                          <a:latin typeface="Muli"/>
                        </a:rPr>
                        <a:t>8</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Bùi Quang Kiên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30" dirty="0">
                          <a:solidFill>
                            <a:schemeClr val="bg1"/>
                          </a:solidFill>
                          <a:latin typeface="Muli" panose="020B0604020202020204" charset="0"/>
                        </a:rPr>
                        <a:t>21031531</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1022985">
                <a:tc>
                  <a:txBody>
                    <a:bodyPr/>
                    <a:lstStyle/>
                    <a:p>
                      <a:pPr algn="ctr">
                        <a:lnSpc>
                          <a:spcPts val="2695"/>
                        </a:lnSpc>
                        <a:defRPr/>
                      </a:pPr>
                      <a:r>
                        <a:rPr lang="en-US" sz="1925">
                          <a:solidFill>
                            <a:srgbClr val="FFFFFF"/>
                          </a:solidFill>
                          <a:latin typeface="Muli"/>
                        </a:rPr>
                        <a:t>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r>
                        <a:rPr lang="en-US" sz="1925">
                          <a:solidFill>
                            <a:srgbClr val="FFFFFF"/>
                          </a:solidFill>
                          <a:latin typeface="Muli"/>
                        </a:rPr>
                        <a:t>Trần Anh Tuấn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95"/>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TextBox 4"/>
          <p:cNvSpPr txBox="1"/>
          <p:nvPr/>
        </p:nvSpPr>
        <p:spPr>
          <a:xfrm>
            <a:off x="891359" y="3809941"/>
            <a:ext cx="5721771" cy="1281713"/>
          </a:xfrm>
          <a:prstGeom prst="rect">
            <a:avLst/>
          </a:prstGeom>
        </p:spPr>
        <p:txBody>
          <a:bodyPr lIns="0" tIns="0" rIns="0" bIns="0" rtlCol="0" anchor="t">
            <a:spAutoFit/>
          </a:bodyPr>
          <a:lstStyle/>
          <a:p>
            <a:pPr>
              <a:lnSpc>
                <a:spcPts val="10167"/>
              </a:lnSpc>
            </a:pPr>
            <a:r>
              <a:rPr lang="en-US" sz="8472">
                <a:solidFill>
                  <a:srgbClr val="FFFFFF"/>
                </a:solidFill>
                <a:latin typeface="Muli Semi-Bold"/>
              </a:rPr>
              <a:t>Thành viên</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7378836" y="1394715"/>
            <a:ext cx="1901285" cy="6700564"/>
          </a:xfrm>
          <a:custGeom>
            <a:avLst/>
            <a:gdLst/>
            <a:ahLst/>
            <a:cxnLst/>
            <a:rect l="l" t="t" r="r" b="b"/>
            <a:pathLst>
              <a:path w="1901285" h="6700564">
                <a:moveTo>
                  <a:pt x="0" y="0"/>
                </a:moveTo>
                <a:lnTo>
                  <a:pt x="1901285" y="0"/>
                </a:lnTo>
                <a:lnTo>
                  <a:pt x="1901285" y="6700564"/>
                </a:lnTo>
                <a:lnTo>
                  <a:pt x="0" y="670056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891359" y="3809941"/>
            <a:ext cx="5721771" cy="1281713"/>
          </a:xfrm>
          <a:prstGeom prst="rect">
            <a:avLst/>
          </a:prstGeom>
        </p:spPr>
        <p:txBody>
          <a:bodyPr lIns="0" tIns="0" rIns="0" bIns="0" rtlCol="0" anchor="t">
            <a:spAutoFit/>
          </a:bodyPr>
          <a:lstStyle/>
          <a:p>
            <a:pPr>
              <a:lnSpc>
                <a:spcPts val="10167"/>
              </a:lnSpc>
            </a:pPr>
            <a:r>
              <a:rPr lang="en-US" sz="8472">
                <a:solidFill>
                  <a:srgbClr val="FFFFFF"/>
                </a:solidFill>
                <a:latin typeface="Muli Semi-Bold"/>
              </a:rPr>
              <a:t>NỘI DUNG</a:t>
            </a:r>
          </a:p>
        </p:txBody>
      </p:sp>
      <p:grpSp>
        <p:nvGrpSpPr>
          <p:cNvPr id="4" name="Group 4"/>
          <p:cNvGrpSpPr/>
          <p:nvPr/>
        </p:nvGrpSpPr>
        <p:grpSpPr>
          <a:xfrm>
            <a:off x="10357836" y="1702630"/>
            <a:ext cx="7452077" cy="6961034"/>
            <a:chOff x="0" y="0"/>
            <a:chExt cx="9936102" cy="9281378"/>
          </a:xfrm>
        </p:grpSpPr>
        <p:sp>
          <p:nvSpPr>
            <p:cNvPr id="5" name="TextBox 5"/>
            <p:cNvSpPr txBox="1"/>
            <p:nvPr/>
          </p:nvSpPr>
          <p:spPr>
            <a:xfrm>
              <a:off x="0" y="-38100"/>
              <a:ext cx="9936102" cy="6379633"/>
            </a:xfrm>
            <a:prstGeom prst="rect">
              <a:avLst/>
            </a:prstGeom>
          </p:spPr>
          <p:txBody>
            <a:bodyPr lIns="0" tIns="0" rIns="0" bIns="0" rtlCol="0" anchor="t">
              <a:spAutoFit/>
            </a:bodyPr>
            <a:lstStyle/>
            <a:p>
              <a:pPr>
                <a:lnSpc>
                  <a:spcPts val="3499"/>
                </a:lnSpc>
              </a:pPr>
              <a:r>
                <a:rPr lang="en-US" sz="2499">
                  <a:solidFill>
                    <a:srgbClr val="FFFFFF"/>
                  </a:solidFill>
                  <a:latin typeface="Muli Extra-Light"/>
                </a:rPr>
                <a:t>I. Tìm hiểu Apache Airflow</a:t>
              </a:r>
            </a:p>
            <a:p>
              <a:pPr marL="539749" lvl="1" indent="-269875">
                <a:lnSpc>
                  <a:spcPts val="3499"/>
                </a:lnSpc>
                <a:buAutoNum type="arabicPeriod"/>
              </a:pPr>
              <a:r>
                <a:rPr lang="en-US" sz="2499">
                  <a:solidFill>
                    <a:srgbClr val="FFFFFF"/>
                  </a:solidFill>
                  <a:latin typeface="Muli"/>
                </a:rPr>
                <a:t>Apache Airflow là gì?</a:t>
              </a:r>
            </a:p>
            <a:p>
              <a:pPr marL="539749" lvl="1" indent="-269875">
                <a:lnSpc>
                  <a:spcPts val="3499"/>
                </a:lnSpc>
                <a:buAutoNum type="arabicPeriod"/>
              </a:pPr>
              <a:r>
                <a:rPr lang="en-US" sz="2499">
                  <a:solidFill>
                    <a:srgbClr val="FFFFFF"/>
                  </a:solidFill>
                  <a:latin typeface="Muli"/>
                </a:rPr>
                <a:t>Lí do nên và không nên dùng Apache Airflow</a:t>
              </a:r>
            </a:p>
            <a:p>
              <a:pPr marL="539749" lvl="1" indent="-269875">
                <a:lnSpc>
                  <a:spcPts val="3499"/>
                </a:lnSpc>
                <a:buAutoNum type="arabicPeriod"/>
              </a:pPr>
              <a:r>
                <a:rPr lang="en-US" sz="2499">
                  <a:solidFill>
                    <a:srgbClr val="FFFFFF"/>
                  </a:solidFill>
                  <a:latin typeface="Muli"/>
                </a:rPr>
                <a:t> DAG là gì?</a:t>
              </a:r>
            </a:p>
            <a:p>
              <a:pPr marL="539749" lvl="1" indent="-269875">
                <a:lnSpc>
                  <a:spcPts val="3499"/>
                </a:lnSpc>
                <a:buAutoNum type="arabicPeriod"/>
              </a:pPr>
              <a:r>
                <a:rPr lang="en-US" sz="2499">
                  <a:solidFill>
                    <a:srgbClr val="FFFFFF"/>
                  </a:solidFill>
                  <a:latin typeface="Muli"/>
                </a:rPr>
                <a:t>Task là gì?</a:t>
              </a:r>
            </a:p>
            <a:p>
              <a:pPr marL="539749" lvl="1" indent="-269875">
                <a:lnSpc>
                  <a:spcPts val="3499"/>
                </a:lnSpc>
                <a:buAutoNum type="arabicPeriod"/>
              </a:pPr>
              <a:r>
                <a:rPr lang="en-US" sz="2499">
                  <a:solidFill>
                    <a:srgbClr val="FFFFFF"/>
                  </a:solidFill>
                  <a:latin typeface="Muli"/>
                </a:rPr>
                <a:t>Operator là gì?</a:t>
              </a:r>
            </a:p>
            <a:p>
              <a:pPr marL="539749" lvl="1" indent="-269875">
                <a:lnSpc>
                  <a:spcPts val="3499"/>
                </a:lnSpc>
                <a:buAutoNum type="arabicPeriod"/>
              </a:pPr>
              <a:r>
                <a:rPr lang="en-US" sz="2499">
                  <a:solidFill>
                    <a:srgbClr val="FFFFFF"/>
                  </a:solidFill>
                  <a:latin typeface="Muli"/>
                </a:rPr>
                <a:t>Sensor là gì?</a:t>
              </a:r>
            </a:p>
            <a:p>
              <a:pPr marL="539749" lvl="1" indent="-269875">
                <a:lnSpc>
                  <a:spcPts val="3499"/>
                </a:lnSpc>
                <a:buAutoNum type="arabicPeriod"/>
              </a:pPr>
              <a:r>
                <a:rPr lang="en-US" sz="2499">
                  <a:solidFill>
                    <a:srgbClr val="FFFFFF"/>
                  </a:solidFill>
                  <a:latin typeface="Muli"/>
                </a:rPr>
                <a:t>Nguyên tắc Airflow</a:t>
              </a:r>
            </a:p>
            <a:p>
              <a:pPr marL="539749" lvl="1" indent="-269875">
                <a:lnSpc>
                  <a:spcPts val="3499"/>
                </a:lnSpc>
                <a:buAutoNum type="arabicPeriod"/>
              </a:pPr>
              <a:r>
                <a:rPr lang="en-US" sz="2499">
                  <a:solidFill>
                    <a:srgbClr val="FFFFFF"/>
                  </a:solidFill>
                  <a:latin typeface="Muli"/>
                </a:rPr>
                <a:t>Airflow hoạt động như thế nào?</a:t>
              </a:r>
            </a:p>
            <a:p>
              <a:pPr>
                <a:lnSpc>
                  <a:spcPts val="3499"/>
                </a:lnSpc>
              </a:pPr>
              <a:endParaRPr lang="en-US" sz="2499">
                <a:solidFill>
                  <a:srgbClr val="FFFFFF"/>
                </a:solidFill>
                <a:latin typeface="Muli"/>
              </a:endParaRPr>
            </a:p>
            <a:p>
              <a:pPr>
                <a:lnSpc>
                  <a:spcPts val="3500"/>
                </a:lnSpc>
              </a:pPr>
              <a:endParaRPr lang="en-US" sz="2499">
                <a:solidFill>
                  <a:srgbClr val="FFFFFF"/>
                </a:solidFill>
                <a:latin typeface="Muli"/>
              </a:endParaRPr>
            </a:p>
          </p:txBody>
        </p:sp>
        <p:sp>
          <p:nvSpPr>
            <p:cNvPr id="6" name="AutoShape 6"/>
            <p:cNvSpPr/>
            <p:nvPr/>
          </p:nvSpPr>
          <p:spPr>
            <a:xfrm>
              <a:off x="0" y="7537382"/>
              <a:ext cx="9936102" cy="0"/>
            </a:xfrm>
            <a:prstGeom prst="line">
              <a:avLst/>
            </a:prstGeom>
            <a:ln w="25400" cap="rnd">
              <a:solidFill>
                <a:srgbClr val="10B5BF"/>
              </a:solidFill>
              <a:prstDash val="solid"/>
              <a:headEnd type="none" w="sm" len="sm"/>
              <a:tailEnd type="none" w="sm" len="sm"/>
            </a:ln>
          </p:spPr>
          <p:txBody>
            <a:bodyPr/>
            <a:lstStyle/>
            <a:p>
              <a:endParaRPr lang="en-US"/>
            </a:p>
          </p:txBody>
        </p:sp>
        <p:sp>
          <p:nvSpPr>
            <p:cNvPr id="7" name="TextBox 7"/>
            <p:cNvSpPr txBox="1"/>
            <p:nvPr/>
          </p:nvSpPr>
          <p:spPr>
            <a:xfrm>
              <a:off x="0" y="8109872"/>
              <a:ext cx="9936102" cy="547158"/>
            </a:xfrm>
            <a:prstGeom prst="rect">
              <a:avLst/>
            </a:prstGeom>
          </p:spPr>
          <p:txBody>
            <a:bodyPr lIns="0" tIns="0" rIns="0" bIns="0" rtlCol="0" anchor="t">
              <a:spAutoFit/>
            </a:bodyPr>
            <a:lstStyle/>
            <a:p>
              <a:pPr>
                <a:lnSpc>
                  <a:spcPts val="3500"/>
                </a:lnSpc>
              </a:pPr>
              <a:r>
                <a:rPr lang="en-US" sz="2500">
                  <a:solidFill>
                    <a:srgbClr val="FFFFFF"/>
                  </a:solidFill>
                  <a:latin typeface="Muli Extra-Light"/>
                </a:rPr>
                <a:t>II. Demo</a:t>
              </a:r>
            </a:p>
          </p:txBody>
        </p:sp>
        <p:sp>
          <p:nvSpPr>
            <p:cNvPr id="8" name="AutoShape 8"/>
            <p:cNvSpPr/>
            <p:nvPr/>
          </p:nvSpPr>
          <p:spPr>
            <a:xfrm>
              <a:off x="0" y="9268678"/>
              <a:ext cx="9936102" cy="0"/>
            </a:xfrm>
            <a:prstGeom prst="line">
              <a:avLst/>
            </a:prstGeom>
            <a:ln w="25400" cap="rnd">
              <a:solidFill>
                <a:srgbClr val="10B5BF"/>
              </a:solidFill>
              <a:prstDash val="solid"/>
              <a:headEnd type="none" w="sm" len="sm"/>
              <a:tailEnd type="none" w="sm" len="sm"/>
            </a:ln>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31884" y="839283"/>
            <a:ext cx="3960442" cy="7836414"/>
            <a:chOff x="0" y="0"/>
            <a:chExt cx="2620010" cy="5184140"/>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141414"/>
            </a:solidFill>
          </p:spPr>
          <p:txBody>
            <a:bodyPr/>
            <a:lstStyle/>
            <a:p>
              <a:endParaRPr lang="en-US"/>
            </a:p>
          </p:txBody>
        </p:sp>
        <p:sp>
          <p:nvSpPr>
            <p:cNvPr id="4" name="Freeform 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58351" r="-58351"/>
              </a:stretch>
            </a:blipFill>
          </p:spPr>
          <p:txBody>
            <a:bodyPr/>
            <a:lstStyle/>
            <a:p>
              <a:endParaRPr lang="en-US"/>
            </a:p>
          </p:txBody>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FFF"/>
            </a:solidFill>
          </p:spPr>
          <p:txBody>
            <a:bodyPr/>
            <a:lstStyle/>
            <a:p>
              <a:endParaRPr lang="en-US"/>
            </a:p>
          </p:txBody>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p:spPr>
          <p:txBody>
            <a:bodyPr/>
            <a:lstStyle/>
            <a:p>
              <a:endParaRPr lang="en-US"/>
            </a:p>
          </p:txBody>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FFFFFF"/>
            </a:solidFill>
          </p:spPr>
          <p:txBody>
            <a:bodyPr/>
            <a:lstStyle/>
            <a:p>
              <a:endParaRPr lang="en-US"/>
            </a:p>
          </p:txBody>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FFFFFF"/>
            </a:solidFill>
          </p:spPr>
          <p:txBody>
            <a:bodyPr/>
            <a:lstStyle/>
            <a:p>
              <a:endParaRPr lang="en-US"/>
            </a:p>
          </p:txBody>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FFFFFF"/>
            </a:solidFill>
          </p:spPr>
          <p:txBody>
            <a:bodyPr/>
            <a:lstStyle/>
            <a:p>
              <a:endParaRPr lang="en-US"/>
            </a:p>
          </p:txBody>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FFFFFF"/>
            </a:solidFill>
          </p:spPr>
          <p:txBody>
            <a:bodyPr/>
            <a:lstStyle/>
            <a:p>
              <a:endParaRPr lang="en-US"/>
            </a:p>
          </p:txBody>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10B5BF"/>
            </a:solidFill>
          </p:spPr>
          <p:txBody>
            <a:bodyPr/>
            <a:lstStyle/>
            <a:p>
              <a:endParaRPr lang="en-US"/>
            </a:p>
          </p:txBody>
        </p:sp>
      </p:grpSp>
      <p:grpSp>
        <p:nvGrpSpPr>
          <p:cNvPr id="12" name="Group 12"/>
          <p:cNvGrpSpPr/>
          <p:nvPr/>
        </p:nvGrpSpPr>
        <p:grpSpPr>
          <a:xfrm>
            <a:off x="6655469" y="1421967"/>
            <a:ext cx="11063855" cy="7443066"/>
            <a:chOff x="0" y="0"/>
            <a:chExt cx="14751806" cy="9924088"/>
          </a:xfrm>
        </p:grpSpPr>
        <p:sp>
          <p:nvSpPr>
            <p:cNvPr id="13" name="TextBox 13"/>
            <p:cNvSpPr txBox="1"/>
            <p:nvPr/>
          </p:nvSpPr>
          <p:spPr>
            <a:xfrm>
              <a:off x="0" y="0"/>
              <a:ext cx="14751806" cy="3657383"/>
            </a:xfrm>
            <a:prstGeom prst="rect">
              <a:avLst/>
            </a:prstGeom>
          </p:spPr>
          <p:txBody>
            <a:bodyPr lIns="0" tIns="0" rIns="0" bIns="0" rtlCol="0" anchor="t">
              <a:spAutoFit/>
            </a:bodyPr>
            <a:lstStyle/>
            <a:p>
              <a:pPr marL="1943100" lvl="1" indent="-971550">
                <a:lnSpc>
                  <a:spcPts val="10800"/>
                </a:lnSpc>
                <a:buAutoNum type="arabicPeriod"/>
              </a:pPr>
              <a:r>
                <a:rPr lang="en-US" sz="9000">
                  <a:solidFill>
                    <a:srgbClr val="FFFFFF"/>
                  </a:solidFill>
                  <a:latin typeface="Muli Bold"/>
                </a:rPr>
                <a:t>Apache Airflow là gì ?</a:t>
              </a:r>
            </a:p>
          </p:txBody>
        </p:sp>
        <p:sp>
          <p:nvSpPr>
            <p:cNvPr id="14" name="TextBox 14"/>
            <p:cNvSpPr txBox="1"/>
            <p:nvPr/>
          </p:nvSpPr>
          <p:spPr>
            <a:xfrm>
              <a:off x="0" y="4278938"/>
              <a:ext cx="14751806" cy="5645150"/>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FFFFFF"/>
                  </a:solidFill>
                  <a:latin typeface="Muli Extra-Light"/>
                </a:rPr>
                <a:t>Công cụ mã nguồn mở được sử dụng để lập lịch, quản lý, và giám sát các quy trình xử lý dữ liệu. Nó được sử dụng rộng rãi trong các hệ thống xử lý dữ liệu lớn để tự động hóa các quy trình xử lý dữ liệu phức tạp</a:t>
              </a:r>
            </a:p>
            <a:p>
              <a:pPr marL="647700" lvl="1" indent="-323850">
                <a:lnSpc>
                  <a:spcPts val="4200"/>
                </a:lnSpc>
                <a:buFont typeface="Arial"/>
                <a:buChar char="•"/>
              </a:pPr>
              <a:r>
                <a:rPr lang="en-US" sz="3000">
                  <a:solidFill>
                    <a:srgbClr val="FFFFFF"/>
                  </a:solidFill>
                  <a:latin typeface="Muli Extra-Light"/>
                </a:rPr>
                <a:t>Airflow cung cấp các khái niệm như "DAG" (Directed Acyclic Graph), "Task", "Operator", "Sensor" để mô tả các quy trình xử lý dữ liệu.</a:t>
              </a:r>
            </a:p>
            <a:p>
              <a:pPr>
                <a:lnSpc>
                  <a:spcPts val="4200"/>
                </a:lnSpc>
              </a:pPr>
              <a:endParaRPr lang="en-US" sz="3000">
                <a:solidFill>
                  <a:srgbClr val="FFFFFF"/>
                </a:solidFill>
                <a:latin typeface="Muli Extra-Ligh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35430" cy="704781"/>
          </a:xfrm>
          <a:prstGeom prst="rect">
            <a:avLst/>
          </a:prstGeom>
        </p:spPr>
        <p:txBody>
          <a:bodyPr lIns="0" tIns="0" rIns="0" bIns="0" rtlCol="0" anchor="t">
            <a:spAutoFit/>
          </a:bodyPr>
          <a:lstStyle/>
          <a:p>
            <a:pPr>
              <a:lnSpc>
                <a:spcPts val="5550"/>
              </a:lnSpc>
            </a:pPr>
            <a:r>
              <a:rPr lang="en-US" sz="4625">
                <a:solidFill>
                  <a:srgbClr val="FFFFFF"/>
                </a:solidFill>
                <a:latin typeface="Muli Semi-Bold"/>
              </a:rPr>
              <a:t>2. Lý do nên dùng airflow</a:t>
            </a:r>
          </a:p>
        </p:txBody>
      </p:sp>
      <p:grpSp>
        <p:nvGrpSpPr>
          <p:cNvPr id="3" name="Group 3"/>
          <p:cNvGrpSpPr/>
          <p:nvPr/>
        </p:nvGrpSpPr>
        <p:grpSpPr>
          <a:xfrm>
            <a:off x="659228" y="3049915"/>
            <a:ext cx="4326308" cy="2487345"/>
            <a:chOff x="0" y="0"/>
            <a:chExt cx="5768411" cy="3316460"/>
          </a:xfrm>
        </p:grpSpPr>
        <p:sp>
          <p:nvSpPr>
            <p:cNvPr id="4" name="TextBox 4"/>
            <p:cNvSpPr txBox="1"/>
            <p:nvPr/>
          </p:nvSpPr>
          <p:spPr>
            <a:xfrm>
              <a:off x="0" y="0"/>
              <a:ext cx="5768411" cy="609600"/>
            </a:xfrm>
            <a:prstGeom prst="rect">
              <a:avLst/>
            </a:prstGeom>
          </p:spPr>
          <p:txBody>
            <a:bodyPr lIns="0" tIns="0" rIns="0" bIns="0" rtlCol="0" anchor="t">
              <a:spAutoFit/>
            </a:bodyPr>
            <a:lstStyle/>
            <a:p>
              <a:pPr>
                <a:lnSpc>
                  <a:spcPts val="3600"/>
                </a:lnSpc>
              </a:pPr>
              <a:r>
                <a:rPr lang="en-US" sz="3000">
                  <a:solidFill>
                    <a:srgbClr val="FFFFFF"/>
                  </a:solidFill>
                  <a:latin typeface="Muli"/>
                </a:rPr>
                <a:t>KHẢ NĂNG MỞ RỘNG </a:t>
              </a:r>
            </a:p>
          </p:txBody>
        </p:sp>
        <p:sp>
          <p:nvSpPr>
            <p:cNvPr id="5" name="TextBox 5"/>
            <p:cNvSpPr txBox="1"/>
            <p:nvPr/>
          </p:nvSpPr>
          <p:spPr>
            <a:xfrm>
              <a:off x="0" y="1513907"/>
              <a:ext cx="5768411" cy="17509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Có thể được triển khai trên một máy chủ hoặc có thể mở rộng quy mô thành triển khai lớn với nhiều nút khác nhau</a:t>
              </a:r>
            </a:p>
            <a:p>
              <a:pPr>
                <a:lnSpc>
                  <a:spcPts val="2695"/>
                </a:lnSpc>
              </a:pPr>
              <a:endParaRPr lang="en-US" sz="1925">
                <a:solidFill>
                  <a:srgbClr val="FFFFFF"/>
                </a:solidFill>
                <a:latin typeface="Muli Extra-Light"/>
              </a:endParaRPr>
            </a:p>
          </p:txBody>
        </p:sp>
        <p:sp>
          <p:nvSpPr>
            <p:cNvPr id="6" name="AutoShape 6"/>
            <p:cNvSpPr/>
            <p:nvPr/>
          </p:nvSpPr>
          <p:spPr>
            <a:xfrm>
              <a:off x="0" y="10808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7" name="Group 7"/>
          <p:cNvGrpSpPr/>
          <p:nvPr/>
        </p:nvGrpSpPr>
        <p:grpSpPr>
          <a:xfrm>
            <a:off x="6980846" y="2139009"/>
            <a:ext cx="4326308" cy="3072099"/>
            <a:chOff x="0" y="0"/>
            <a:chExt cx="5768411" cy="4096132"/>
          </a:xfrm>
        </p:grpSpPr>
        <p:sp>
          <p:nvSpPr>
            <p:cNvPr id="8" name="TextBox 8"/>
            <p:cNvSpPr txBox="1"/>
            <p:nvPr/>
          </p:nvSpPr>
          <p:spPr>
            <a:xfrm>
              <a:off x="0" y="0"/>
              <a:ext cx="5768411" cy="1828692"/>
            </a:xfrm>
            <a:prstGeom prst="rect">
              <a:avLst/>
            </a:prstGeom>
          </p:spPr>
          <p:txBody>
            <a:bodyPr lIns="0" tIns="0" rIns="0" bIns="0" rtlCol="0" anchor="t">
              <a:spAutoFit/>
            </a:bodyPr>
            <a:lstStyle/>
            <a:p>
              <a:pPr>
                <a:lnSpc>
                  <a:spcPts val="3600"/>
                </a:lnSpc>
              </a:pPr>
              <a:r>
                <a:rPr lang="en-US" sz="3000">
                  <a:solidFill>
                    <a:srgbClr val="FFFFFF"/>
                  </a:solidFill>
                  <a:latin typeface="Muli"/>
                </a:rPr>
                <a:t>CHẠY CỰC KỲ TỐT VỚI MÔI TRƯỜNG ĐÁM MÂY</a:t>
              </a:r>
            </a:p>
          </p:txBody>
        </p:sp>
        <p:sp>
          <p:nvSpPr>
            <p:cNvPr id="9" name="TextBox 9"/>
            <p:cNvSpPr txBox="1"/>
            <p:nvPr/>
          </p:nvSpPr>
          <p:spPr>
            <a:xfrm>
              <a:off x="0" y="2723474"/>
              <a:ext cx="5768411" cy="1389592"/>
            </a:xfrm>
            <a:prstGeom prst="rect">
              <a:avLst/>
            </a:prstGeom>
          </p:spPr>
          <p:txBody>
            <a:bodyPr lIns="0" tIns="0" rIns="0" bIns="0" rtlCol="0" anchor="t">
              <a:spAutoFit/>
            </a:bodyPr>
            <a:lstStyle/>
            <a:p>
              <a:pPr>
                <a:lnSpc>
                  <a:spcPts val="2800"/>
                </a:lnSpc>
              </a:pPr>
              <a:r>
                <a:rPr lang="en-US" sz="2000">
                  <a:solidFill>
                    <a:srgbClr val="FFFFFF"/>
                  </a:solidFill>
                  <a:latin typeface="Muli Extra-Light"/>
                </a:rPr>
                <a:t>Bạn có thể dễ dàng có được nhiều lựa chọn khác</a:t>
              </a:r>
            </a:p>
            <a:p>
              <a:pPr>
                <a:lnSpc>
                  <a:spcPts val="2800"/>
                </a:lnSpc>
              </a:pPr>
              <a:endParaRPr lang="en-US" sz="2000">
                <a:solidFill>
                  <a:srgbClr val="FFFFFF"/>
                </a:solidFill>
                <a:latin typeface="Muli Extra-Light"/>
              </a:endParaRPr>
            </a:p>
          </p:txBody>
        </p:sp>
        <p:sp>
          <p:nvSpPr>
            <p:cNvPr id="10" name="AutoShape 10"/>
            <p:cNvSpPr/>
            <p:nvPr/>
          </p:nvSpPr>
          <p:spPr>
            <a:xfrm>
              <a:off x="0" y="2299895"/>
              <a:ext cx="5768411" cy="0"/>
            </a:xfrm>
            <a:prstGeom prst="line">
              <a:avLst/>
            </a:prstGeom>
            <a:ln w="25400" cap="rnd">
              <a:solidFill>
                <a:srgbClr val="10B5BF"/>
              </a:solidFill>
              <a:prstDash val="solid"/>
              <a:headEnd type="none" w="sm" len="sm"/>
              <a:tailEnd type="none" w="sm" len="sm"/>
            </a:ln>
          </p:spPr>
          <p:txBody>
            <a:bodyPr/>
            <a:lstStyle/>
            <a:p>
              <a:endParaRPr lang="en-US"/>
            </a:p>
          </p:txBody>
        </p:sp>
      </p:grpSp>
      <p:sp>
        <p:nvSpPr>
          <p:cNvPr id="11" name="Freeform 11"/>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32999"/>
            </a:blip>
            <a:stretch>
              <a:fillRect/>
            </a:stretch>
          </a:blipFill>
        </p:spPr>
        <p:txBody>
          <a:bodyPr/>
          <a:lstStyle/>
          <a:p>
            <a:endParaRPr lang="en-US"/>
          </a:p>
        </p:txBody>
      </p:sp>
      <p:grpSp>
        <p:nvGrpSpPr>
          <p:cNvPr id="12" name="Group 12"/>
          <p:cNvGrpSpPr/>
          <p:nvPr/>
        </p:nvGrpSpPr>
        <p:grpSpPr>
          <a:xfrm>
            <a:off x="12932992" y="2536201"/>
            <a:ext cx="4326308" cy="2277741"/>
            <a:chOff x="0" y="0"/>
            <a:chExt cx="5768411" cy="3036988"/>
          </a:xfrm>
        </p:grpSpPr>
        <p:sp>
          <p:nvSpPr>
            <p:cNvPr id="13" name="TextBox 13"/>
            <p:cNvSpPr txBox="1"/>
            <p:nvPr/>
          </p:nvSpPr>
          <p:spPr>
            <a:xfrm>
              <a:off x="0" y="0"/>
              <a:ext cx="5768411" cy="1219128"/>
            </a:xfrm>
            <a:prstGeom prst="rect">
              <a:avLst/>
            </a:prstGeom>
          </p:spPr>
          <p:txBody>
            <a:bodyPr lIns="0" tIns="0" rIns="0" bIns="0" rtlCol="0" anchor="t">
              <a:spAutoFit/>
            </a:bodyPr>
            <a:lstStyle/>
            <a:p>
              <a:pPr>
                <a:lnSpc>
                  <a:spcPts val="3600"/>
                </a:lnSpc>
              </a:pPr>
              <a:r>
                <a:rPr lang="en-US" sz="3000">
                  <a:solidFill>
                    <a:srgbClr val="FFFFFF"/>
                  </a:solidFill>
                  <a:latin typeface="Muli"/>
                </a:rPr>
                <a:t>CỘNG ĐỘNG RỘNG LỚN VÀ NĂNG ĐỘNG </a:t>
              </a:r>
            </a:p>
          </p:txBody>
        </p:sp>
        <p:sp>
          <p:nvSpPr>
            <p:cNvPr id="14" name="TextBox 14"/>
            <p:cNvSpPr txBox="1"/>
            <p:nvPr/>
          </p:nvSpPr>
          <p:spPr>
            <a:xfrm>
              <a:off x="0" y="2123435"/>
              <a:ext cx="5768411" cy="8619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Cho phép bạn mở rộng thông tin</a:t>
              </a:r>
            </a:p>
            <a:p>
              <a:pPr>
                <a:lnSpc>
                  <a:spcPts val="2695"/>
                </a:lnSpc>
              </a:pPr>
              <a:endParaRPr lang="en-US" sz="1925">
                <a:solidFill>
                  <a:srgbClr val="FFFFFF"/>
                </a:solidFill>
                <a:latin typeface="Muli Extra-Light"/>
              </a:endParaRPr>
            </a:p>
          </p:txBody>
        </p:sp>
        <p:sp>
          <p:nvSpPr>
            <p:cNvPr id="15" name="AutoShape 15"/>
            <p:cNvSpPr/>
            <p:nvPr/>
          </p:nvSpPr>
          <p:spPr>
            <a:xfrm>
              <a:off x="0" y="1690331"/>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16" name="Group 16"/>
          <p:cNvGrpSpPr/>
          <p:nvPr/>
        </p:nvGrpSpPr>
        <p:grpSpPr>
          <a:xfrm>
            <a:off x="492770" y="6477058"/>
            <a:ext cx="4326308" cy="3068289"/>
            <a:chOff x="0" y="0"/>
            <a:chExt cx="5768411" cy="4091052"/>
          </a:xfrm>
        </p:grpSpPr>
        <p:sp>
          <p:nvSpPr>
            <p:cNvPr id="17" name="TextBox 17"/>
            <p:cNvSpPr txBox="1"/>
            <p:nvPr/>
          </p:nvSpPr>
          <p:spPr>
            <a:xfrm>
              <a:off x="0" y="0"/>
              <a:ext cx="5768411" cy="1828692"/>
            </a:xfrm>
            <a:prstGeom prst="rect">
              <a:avLst/>
            </a:prstGeom>
          </p:spPr>
          <p:txBody>
            <a:bodyPr lIns="0" tIns="0" rIns="0" bIns="0" rtlCol="0" anchor="t">
              <a:spAutoFit/>
            </a:bodyPr>
            <a:lstStyle/>
            <a:p>
              <a:pPr>
                <a:lnSpc>
                  <a:spcPts val="3600"/>
                </a:lnSpc>
              </a:pPr>
              <a:r>
                <a:rPr lang="en-US" sz="3000">
                  <a:solidFill>
                    <a:srgbClr val="FFFFFF"/>
                  </a:solidFill>
                  <a:latin typeface="Muli"/>
                </a:rPr>
                <a:t>CHO PHÉP CÁC PHƯƠNG PHÁP GIÁM SÁT ĐA DẠNG</a:t>
              </a:r>
            </a:p>
          </p:txBody>
        </p:sp>
        <p:sp>
          <p:nvSpPr>
            <p:cNvPr id="18" name="TextBox 18"/>
            <p:cNvSpPr txBox="1"/>
            <p:nvPr/>
          </p:nvSpPr>
          <p:spPr>
            <a:xfrm>
              <a:off x="0" y="2732999"/>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Giúp bạn theo dõi nhiệm vụ của mình dễ dàng hơn</a:t>
              </a:r>
            </a:p>
            <a:p>
              <a:pPr>
                <a:lnSpc>
                  <a:spcPts val="2695"/>
                </a:lnSpc>
              </a:pPr>
              <a:endParaRPr lang="en-US" sz="1925">
                <a:solidFill>
                  <a:srgbClr val="FFFFFF"/>
                </a:solidFill>
                <a:latin typeface="Muli Extra-Light"/>
              </a:endParaRPr>
            </a:p>
          </p:txBody>
        </p:sp>
        <p:sp>
          <p:nvSpPr>
            <p:cNvPr id="19" name="AutoShape 19"/>
            <p:cNvSpPr/>
            <p:nvPr/>
          </p:nvSpPr>
          <p:spPr>
            <a:xfrm>
              <a:off x="0" y="2299895"/>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20" name="Group 20"/>
          <p:cNvGrpSpPr/>
          <p:nvPr/>
        </p:nvGrpSpPr>
        <p:grpSpPr>
          <a:xfrm>
            <a:off x="6980846" y="6934258"/>
            <a:ext cx="4326308" cy="2611116"/>
            <a:chOff x="0" y="0"/>
            <a:chExt cx="5768411" cy="3481488"/>
          </a:xfrm>
        </p:grpSpPr>
        <p:sp>
          <p:nvSpPr>
            <p:cNvPr id="21" name="TextBox 21"/>
            <p:cNvSpPr txBox="1"/>
            <p:nvPr/>
          </p:nvSpPr>
          <p:spPr>
            <a:xfrm>
              <a:off x="0" y="0"/>
              <a:ext cx="5768411" cy="1219128"/>
            </a:xfrm>
            <a:prstGeom prst="rect">
              <a:avLst/>
            </a:prstGeom>
          </p:spPr>
          <p:txBody>
            <a:bodyPr lIns="0" tIns="0" rIns="0" bIns="0" rtlCol="0" anchor="t">
              <a:spAutoFit/>
            </a:bodyPr>
            <a:lstStyle/>
            <a:p>
              <a:pPr>
                <a:lnSpc>
                  <a:spcPts val="3600"/>
                </a:lnSpc>
              </a:pPr>
              <a:r>
                <a:rPr lang="en-US" sz="3000">
                  <a:solidFill>
                    <a:srgbClr val="FFFFFF"/>
                  </a:solidFill>
                  <a:latin typeface="Muli"/>
                </a:rPr>
                <a:t>GHI NHẬT KÝ CHI TIẾT CÔNG VIỆC VÀ DỰ ÁN</a:t>
              </a:r>
            </a:p>
          </p:txBody>
        </p:sp>
        <p:sp>
          <p:nvSpPr>
            <p:cNvPr id="22" name="TextBox 22"/>
            <p:cNvSpPr txBox="1"/>
            <p:nvPr/>
          </p:nvSpPr>
          <p:spPr>
            <a:xfrm>
              <a:off x="0" y="2123435"/>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Giúp bạn xác định lỗi và gỡ rối một cách nhanh chóng</a:t>
              </a:r>
            </a:p>
            <a:p>
              <a:pPr>
                <a:lnSpc>
                  <a:spcPts val="2695"/>
                </a:lnSpc>
              </a:pPr>
              <a:endParaRPr lang="en-US" sz="1925">
                <a:solidFill>
                  <a:srgbClr val="FFFFFF"/>
                </a:solidFill>
                <a:latin typeface="Muli Extra-Light"/>
              </a:endParaRPr>
            </a:p>
          </p:txBody>
        </p:sp>
        <p:sp>
          <p:nvSpPr>
            <p:cNvPr id="23" name="AutoShape 23"/>
            <p:cNvSpPr/>
            <p:nvPr/>
          </p:nvSpPr>
          <p:spPr>
            <a:xfrm>
              <a:off x="0" y="1690331"/>
              <a:ext cx="5768411" cy="0"/>
            </a:xfrm>
            <a:prstGeom prst="line">
              <a:avLst/>
            </a:prstGeom>
            <a:ln w="25400" cap="rnd">
              <a:solidFill>
                <a:srgbClr val="10B5BF"/>
              </a:solidFill>
              <a:prstDash val="solid"/>
              <a:headEnd type="none" w="sm" len="sm"/>
              <a:tailEnd type="none" w="sm" len="sm"/>
            </a:ln>
          </p:spPr>
          <p:txBody>
            <a:bodyPr/>
            <a:lstStyle/>
            <a:p>
              <a:endParaRPr lang="en-US"/>
            </a:p>
          </p:txBody>
        </p:sp>
      </p:grpSp>
      <p:grpSp>
        <p:nvGrpSpPr>
          <p:cNvPr id="24" name="Group 24"/>
          <p:cNvGrpSpPr/>
          <p:nvPr/>
        </p:nvGrpSpPr>
        <p:grpSpPr>
          <a:xfrm>
            <a:off x="12932992" y="6477058"/>
            <a:ext cx="4326308" cy="3068370"/>
            <a:chOff x="0" y="0"/>
            <a:chExt cx="5768411" cy="4091160"/>
          </a:xfrm>
        </p:grpSpPr>
        <p:sp>
          <p:nvSpPr>
            <p:cNvPr id="25" name="TextBox 25"/>
            <p:cNvSpPr txBox="1"/>
            <p:nvPr/>
          </p:nvSpPr>
          <p:spPr>
            <a:xfrm>
              <a:off x="0" y="0"/>
              <a:ext cx="5768411" cy="1828800"/>
            </a:xfrm>
            <a:prstGeom prst="rect">
              <a:avLst/>
            </a:prstGeom>
          </p:spPr>
          <p:txBody>
            <a:bodyPr lIns="0" tIns="0" rIns="0" bIns="0" rtlCol="0" anchor="t">
              <a:spAutoFit/>
            </a:bodyPr>
            <a:lstStyle/>
            <a:p>
              <a:pPr>
                <a:lnSpc>
                  <a:spcPts val="3600"/>
                </a:lnSpc>
              </a:pPr>
              <a:r>
                <a:rPr lang="en-US" sz="3000">
                  <a:solidFill>
                    <a:srgbClr val="FFFFFF"/>
                  </a:solidFill>
                  <a:latin typeface="Muli"/>
                </a:rPr>
                <a:t>PHÁT TRIỂN ĐỂ HOẠT ĐỘNG VỚI CÁC KIẾN TRÚC TIÊU CHUẨN</a:t>
              </a:r>
            </a:p>
          </p:txBody>
        </p:sp>
        <p:sp>
          <p:nvSpPr>
            <p:cNvPr id="26" name="TextBox 26"/>
            <p:cNvSpPr txBox="1"/>
            <p:nvPr/>
          </p:nvSpPr>
          <p:spPr>
            <a:xfrm>
              <a:off x="0" y="2733107"/>
              <a:ext cx="5768411" cy="1306407"/>
            </a:xfrm>
            <a:prstGeom prst="rect">
              <a:avLst/>
            </a:prstGeom>
          </p:spPr>
          <p:txBody>
            <a:bodyPr lIns="0" tIns="0" rIns="0" bIns="0" rtlCol="0" anchor="t">
              <a:spAutoFit/>
            </a:bodyPr>
            <a:lstStyle/>
            <a:p>
              <a:pPr>
                <a:lnSpc>
                  <a:spcPts val="2695"/>
                </a:lnSpc>
              </a:pPr>
              <a:r>
                <a:rPr lang="en-US" sz="1925">
                  <a:solidFill>
                    <a:srgbClr val="FFFFFF"/>
                  </a:solidFill>
                  <a:latin typeface="Muli Extra-Light"/>
                </a:rPr>
                <a:t>Ngoài ra, bạn cũng có thể có một loạt các tùy chọn tùy chỉnh</a:t>
              </a:r>
            </a:p>
            <a:p>
              <a:pPr>
                <a:lnSpc>
                  <a:spcPts val="2695"/>
                </a:lnSpc>
              </a:pPr>
              <a:endParaRPr lang="en-US" sz="1925">
                <a:solidFill>
                  <a:srgbClr val="FFFFFF"/>
                </a:solidFill>
                <a:latin typeface="Muli Extra-Light"/>
              </a:endParaRPr>
            </a:p>
          </p:txBody>
        </p:sp>
        <p:sp>
          <p:nvSpPr>
            <p:cNvPr id="27" name="AutoShape 27"/>
            <p:cNvSpPr/>
            <p:nvPr/>
          </p:nvSpPr>
          <p:spPr>
            <a:xfrm>
              <a:off x="0" y="2300004"/>
              <a:ext cx="5768411" cy="0"/>
            </a:xfrm>
            <a:prstGeom prst="line">
              <a:avLst/>
            </a:prstGeom>
            <a:ln w="25400" cap="rnd">
              <a:solidFill>
                <a:srgbClr val="10B5BF"/>
              </a:solidFill>
              <a:prstDash val="solid"/>
              <a:headEnd type="none" w="sm" len="sm"/>
              <a:tailEnd type="none" w="sm" len="sm"/>
            </a:ln>
          </p:spPr>
          <p:txBody>
            <a:bodyPr/>
            <a:lstStyle/>
            <a:p>
              <a:endParaRPr 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4835430" cy="704781"/>
          </a:xfrm>
          <a:prstGeom prst="rect">
            <a:avLst/>
          </a:prstGeom>
        </p:spPr>
        <p:txBody>
          <a:bodyPr lIns="0" tIns="0" rIns="0" bIns="0" rtlCol="0" anchor="t">
            <a:spAutoFit/>
          </a:bodyPr>
          <a:lstStyle/>
          <a:p>
            <a:pPr>
              <a:lnSpc>
                <a:spcPts val="5550"/>
              </a:lnSpc>
            </a:pPr>
            <a:r>
              <a:rPr lang="en-US" sz="4625">
                <a:solidFill>
                  <a:srgbClr val="FFFFFF"/>
                </a:solidFill>
                <a:latin typeface="Muli Semi-Bold"/>
              </a:rPr>
              <a:t>2. Lý do nên dùng airflow</a:t>
            </a:r>
          </a:p>
        </p:txBody>
      </p:sp>
      <p:sp>
        <p:nvSpPr>
          <p:cNvPr id="3" name="Freeform 3"/>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32999"/>
            </a:blip>
            <a:stretch>
              <a:fillRect/>
            </a:stretch>
          </a:blipFill>
        </p:spPr>
        <p:txBody>
          <a:bodyPr/>
          <a:lstStyle/>
          <a:p>
            <a:endParaRPr lang="en-US"/>
          </a:p>
        </p:txBody>
      </p:sp>
      <p:sp>
        <p:nvSpPr>
          <p:cNvPr id="4" name="TextBox 4"/>
          <p:cNvSpPr txBox="1"/>
          <p:nvPr/>
        </p:nvSpPr>
        <p:spPr>
          <a:xfrm>
            <a:off x="1028700" y="1970957"/>
            <a:ext cx="15961004" cy="2297213"/>
          </a:xfrm>
          <a:prstGeom prst="rect">
            <a:avLst/>
          </a:prstGeom>
        </p:spPr>
        <p:txBody>
          <a:bodyPr lIns="0" tIns="0" rIns="0" bIns="0" rtlCol="0" anchor="t">
            <a:spAutoFit/>
          </a:bodyPr>
          <a:lstStyle/>
          <a:p>
            <a:pPr algn="just">
              <a:lnSpc>
                <a:spcPts val="4620"/>
              </a:lnSpc>
            </a:pPr>
            <a:r>
              <a:rPr lang="en-US" sz="3300">
                <a:solidFill>
                  <a:srgbClr val="FFFFFF"/>
                </a:solidFill>
                <a:latin typeface="Muli"/>
              </a:rPr>
              <a:t>- Workflow được định nghĩa thành Python code, cho phép:</a:t>
            </a:r>
          </a:p>
          <a:p>
            <a:pPr marL="712470" lvl="1" indent="-356235" algn="just">
              <a:lnSpc>
                <a:spcPts val="4620"/>
              </a:lnSpc>
              <a:buFont typeface="Arial"/>
              <a:buChar char="•"/>
            </a:pPr>
            <a:r>
              <a:rPr lang="en-US" sz="3300">
                <a:solidFill>
                  <a:srgbClr val="FFFFFF"/>
                </a:solidFill>
                <a:latin typeface="Muli"/>
              </a:rPr>
              <a:t>Workflows có thể được quản lý phiên bản, cho phép rollback phiên bản cũ.</a:t>
            </a:r>
          </a:p>
          <a:p>
            <a:pPr marL="712470" lvl="1" indent="-356235" algn="just">
              <a:lnSpc>
                <a:spcPts val="4620"/>
              </a:lnSpc>
              <a:buFont typeface="Arial"/>
              <a:buChar char="•"/>
            </a:pPr>
            <a:r>
              <a:rPr lang="en-US" sz="3300">
                <a:solidFill>
                  <a:srgbClr val="FFFFFF"/>
                </a:solidFill>
                <a:latin typeface="Muli"/>
              </a:rPr>
              <a:t>Workflows có thể được phát triển bởi nhiều người trong một team.</a:t>
            </a:r>
          </a:p>
          <a:p>
            <a:pPr marL="712470" lvl="1" indent="-356235" algn="just">
              <a:lnSpc>
                <a:spcPts val="4620"/>
              </a:lnSpc>
              <a:buFont typeface="Arial"/>
              <a:buChar char="•"/>
            </a:pPr>
            <a:r>
              <a:rPr lang="en-US" sz="3300">
                <a:solidFill>
                  <a:srgbClr val="FFFFFF"/>
                </a:solidFill>
                <a:latin typeface="Muli"/>
              </a:rPr>
              <a:t>Có thể tạo các test để kiểm tra các chức năng</a:t>
            </a:r>
          </a:p>
        </p:txBody>
      </p:sp>
      <p:sp>
        <p:nvSpPr>
          <p:cNvPr id="5" name="TextBox 5"/>
          <p:cNvSpPr txBox="1"/>
          <p:nvPr/>
        </p:nvSpPr>
        <p:spPr>
          <a:xfrm>
            <a:off x="1028700" y="4506296"/>
            <a:ext cx="15961004" cy="1135272"/>
          </a:xfrm>
          <a:prstGeom prst="rect">
            <a:avLst/>
          </a:prstGeom>
        </p:spPr>
        <p:txBody>
          <a:bodyPr lIns="0" tIns="0" rIns="0" bIns="0" rtlCol="0" anchor="t">
            <a:spAutoFit/>
          </a:bodyPr>
          <a:lstStyle/>
          <a:p>
            <a:pPr algn="just">
              <a:lnSpc>
                <a:spcPts val="4620"/>
              </a:lnSpc>
            </a:pPr>
            <a:r>
              <a:rPr lang="en-US" sz="3300">
                <a:solidFill>
                  <a:srgbClr val="FFFFFF"/>
                </a:solidFill>
                <a:latin typeface="Muli"/>
              </a:rPr>
              <a:t>- Airflow cho phép lập lịch các task, giúp tạo các pipeline phức tạp. Ngoài ra, khả năng chạy lại một phần pipeline sau khi khác phục sự cố giúp tối đa hóa hiệu suất.</a:t>
            </a:r>
          </a:p>
        </p:txBody>
      </p:sp>
      <p:sp>
        <p:nvSpPr>
          <p:cNvPr id="6" name="TextBox 6"/>
          <p:cNvSpPr txBox="1"/>
          <p:nvPr/>
        </p:nvSpPr>
        <p:spPr>
          <a:xfrm>
            <a:off x="1028700" y="5879693"/>
            <a:ext cx="15961004" cy="2297213"/>
          </a:xfrm>
          <a:prstGeom prst="rect">
            <a:avLst/>
          </a:prstGeom>
        </p:spPr>
        <p:txBody>
          <a:bodyPr lIns="0" tIns="0" rIns="0" bIns="0" rtlCol="0" anchor="t">
            <a:spAutoFit/>
          </a:bodyPr>
          <a:lstStyle/>
          <a:p>
            <a:pPr algn="just">
              <a:lnSpc>
                <a:spcPts val="4620"/>
              </a:lnSpc>
            </a:pPr>
            <a:r>
              <a:rPr lang="en-US" sz="3300">
                <a:solidFill>
                  <a:srgbClr val="FFFFFF"/>
                </a:solidFill>
                <a:latin typeface="Muli"/>
              </a:rPr>
              <a:t>- Giao diện người dùng của Airflow cung cấp:</a:t>
            </a:r>
          </a:p>
          <a:p>
            <a:pPr marL="712470" lvl="1" indent="-356235" algn="just">
              <a:lnSpc>
                <a:spcPts val="4620"/>
              </a:lnSpc>
              <a:buFont typeface="Arial"/>
              <a:buChar char="•"/>
            </a:pPr>
            <a:r>
              <a:rPr lang="en-US" sz="3300">
                <a:solidFill>
                  <a:srgbClr val="FFFFFF"/>
                </a:solidFill>
                <a:latin typeface="Muli"/>
              </a:rPr>
              <a:t>Góc nhìn chi tiết: Pipelines, Tasks</a:t>
            </a:r>
          </a:p>
          <a:p>
            <a:pPr marL="712470" lvl="1" indent="-356235" algn="just">
              <a:lnSpc>
                <a:spcPts val="4620"/>
              </a:lnSpc>
              <a:buFont typeface="Arial"/>
              <a:buChar char="•"/>
            </a:pPr>
            <a:r>
              <a:rPr lang="en-US" sz="3300">
                <a:solidFill>
                  <a:srgbClr val="FFFFFF"/>
                </a:solidFill>
                <a:latin typeface="Muli"/>
              </a:rPr>
              <a:t>Góc nhìn tổng quan hoạt động của các pipelines theo thời gian</a:t>
            </a:r>
          </a:p>
          <a:p>
            <a:pPr marL="712470" lvl="1" indent="-356235" algn="just">
              <a:lnSpc>
                <a:spcPts val="4620"/>
              </a:lnSpc>
              <a:buFont typeface="Arial"/>
              <a:buChar char="•"/>
            </a:pPr>
            <a:r>
              <a:rPr lang="en-US" sz="3300">
                <a:solidFill>
                  <a:srgbClr val="FFFFFF"/>
                </a:solidFill>
                <a:latin typeface="Muli"/>
              </a:rPr>
              <a:t>Inspect logs và khởi chạy task trong trường hợp chạy lỗi</a:t>
            </a:r>
          </a:p>
        </p:txBody>
      </p:sp>
      <p:sp>
        <p:nvSpPr>
          <p:cNvPr id="7" name="TextBox 7"/>
          <p:cNvSpPr txBox="1"/>
          <p:nvPr/>
        </p:nvSpPr>
        <p:spPr>
          <a:xfrm>
            <a:off x="1028700" y="8415031"/>
            <a:ext cx="15961004" cy="1135272"/>
          </a:xfrm>
          <a:prstGeom prst="rect">
            <a:avLst/>
          </a:prstGeom>
        </p:spPr>
        <p:txBody>
          <a:bodyPr lIns="0" tIns="0" rIns="0" bIns="0" rtlCol="0" anchor="t">
            <a:spAutoFit/>
          </a:bodyPr>
          <a:lstStyle/>
          <a:p>
            <a:pPr algn="just">
              <a:lnSpc>
                <a:spcPts val="4620"/>
              </a:lnSpc>
            </a:pPr>
            <a:r>
              <a:rPr lang="en-US" sz="3300">
                <a:solidFill>
                  <a:srgbClr val="FFFFFF"/>
                </a:solidFill>
                <a:latin typeface="Muli"/>
              </a:rPr>
              <a:t>- Airflow là mã nguồn mở, cho phép tính tùy biến cao. Do đó được tin dùng bởi nhiều công ty trên thế giới.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TextBox 2"/>
          <p:cNvSpPr txBox="1"/>
          <p:nvPr/>
        </p:nvSpPr>
        <p:spPr>
          <a:xfrm>
            <a:off x="607370" y="514562"/>
            <a:ext cx="17073260" cy="1116677"/>
          </a:xfrm>
          <a:prstGeom prst="rect">
            <a:avLst/>
          </a:prstGeom>
        </p:spPr>
        <p:txBody>
          <a:bodyPr lIns="0" tIns="0" rIns="0" bIns="0" rtlCol="0" anchor="t">
            <a:spAutoFit/>
          </a:bodyPr>
          <a:lstStyle/>
          <a:p>
            <a:pPr algn="ctr">
              <a:lnSpc>
                <a:spcPts val="9164"/>
              </a:lnSpc>
            </a:pPr>
            <a:r>
              <a:rPr lang="en-US" sz="6546">
                <a:solidFill>
                  <a:srgbClr val="FFFFFF"/>
                </a:solidFill>
                <a:latin typeface="Muli Bold"/>
              </a:rPr>
              <a:t>Những trường hợp không nên dùng Airflow</a:t>
            </a:r>
          </a:p>
        </p:txBody>
      </p:sp>
      <p:sp>
        <p:nvSpPr>
          <p:cNvPr id="3" name="Freeform 3"/>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2">
              <a:alphaModFix amt="32999"/>
            </a:blip>
            <a:stretch>
              <a:fillRect/>
            </a:stretch>
          </a:blipFill>
        </p:spPr>
        <p:txBody>
          <a:bodyPr/>
          <a:lstStyle/>
          <a:p>
            <a:endParaRPr lang="en-US"/>
          </a:p>
        </p:txBody>
      </p:sp>
      <p:sp>
        <p:nvSpPr>
          <p:cNvPr id="4" name="TextBox 4"/>
          <p:cNvSpPr txBox="1"/>
          <p:nvPr/>
        </p:nvSpPr>
        <p:spPr>
          <a:xfrm>
            <a:off x="1028700" y="3443638"/>
            <a:ext cx="13409664" cy="1286983"/>
          </a:xfrm>
          <a:prstGeom prst="rect">
            <a:avLst/>
          </a:prstGeom>
        </p:spPr>
        <p:txBody>
          <a:bodyPr lIns="0" tIns="0" rIns="0" bIns="0" rtlCol="0" anchor="t">
            <a:spAutoFit/>
          </a:bodyPr>
          <a:lstStyle/>
          <a:p>
            <a:pPr algn="just">
              <a:lnSpc>
                <a:spcPts val="5179"/>
              </a:lnSpc>
            </a:pPr>
            <a:r>
              <a:rPr lang="en-US" sz="3699">
                <a:solidFill>
                  <a:srgbClr val="FFFFFF"/>
                </a:solidFill>
                <a:latin typeface="Muli"/>
              </a:rPr>
              <a:t>- Airflow không hỗ trợ các luồng công việc không ngừng dựa trên sự kiện.</a:t>
            </a:r>
          </a:p>
        </p:txBody>
      </p:sp>
      <p:sp>
        <p:nvSpPr>
          <p:cNvPr id="5" name="TextBox 5"/>
          <p:cNvSpPr txBox="1"/>
          <p:nvPr/>
        </p:nvSpPr>
        <p:spPr>
          <a:xfrm>
            <a:off x="1028700" y="7496356"/>
            <a:ext cx="13409664" cy="613302"/>
          </a:xfrm>
          <a:prstGeom prst="rect">
            <a:avLst/>
          </a:prstGeom>
        </p:spPr>
        <p:txBody>
          <a:bodyPr lIns="0" tIns="0" rIns="0" bIns="0" rtlCol="0" anchor="t">
            <a:spAutoFit/>
          </a:bodyPr>
          <a:lstStyle/>
          <a:p>
            <a:pPr algn="just">
              <a:lnSpc>
                <a:spcPts val="5039"/>
              </a:lnSpc>
            </a:pPr>
            <a:r>
              <a:rPr lang="en-US" sz="3599">
                <a:solidFill>
                  <a:srgbClr val="FFFFFF"/>
                </a:solidFill>
                <a:latin typeface="Muli"/>
              </a:rPr>
              <a:t>- Không phù hợp với nếu người dùng ưu việc chọn thay vì code.</a:t>
            </a:r>
          </a:p>
        </p:txBody>
      </p:sp>
      <p:sp>
        <p:nvSpPr>
          <p:cNvPr id="6" name="TextBox 6"/>
          <p:cNvSpPr txBox="1"/>
          <p:nvPr/>
        </p:nvSpPr>
        <p:spPr>
          <a:xfrm>
            <a:off x="1028700" y="5168771"/>
            <a:ext cx="13409664" cy="1889435"/>
          </a:xfrm>
          <a:prstGeom prst="rect">
            <a:avLst/>
          </a:prstGeom>
        </p:spPr>
        <p:txBody>
          <a:bodyPr lIns="0" tIns="0" rIns="0" bIns="0" rtlCol="0" anchor="t">
            <a:spAutoFit/>
          </a:bodyPr>
          <a:lstStyle/>
          <a:p>
            <a:pPr algn="just">
              <a:lnSpc>
                <a:spcPts val="5039"/>
              </a:lnSpc>
            </a:pPr>
            <a:r>
              <a:rPr lang="en-US" sz="3599">
                <a:solidFill>
                  <a:srgbClr val="FFFFFF"/>
                </a:solidFill>
                <a:latin typeface="Muli"/>
              </a:rPr>
              <a:t>- Mặc dù Airflow hỗ trợ Apache Kafka, là một streaming system được sử dụng để tiếp nhận và sử lý dữ liệu thời gian thực. Nhưng các task sẽ được tái khởi động định kì.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3" name="TextBox 3"/>
          <p:cNvSpPr txBox="1"/>
          <p:nvPr/>
        </p:nvSpPr>
        <p:spPr>
          <a:xfrm>
            <a:off x="1" y="2191048"/>
            <a:ext cx="11887200" cy="6984861"/>
          </a:xfrm>
          <a:prstGeom prst="rect">
            <a:avLst/>
          </a:prstGeom>
        </p:spPr>
        <p:txBody>
          <a:bodyPr wrap="square" lIns="0" tIns="0" rIns="0" bIns="0" rtlCol="0" anchor="t">
            <a:spAutoFit/>
          </a:bodyPr>
          <a:lstStyle/>
          <a:p>
            <a:pPr marL="777520" lvl="1" indent="-388760" algn="just">
              <a:lnSpc>
                <a:spcPts val="5041"/>
              </a:lnSpc>
              <a:buFont typeface="Arial"/>
              <a:buChar char="•"/>
            </a:pPr>
            <a:r>
              <a:rPr lang="en-US" sz="3000" spc="-10" dirty="0">
                <a:solidFill>
                  <a:srgbClr val="FFFFFF"/>
                </a:solidFill>
                <a:latin typeface="Muli"/>
              </a:rPr>
              <a:t>Directed Acyclic Graph </a:t>
            </a:r>
            <a:r>
              <a:rPr lang="en-US" sz="3000" spc="-10" dirty="0" err="1">
                <a:solidFill>
                  <a:srgbClr val="FFFFFF"/>
                </a:solidFill>
                <a:latin typeface="Muli"/>
              </a:rPr>
              <a:t>là</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đồ</a:t>
            </a:r>
            <a:r>
              <a:rPr lang="en-US" sz="3000" spc="-10" dirty="0">
                <a:solidFill>
                  <a:srgbClr val="FFFFFF"/>
                </a:solidFill>
                <a:latin typeface="Muli"/>
              </a:rPr>
              <a:t> </a:t>
            </a:r>
            <a:r>
              <a:rPr lang="en-US" sz="3000" spc="-10" dirty="0" err="1">
                <a:solidFill>
                  <a:srgbClr val="FFFFFF"/>
                </a:solidFill>
                <a:latin typeface="Muli"/>
              </a:rPr>
              <a:t>thị</a:t>
            </a:r>
            <a:r>
              <a:rPr lang="en-US" sz="3000" spc="-10" dirty="0">
                <a:solidFill>
                  <a:srgbClr val="FFFFFF"/>
                </a:solidFill>
                <a:latin typeface="Muli"/>
              </a:rPr>
              <a:t> </a:t>
            </a:r>
            <a:r>
              <a:rPr lang="en-US" sz="3000" spc="-10" dirty="0" err="1">
                <a:solidFill>
                  <a:srgbClr val="FFFFFF"/>
                </a:solidFill>
                <a:latin typeface="Muli"/>
              </a:rPr>
              <a:t>có</a:t>
            </a:r>
            <a:r>
              <a:rPr lang="en-US" sz="3000" spc="-10" dirty="0">
                <a:solidFill>
                  <a:srgbClr val="FFFFFF"/>
                </a:solidFill>
                <a:latin typeface="Muli"/>
              </a:rPr>
              <a:t> </a:t>
            </a:r>
            <a:r>
              <a:rPr lang="en-US" sz="3000" spc="-10" dirty="0" err="1">
                <a:solidFill>
                  <a:srgbClr val="FFFFFF"/>
                </a:solidFill>
                <a:latin typeface="Muli"/>
              </a:rPr>
              <a:t>hướng</a:t>
            </a:r>
            <a:r>
              <a:rPr lang="en-US" sz="3000" spc="-10" dirty="0">
                <a:solidFill>
                  <a:srgbClr val="FFFFFF"/>
                </a:solidFill>
                <a:latin typeface="Muli"/>
              </a:rPr>
              <a:t> </a:t>
            </a:r>
            <a:r>
              <a:rPr lang="en-US" sz="3000" spc="-10" dirty="0" err="1">
                <a:solidFill>
                  <a:srgbClr val="FFFFFF"/>
                </a:solidFill>
                <a:latin typeface="Muli"/>
              </a:rPr>
              <a:t>không</a:t>
            </a:r>
            <a:r>
              <a:rPr lang="en-US" sz="3000" spc="-10" dirty="0">
                <a:solidFill>
                  <a:srgbClr val="FFFFFF"/>
                </a:solidFill>
                <a:latin typeface="Muli"/>
              </a:rPr>
              <a:t> chu </a:t>
            </a:r>
            <a:r>
              <a:rPr lang="en-US" sz="3000" spc="-10" dirty="0" err="1">
                <a:solidFill>
                  <a:srgbClr val="FFFFFF"/>
                </a:solidFill>
                <a:latin typeface="Muli"/>
              </a:rPr>
              <a:t>trình</a:t>
            </a:r>
            <a:r>
              <a:rPr lang="en-US" sz="3000" spc="-10" dirty="0">
                <a:solidFill>
                  <a:srgbClr val="FFFFFF"/>
                </a:solidFill>
                <a:latin typeface="Muli"/>
              </a:rPr>
              <a:t>, </a:t>
            </a:r>
            <a:r>
              <a:rPr lang="en-US" sz="3000" spc="-10" dirty="0" err="1">
                <a:solidFill>
                  <a:srgbClr val="FFFFFF"/>
                </a:solidFill>
                <a:latin typeface="Muli"/>
              </a:rPr>
              <a:t>mô</a:t>
            </a:r>
            <a:r>
              <a:rPr lang="en-US" sz="3000" spc="-10" dirty="0">
                <a:solidFill>
                  <a:srgbClr val="FFFFFF"/>
                </a:solidFill>
                <a:latin typeface="Muli"/>
              </a:rPr>
              <a:t> </a:t>
            </a:r>
            <a:r>
              <a:rPr lang="en-US" sz="3000" spc="-10" dirty="0" err="1">
                <a:solidFill>
                  <a:srgbClr val="FFFFFF"/>
                </a:solidFill>
                <a:latin typeface="Muli"/>
              </a:rPr>
              <a:t>tả</a:t>
            </a:r>
            <a:r>
              <a:rPr lang="en-US" sz="3000" spc="-10" dirty="0">
                <a:solidFill>
                  <a:srgbClr val="FFFFFF"/>
                </a:solidFill>
                <a:latin typeface="Muli"/>
              </a:rPr>
              <a:t> </a:t>
            </a:r>
            <a:r>
              <a:rPr lang="en-US" sz="3000" spc="-10" dirty="0" err="1">
                <a:solidFill>
                  <a:srgbClr val="FFFFFF"/>
                </a:solidFill>
                <a:latin typeface="Muli"/>
              </a:rPr>
              <a:t>tất</a:t>
            </a:r>
            <a:r>
              <a:rPr lang="en-US" sz="3000" spc="-10" dirty="0">
                <a:solidFill>
                  <a:srgbClr val="FFFFFF"/>
                </a:solidFill>
                <a:latin typeface="Muli"/>
              </a:rPr>
              <a:t> </a:t>
            </a:r>
            <a:r>
              <a:rPr lang="en-US" sz="3000" spc="-10" dirty="0" err="1">
                <a:solidFill>
                  <a:srgbClr val="FFFFFF"/>
                </a:solidFill>
                <a:latin typeface="Muli"/>
              </a:rPr>
              <a:t>cả</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bước</a:t>
            </a:r>
            <a:r>
              <a:rPr lang="en-US" sz="3000" spc="-10" dirty="0">
                <a:solidFill>
                  <a:srgbClr val="FFFFFF"/>
                </a:solidFill>
                <a:latin typeface="Muli"/>
              </a:rPr>
              <a:t> </a:t>
            </a:r>
            <a:r>
              <a:rPr lang="en-US" sz="3000" spc="-10" dirty="0" err="1">
                <a:solidFill>
                  <a:srgbClr val="FFFFFF"/>
                </a:solidFill>
                <a:latin typeface="Muli"/>
              </a:rPr>
              <a:t>xử</a:t>
            </a:r>
            <a:r>
              <a:rPr lang="en-US" sz="3000" spc="-10" dirty="0">
                <a:solidFill>
                  <a:srgbClr val="FFFFFF"/>
                </a:solidFill>
                <a:latin typeface="Muli"/>
              </a:rPr>
              <a:t> </a:t>
            </a:r>
            <a:r>
              <a:rPr lang="en-US" sz="3000" spc="-10" dirty="0" err="1">
                <a:solidFill>
                  <a:srgbClr val="FFFFFF"/>
                </a:solidFill>
                <a:latin typeface="Muli"/>
              </a:rPr>
              <a:t>lý</a:t>
            </a:r>
            <a:r>
              <a:rPr lang="en-US" sz="3000" spc="-10" dirty="0">
                <a:solidFill>
                  <a:srgbClr val="FFFFFF"/>
                </a:solidFill>
                <a:latin typeface="Muli"/>
              </a:rPr>
              <a:t> </a:t>
            </a:r>
            <a:r>
              <a:rPr lang="en-US" sz="3000" spc="-10" dirty="0" err="1">
                <a:solidFill>
                  <a:srgbClr val="FFFFFF"/>
                </a:solidFill>
                <a:latin typeface="Muli"/>
              </a:rPr>
              <a:t>dữ</a:t>
            </a:r>
            <a:r>
              <a:rPr lang="en-US" sz="3000" spc="-10" dirty="0">
                <a:solidFill>
                  <a:srgbClr val="FFFFFF"/>
                </a:solidFill>
                <a:latin typeface="Muli"/>
              </a:rPr>
              <a:t> </a:t>
            </a:r>
            <a:r>
              <a:rPr lang="en-US" sz="3000" spc="-10" dirty="0" err="1">
                <a:solidFill>
                  <a:srgbClr val="FFFFFF"/>
                </a:solidFill>
                <a:latin typeface="Muli"/>
              </a:rPr>
              <a:t>liệu</a:t>
            </a:r>
            <a:r>
              <a:rPr lang="en-US" sz="3000" spc="-10" dirty="0">
                <a:solidFill>
                  <a:srgbClr val="FFFFFF"/>
                </a:solidFill>
                <a:latin typeface="Muli"/>
              </a:rPr>
              <a:t> </a:t>
            </a:r>
            <a:r>
              <a:rPr lang="en-US" sz="3000" spc="-10" dirty="0" err="1">
                <a:solidFill>
                  <a:srgbClr val="FFFFFF"/>
                </a:solidFill>
                <a:latin typeface="Muli"/>
              </a:rPr>
              <a:t>trong</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quy</a:t>
            </a:r>
            <a:r>
              <a:rPr lang="en-US" sz="3000" spc="-10" dirty="0">
                <a:solidFill>
                  <a:srgbClr val="FFFFFF"/>
                </a:solidFill>
                <a:latin typeface="Muli"/>
              </a:rPr>
              <a:t> </a:t>
            </a:r>
            <a:r>
              <a:rPr lang="en-US" sz="3000" spc="-10" dirty="0" err="1">
                <a:solidFill>
                  <a:srgbClr val="FFFFFF"/>
                </a:solidFill>
                <a:latin typeface="Muli"/>
              </a:rPr>
              <a:t>trình</a:t>
            </a:r>
            <a:r>
              <a:rPr lang="en-US" sz="3000" spc="-10" dirty="0">
                <a:solidFill>
                  <a:srgbClr val="FFFFFF"/>
                </a:solidFill>
                <a:latin typeface="Muli"/>
              </a:rPr>
              <a:t>.</a:t>
            </a:r>
          </a:p>
          <a:p>
            <a:pPr marL="777520" lvl="1" indent="-388760" algn="just">
              <a:lnSpc>
                <a:spcPts val="5041"/>
              </a:lnSpc>
              <a:buFont typeface="Arial"/>
              <a:buChar char="•"/>
            </a:pPr>
            <a:r>
              <a:rPr lang="en-US" sz="3000" spc="-10" dirty="0">
                <a:solidFill>
                  <a:srgbClr val="FFFFFF"/>
                </a:solidFill>
                <a:latin typeface="Muli"/>
              </a:rPr>
              <a:t>Quy </a:t>
            </a:r>
            <a:r>
              <a:rPr lang="en-US" sz="3000" spc="-10" dirty="0" err="1">
                <a:solidFill>
                  <a:srgbClr val="FFFFFF"/>
                </a:solidFill>
                <a:latin typeface="Muli"/>
              </a:rPr>
              <a:t>trình</a:t>
            </a:r>
            <a:r>
              <a:rPr lang="en-US" sz="3000" spc="-10" dirty="0">
                <a:solidFill>
                  <a:srgbClr val="FFFFFF"/>
                </a:solidFill>
                <a:latin typeface="Muli"/>
              </a:rPr>
              <a:t> </a:t>
            </a:r>
            <a:r>
              <a:rPr lang="en-US" sz="3000" spc="-10" dirty="0" err="1">
                <a:solidFill>
                  <a:srgbClr val="FFFFFF"/>
                </a:solidFill>
                <a:latin typeface="Muli"/>
              </a:rPr>
              <a:t>công</a:t>
            </a:r>
            <a:r>
              <a:rPr lang="en-US" sz="3000" spc="-10" dirty="0">
                <a:solidFill>
                  <a:srgbClr val="FFFFFF"/>
                </a:solidFill>
                <a:latin typeface="Muli"/>
              </a:rPr>
              <a:t> </a:t>
            </a:r>
            <a:r>
              <a:rPr lang="en-US" sz="3000" spc="-10" dirty="0" err="1">
                <a:solidFill>
                  <a:srgbClr val="FFFFFF"/>
                </a:solidFill>
                <a:latin typeface="Muli"/>
              </a:rPr>
              <a:t>việc</a:t>
            </a:r>
            <a:r>
              <a:rPr lang="en-US" sz="3000" spc="-10" dirty="0">
                <a:solidFill>
                  <a:srgbClr val="FFFFFF"/>
                </a:solidFill>
                <a:latin typeface="Muli"/>
              </a:rPr>
              <a:t> </a:t>
            </a:r>
            <a:r>
              <a:rPr lang="en-US" sz="3000" spc="-10" dirty="0" err="1">
                <a:solidFill>
                  <a:srgbClr val="FFFFFF"/>
                </a:solidFill>
                <a:latin typeface="Muli"/>
              </a:rPr>
              <a:t>thường</a:t>
            </a:r>
            <a:r>
              <a:rPr lang="en-US" sz="3000" spc="-10" dirty="0">
                <a:solidFill>
                  <a:srgbClr val="FFFFFF"/>
                </a:solidFill>
                <a:latin typeface="Muli"/>
              </a:rPr>
              <a:t>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xác</a:t>
            </a:r>
            <a:r>
              <a:rPr lang="en-US" sz="3000" spc="-10" dirty="0">
                <a:solidFill>
                  <a:srgbClr val="FFFFFF"/>
                </a:solidFill>
                <a:latin typeface="Muli"/>
              </a:rPr>
              <a:t> </a:t>
            </a:r>
            <a:r>
              <a:rPr lang="en-US" sz="3000" spc="-10" dirty="0" err="1">
                <a:solidFill>
                  <a:srgbClr val="FFFFFF"/>
                </a:solidFill>
                <a:latin typeface="Muli"/>
              </a:rPr>
              <a:t>định</a:t>
            </a:r>
            <a:r>
              <a:rPr lang="en-US" sz="3000" spc="-10" dirty="0">
                <a:solidFill>
                  <a:srgbClr val="FFFFFF"/>
                </a:solidFill>
                <a:latin typeface="Muli"/>
              </a:rPr>
              <a:t> </a:t>
            </a:r>
            <a:r>
              <a:rPr lang="en-US" sz="3000" spc="-10" dirty="0" err="1">
                <a:solidFill>
                  <a:srgbClr val="FFFFFF"/>
                </a:solidFill>
                <a:latin typeface="Muli"/>
              </a:rPr>
              <a:t>với</a:t>
            </a:r>
            <a:r>
              <a:rPr lang="en-US" sz="3000" spc="-10" dirty="0">
                <a:solidFill>
                  <a:srgbClr val="FFFFFF"/>
                </a:solidFill>
                <a:latin typeface="Muli"/>
              </a:rPr>
              <a:t> </a:t>
            </a:r>
            <a:r>
              <a:rPr lang="en-US" sz="3000" spc="-10" dirty="0" err="1">
                <a:solidFill>
                  <a:srgbClr val="FFFFFF"/>
                </a:solidFill>
                <a:latin typeface="Muli"/>
              </a:rPr>
              <a:t>sự</a:t>
            </a:r>
            <a:r>
              <a:rPr lang="en-US" sz="3000" spc="-10" dirty="0">
                <a:solidFill>
                  <a:srgbClr val="FFFFFF"/>
                </a:solidFill>
                <a:latin typeface="Muli"/>
              </a:rPr>
              <a:t> </a:t>
            </a:r>
            <a:r>
              <a:rPr lang="en-US" sz="3000" spc="-10" dirty="0" err="1">
                <a:solidFill>
                  <a:srgbClr val="FFFFFF"/>
                </a:solidFill>
                <a:latin typeface="Muli"/>
              </a:rPr>
              <a:t>trợ</a:t>
            </a:r>
            <a:r>
              <a:rPr lang="en-US" sz="3000" spc="-10" dirty="0">
                <a:solidFill>
                  <a:srgbClr val="FFFFFF"/>
                </a:solidFill>
                <a:latin typeface="Muli"/>
              </a:rPr>
              <a:t> </a:t>
            </a:r>
            <a:r>
              <a:rPr lang="en-US" sz="3000" spc="-10" dirty="0" err="1">
                <a:solidFill>
                  <a:srgbClr val="FFFFFF"/>
                </a:solidFill>
                <a:latin typeface="Muli"/>
              </a:rPr>
              <a:t>giúp</a:t>
            </a:r>
            <a:r>
              <a:rPr lang="en-US" sz="3000" spc="-10" dirty="0">
                <a:solidFill>
                  <a:srgbClr val="FFFFFF"/>
                </a:solidFill>
                <a:latin typeface="Muli"/>
              </a:rPr>
              <a:t> </a:t>
            </a:r>
            <a:r>
              <a:rPr lang="en-US" sz="3000" spc="-10" dirty="0" err="1">
                <a:solidFill>
                  <a:srgbClr val="FFFFFF"/>
                </a:solidFill>
                <a:latin typeface="Muli"/>
              </a:rPr>
              <a:t>của</a:t>
            </a:r>
            <a:r>
              <a:rPr lang="en-US" sz="3000" spc="-10" dirty="0">
                <a:solidFill>
                  <a:srgbClr val="FFFFFF"/>
                </a:solidFill>
                <a:latin typeface="Muli"/>
              </a:rPr>
              <a:t> </a:t>
            </a:r>
            <a:r>
              <a:rPr lang="en-US" sz="3000" spc="-10" dirty="0" err="1">
                <a:solidFill>
                  <a:srgbClr val="FFFFFF"/>
                </a:solidFill>
                <a:latin typeface="Muli"/>
              </a:rPr>
              <a:t>Đồ</a:t>
            </a:r>
            <a:r>
              <a:rPr lang="en-US" sz="3000" spc="-10" dirty="0">
                <a:solidFill>
                  <a:srgbClr val="FFFFFF"/>
                </a:solidFill>
                <a:latin typeface="Muli"/>
              </a:rPr>
              <a:t> </a:t>
            </a:r>
            <a:r>
              <a:rPr lang="en-US" sz="3000" spc="-10" dirty="0" err="1">
                <a:solidFill>
                  <a:srgbClr val="FFFFFF"/>
                </a:solidFill>
                <a:latin typeface="Muli"/>
              </a:rPr>
              <a:t>thị</a:t>
            </a:r>
            <a:r>
              <a:rPr lang="en-US" sz="3000" spc="-10" dirty="0">
                <a:solidFill>
                  <a:srgbClr val="FFFFFF"/>
                </a:solidFill>
                <a:latin typeface="Muli"/>
              </a:rPr>
              <a:t> </a:t>
            </a:r>
            <a:r>
              <a:rPr lang="en-US" sz="3000" spc="-10" dirty="0" err="1">
                <a:solidFill>
                  <a:srgbClr val="FFFFFF"/>
                </a:solidFill>
                <a:latin typeface="Muli"/>
              </a:rPr>
              <a:t>theo</a:t>
            </a:r>
            <a:r>
              <a:rPr lang="en-US" sz="3000" spc="-10" dirty="0">
                <a:solidFill>
                  <a:srgbClr val="FFFFFF"/>
                </a:solidFill>
                <a:latin typeface="Muli"/>
              </a:rPr>
              <a:t> chu </a:t>
            </a:r>
            <a:r>
              <a:rPr lang="en-US" sz="3000" spc="-10" dirty="0" err="1">
                <a:solidFill>
                  <a:srgbClr val="FFFFFF"/>
                </a:solidFill>
                <a:latin typeface="Muli"/>
              </a:rPr>
              <a:t>kỳ</a:t>
            </a:r>
            <a:r>
              <a:rPr lang="en-US" sz="3000" spc="-10" dirty="0">
                <a:solidFill>
                  <a:srgbClr val="FFFFFF"/>
                </a:solidFill>
                <a:latin typeface="Muli"/>
              </a:rPr>
              <a:t> </a:t>
            </a:r>
            <a:r>
              <a:rPr lang="en-US" sz="3000" spc="-10" dirty="0" err="1">
                <a:solidFill>
                  <a:srgbClr val="FFFFFF"/>
                </a:solidFill>
                <a:latin typeface="Muli"/>
              </a:rPr>
              <a:t>có</a:t>
            </a:r>
            <a:r>
              <a:rPr lang="en-US" sz="3000" spc="-10" dirty="0">
                <a:solidFill>
                  <a:srgbClr val="FFFFFF"/>
                </a:solidFill>
                <a:latin typeface="Muli"/>
              </a:rPr>
              <a:t> </a:t>
            </a:r>
            <a:r>
              <a:rPr lang="en-US" sz="3000" spc="-10" dirty="0" err="1">
                <a:solidFill>
                  <a:srgbClr val="FFFFFF"/>
                </a:solidFill>
                <a:latin typeface="Muli"/>
              </a:rPr>
              <a:t>hướng</a:t>
            </a:r>
            <a:r>
              <a:rPr lang="en-US" sz="3000" spc="-10" dirty="0">
                <a:solidFill>
                  <a:srgbClr val="FFFFFF"/>
                </a:solidFill>
                <a:latin typeface="Muli"/>
              </a:rPr>
              <a:t> (DAG)</a:t>
            </a:r>
          </a:p>
          <a:p>
            <a:pPr marL="777520" lvl="1" indent="-388760" algn="just">
              <a:lnSpc>
                <a:spcPts val="5041"/>
              </a:lnSpc>
              <a:buFont typeface="Arial"/>
              <a:buChar char="•"/>
            </a:pPr>
            <a:r>
              <a:rPr lang="en-US" sz="3000" spc="-10" dirty="0" err="1">
                <a:solidFill>
                  <a:srgbClr val="FFFFFF"/>
                </a:solidFill>
                <a:latin typeface="Muli"/>
              </a:rPr>
              <a:t>Mỗi</a:t>
            </a:r>
            <a:r>
              <a:rPr lang="en-US" sz="3000" spc="-10" dirty="0">
                <a:solidFill>
                  <a:srgbClr val="FFFFFF"/>
                </a:solidFill>
                <a:latin typeface="Muli"/>
              </a:rPr>
              <a:t> DAG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xác</a:t>
            </a:r>
            <a:r>
              <a:rPr lang="en-US" sz="3000" spc="-10" dirty="0">
                <a:solidFill>
                  <a:srgbClr val="FFFFFF"/>
                </a:solidFill>
                <a:latin typeface="Muli"/>
              </a:rPr>
              <a:t> </a:t>
            </a:r>
            <a:r>
              <a:rPr lang="en-US" sz="3000" spc="-10" dirty="0" err="1">
                <a:solidFill>
                  <a:srgbClr val="FFFFFF"/>
                </a:solidFill>
                <a:latin typeface="Muli"/>
              </a:rPr>
              <a:t>định</a:t>
            </a:r>
            <a:r>
              <a:rPr lang="en-US" sz="3000" spc="-10" dirty="0">
                <a:solidFill>
                  <a:srgbClr val="FFFFFF"/>
                </a:solidFill>
                <a:latin typeface="Muli"/>
              </a:rPr>
              <a:t> </a:t>
            </a:r>
            <a:r>
              <a:rPr lang="en-US" sz="3000" spc="-10" dirty="0" err="1">
                <a:solidFill>
                  <a:srgbClr val="FFFFFF"/>
                </a:solidFill>
                <a:latin typeface="Muli"/>
              </a:rPr>
              <a:t>trong</a:t>
            </a:r>
            <a:r>
              <a:rPr lang="en-US" sz="3000" spc="-10" dirty="0">
                <a:solidFill>
                  <a:srgbClr val="FFFFFF"/>
                </a:solidFill>
                <a:latin typeface="Muli"/>
              </a:rPr>
              <a:t> 1 file DAG, </a:t>
            </a:r>
            <a:r>
              <a:rPr lang="en-US" sz="3000" spc="-10" dirty="0" err="1">
                <a:solidFill>
                  <a:srgbClr val="FFFFFF"/>
                </a:solidFill>
                <a:latin typeface="Muli"/>
              </a:rPr>
              <a:t>nó</a:t>
            </a:r>
            <a:r>
              <a:rPr lang="en-US" sz="3000" spc="-10" dirty="0">
                <a:solidFill>
                  <a:srgbClr val="FFFFFF"/>
                </a:solidFill>
                <a:latin typeface="Muli"/>
              </a:rPr>
              <a:t> </a:t>
            </a:r>
            <a:r>
              <a:rPr lang="en-US" sz="3000" spc="-10" dirty="0" err="1">
                <a:solidFill>
                  <a:srgbClr val="FFFFFF"/>
                </a:solidFill>
                <a:latin typeface="Muli"/>
              </a:rPr>
              <a:t>định</a:t>
            </a:r>
            <a:r>
              <a:rPr lang="en-US" sz="3000" spc="-10" dirty="0">
                <a:solidFill>
                  <a:srgbClr val="FFFFFF"/>
                </a:solidFill>
                <a:latin typeface="Muli"/>
              </a:rPr>
              <a:t> </a:t>
            </a:r>
            <a:r>
              <a:rPr lang="en-US" sz="3000" spc="-10" dirty="0" err="1">
                <a:solidFill>
                  <a:srgbClr val="FFFFFF"/>
                </a:solidFill>
                <a:latin typeface="Muli"/>
              </a:rPr>
              <a:t>nghĩa</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quy</a:t>
            </a:r>
            <a:r>
              <a:rPr lang="en-US" sz="3000" spc="-10" dirty="0">
                <a:solidFill>
                  <a:srgbClr val="FFFFFF"/>
                </a:solidFill>
                <a:latin typeface="Muli"/>
              </a:rPr>
              <a:t> </a:t>
            </a:r>
            <a:r>
              <a:rPr lang="en-US" sz="3000" spc="-10" dirty="0" err="1">
                <a:solidFill>
                  <a:srgbClr val="FFFFFF"/>
                </a:solidFill>
                <a:latin typeface="Muli"/>
              </a:rPr>
              <a:t>trình</a:t>
            </a:r>
            <a:r>
              <a:rPr lang="en-US" sz="3000" spc="-10" dirty="0">
                <a:solidFill>
                  <a:srgbClr val="FFFFFF"/>
                </a:solidFill>
                <a:latin typeface="Muli"/>
              </a:rPr>
              <a:t> </a:t>
            </a:r>
            <a:r>
              <a:rPr lang="en-US" sz="3000" spc="-10" dirty="0" err="1">
                <a:solidFill>
                  <a:srgbClr val="FFFFFF"/>
                </a:solidFill>
                <a:latin typeface="Muli"/>
              </a:rPr>
              <a:t>xử</a:t>
            </a:r>
            <a:r>
              <a:rPr lang="en-US" sz="3000" spc="-10" dirty="0">
                <a:solidFill>
                  <a:srgbClr val="FFFFFF"/>
                </a:solidFill>
                <a:latin typeface="Muli"/>
              </a:rPr>
              <a:t> </a:t>
            </a:r>
            <a:r>
              <a:rPr lang="en-US" sz="3000" spc="-10" dirty="0" err="1">
                <a:solidFill>
                  <a:srgbClr val="FFFFFF"/>
                </a:solidFill>
                <a:latin typeface="Muli"/>
              </a:rPr>
              <a:t>lý</a:t>
            </a:r>
            <a:r>
              <a:rPr lang="en-US" sz="3000" spc="-10" dirty="0">
                <a:solidFill>
                  <a:srgbClr val="FFFFFF"/>
                </a:solidFill>
                <a:latin typeface="Muli"/>
              </a:rPr>
              <a:t> </a:t>
            </a:r>
            <a:r>
              <a:rPr lang="en-US" sz="3000" spc="-10" dirty="0" err="1">
                <a:solidFill>
                  <a:srgbClr val="FFFFFF"/>
                </a:solidFill>
                <a:latin typeface="Muli"/>
              </a:rPr>
              <a:t>dữ</a:t>
            </a:r>
            <a:r>
              <a:rPr lang="en-US" sz="3000" spc="-10" dirty="0">
                <a:solidFill>
                  <a:srgbClr val="FFFFFF"/>
                </a:solidFill>
                <a:latin typeface="Muli"/>
              </a:rPr>
              <a:t> </a:t>
            </a:r>
            <a:r>
              <a:rPr lang="en-US" sz="3000" spc="-10" dirty="0" err="1">
                <a:solidFill>
                  <a:srgbClr val="FFFFFF"/>
                </a:solidFill>
                <a:latin typeface="Muli"/>
              </a:rPr>
              <a:t>liệu</a:t>
            </a:r>
            <a:r>
              <a:rPr lang="en-US" sz="3000" spc="-10" dirty="0">
                <a:solidFill>
                  <a:srgbClr val="FFFFFF"/>
                </a:solidFill>
                <a:latin typeface="Muli"/>
              </a:rPr>
              <a:t>,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biểu</a:t>
            </a:r>
            <a:r>
              <a:rPr lang="en-US" sz="3000" spc="-10" dirty="0">
                <a:solidFill>
                  <a:srgbClr val="FFFFFF"/>
                </a:solidFill>
                <a:latin typeface="Muli"/>
              </a:rPr>
              <a:t> </a:t>
            </a:r>
            <a:r>
              <a:rPr lang="en-US" sz="3000" spc="-10" dirty="0" err="1">
                <a:solidFill>
                  <a:srgbClr val="FFFFFF"/>
                </a:solidFill>
                <a:latin typeface="Muli"/>
              </a:rPr>
              <a:t>diễn</a:t>
            </a:r>
            <a:r>
              <a:rPr lang="en-US" sz="3000" spc="-10" dirty="0">
                <a:solidFill>
                  <a:srgbClr val="FFFFFF"/>
                </a:solidFill>
                <a:latin typeface="Muli"/>
              </a:rPr>
              <a:t> </a:t>
            </a:r>
            <a:r>
              <a:rPr lang="en-US" sz="3000" spc="-10" dirty="0" err="1">
                <a:solidFill>
                  <a:srgbClr val="FFFFFF"/>
                </a:solidFill>
                <a:latin typeface="Muli"/>
              </a:rPr>
              <a:t>dưới</a:t>
            </a:r>
            <a:r>
              <a:rPr lang="en-US" sz="3000" spc="-10" dirty="0">
                <a:solidFill>
                  <a:srgbClr val="FFFFFF"/>
                </a:solidFill>
                <a:latin typeface="Muli"/>
              </a:rPr>
              <a:t> </a:t>
            </a:r>
            <a:r>
              <a:rPr lang="en-US" sz="3000" spc="-10" dirty="0" err="1">
                <a:solidFill>
                  <a:srgbClr val="FFFFFF"/>
                </a:solidFill>
                <a:latin typeface="Muli"/>
              </a:rPr>
              <a:t>dạng</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đồ</a:t>
            </a:r>
            <a:r>
              <a:rPr lang="en-US" sz="3000" spc="-10" dirty="0">
                <a:solidFill>
                  <a:srgbClr val="FFFFFF"/>
                </a:solidFill>
                <a:latin typeface="Muli"/>
              </a:rPr>
              <a:t> </a:t>
            </a:r>
            <a:r>
              <a:rPr lang="en-US" sz="3000" spc="-10" dirty="0" err="1">
                <a:solidFill>
                  <a:srgbClr val="FFFFFF"/>
                </a:solidFill>
                <a:latin typeface="Muli"/>
              </a:rPr>
              <a:t>thị</a:t>
            </a:r>
            <a:r>
              <a:rPr lang="en-US" sz="3000" spc="-10" dirty="0">
                <a:solidFill>
                  <a:srgbClr val="FFFFFF"/>
                </a:solidFill>
                <a:latin typeface="Muli"/>
              </a:rPr>
              <a:t> </a:t>
            </a:r>
            <a:r>
              <a:rPr lang="en-US" sz="3000" spc="-10" dirty="0" err="1">
                <a:solidFill>
                  <a:srgbClr val="FFFFFF"/>
                </a:solidFill>
                <a:latin typeface="Muli"/>
              </a:rPr>
              <a:t>có</a:t>
            </a:r>
            <a:r>
              <a:rPr lang="en-US" sz="3000" spc="-10" dirty="0">
                <a:solidFill>
                  <a:srgbClr val="FFFFFF"/>
                </a:solidFill>
                <a:latin typeface="Muli"/>
              </a:rPr>
              <a:t> </a:t>
            </a:r>
            <a:r>
              <a:rPr lang="en-US" sz="3000" spc="-10" dirty="0" err="1">
                <a:solidFill>
                  <a:srgbClr val="FFFFFF"/>
                </a:solidFill>
                <a:latin typeface="Muli"/>
              </a:rPr>
              <a:t>hướng</a:t>
            </a:r>
            <a:r>
              <a:rPr lang="en-US" sz="3000" spc="-10" dirty="0">
                <a:solidFill>
                  <a:srgbClr val="FFFFFF"/>
                </a:solidFill>
                <a:latin typeface="Muli"/>
              </a:rPr>
              <a:t> </a:t>
            </a:r>
            <a:r>
              <a:rPr lang="en-US" sz="3000" spc="-10" dirty="0" err="1">
                <a:solidFill>
                  <a:srgbClr val="FFFFFF"/>
                </a:solidFill>
                <a:latin typeface="Muli"/>
              </a:rPr>
              <a:t>không</a:t>
            </a:r>
            <a:r>
              <a:rPr lang="en-US" sz="3000" spc="-10" dirty="0">
                <a:solidFill>
                  <a:srgbClr val="FFFFFF"/>
                </a:solidFill>
                <a:latin typeface="Muli"/>
              </a:rPr>
              <a:t> chu </a:t>
            </a:r>
            <a:r>
              <a:rPr lang="en-US" sz="3000" spc="-10" dirty="0" err="1">
                <a:solidFill>
                  <a:srgbClr val="FFFFFF"/>
                </a:solidFill>
                <a:latin typeface="Muli"/>
              </a:rPr>
              <a:t>trình</a:t>
            </a:r>
            <a:r>
              <a:rPr lang="en-US" sz="3000" spc="-10" dirty="0">
                <a:solidFill>
                  <a:srgbClr val="FFFFFF"/>
                </a:solidFill>
                <a:latin typeface="Muli"/>
              </a:rPr>
              <a:t>, </a:t>
            </a:r>
            <a:r>
              <a:rPr lang="en-US" sz="3000" spc="-10" dirty="0" err="1">
                <a:solidFill>
                  <a:srgbClr val="FFFFFF"/>
                </a:solidFill>
                <a:latin typeface="Muli"/>
              </a:rPr>
              <a:t>trong</a:t>
            </a:r>
            <a:r>
              <a:rPr lang="en-US" sz="3000" spc="-10" dirty="0">
                <a:solidFill>
                  <a:srgbClr val="FFFFFF"/>
                </a:solidFill>
                <a:latin typeface="Muli"/>
              </a:rPr>
              <a:t> </a:t>
            </a:r>
            <a:r>
              <a:rPr lang="en-US" sz="3000" spc="-10" dirty="0" err="1">
                <a:solidFill>
                  <a:srgbClr val="FFFFFF"/>
                </a:solidFill>
                <a:latin typeface="Muli"/>
              </a:rPr>
              <a:t>đó</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nút</a:t>
            </a:r>
            <a:r>
              <a:rPr lang="en-US" sz="3000" spc="-10" dirty="0">
                <a:solidFill>
                  <a:srgbClr val="FFFFFF"/>
                </a:solidFill>
                <a:latin typeface="Muli"/>
              </a:rPr>
              <a:t> </a:t>
            </a:r>
            <a:r>
              <a:rPr lang="en-US" sz="3000" spc="-10" dirty="0" err="1">
                <a:solidFill>
                  <a:srgbClr val="FFFFFF"/>
                </a:solidFill>
                <a:latin typeface="Muli"/>
              </a:rPr>
              <a:t>là</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tác</a:t>
            </a:r>
            <a:r>
              <a:rPr lang="en-US" sz="3000" spc="-10" dirty="0">
                <a:solidFill>
                  <a:srgbClr val="FFFFFF"/>
                </a:solidFill>
                <a:latin typeface="Muli"/>
              </a:rPr>
              <a:t> </a:t>
            </a:r>
            <a:r>
              <a:rPr lang="en-US" sz="3000" spc="-10" dirty="0" err="1">
                <a:solidFill>
                  <a:srgbClr val="FFFFFF"/>
                </a:solidFill>
                <a:latin typeface="Muli"/>
              </a:rPr>
              <a:t>vụ</a:t>
            </a:r>
            <a:r>
              <a:rPr lang="en-US" sz="3000" spc="-10" dirty="0">
                <a:solidFill>
                  <a:srgbClr val="FFFFFF"/>
                </a:solidFill>
                <a:latin typeface="Muli"/>
              </a:rPr>
              <a:t> (tasks) </a:t>
            </a:r>
            <a:r>
              <a:rPr lang="en-US" sz="3000" spc="-10" dirty="0" err="1">
                <a:solidFill>
                  <a:srgbClr val="FFFFFF"/>
                </a:solidFill>
                <a:latin typeface="Muli"/>
              </a:rPr>
              <a:t>và</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cạnh</a:t>
            </a:r>
            <a:r>
              <a:rPr lang="en-US" sz="3000" spc="-10" dirty="0">
                <a:solidFill>
                  <a:srgbClr val="FFFFFF"/>
                </a:solidFill>
                <a:latin typeface="Muli"/>
              </a:rPr>
              <a:t> </a:t>
            </a:r>
            <a:r>
              <a:rPr lang="en-US" sz="3000" spc="-10" dirty="0" err="1">
                <a:solidFill>
                  <a:srgbClr val="FFFFFF"/>
                </a:solidFill>
                <a:latin typeface="Muli"/>
              </a:rPr>
              <a:t>là</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phụ</a:t>
            </a:r>
            <a:r>
              <a:rPr lang="en-US" sz="3000" spc="-10" dirty="0">
                <a:solidFill>
                  <a:srgbClr val="FFFFFF"/>
                </a:solidFill>
                <a:latin typeface="Muli"/>
              </a:rPr>
              <a:t> </a:t>
            </a:r>
            <a:r>
              <a:rPr lang="en-US" sz="3000" spc="-10" dirty="0" err="1">
                <a:solidFill>
                  <a:srgbClr val="FFFFFF"/>
                </a:solidFill>
                <a:latin typeface="Muli"/>
              </a:rPr>
              <a:t>thuộc</a:t>
            </a:r>
            <a:r>
              <a:rPr lang="en-US" sz="3000" spc="-10" dirty="0">
                <a:solidFill>
                  <a:srgbClr val="FFFFFF"/>
                </a:solidFill>
                <a:latin typeface="Muli"/>
              </a:rPr>
              <a:t> </a:t>
            </a:r>
            <a:r>
              <a:rPr lang="en-US" sz="3000" spc="-10" dirty="0" err="1">
                <a:solidFill>
                  <a:srgbClr val="FFFFFF"/>
                </a:solidFill>
                <a:latin typeface="Muli"/>
              </a:rPr>
              <a:t>giữa</a:t>
            </a:r>
            <a:r>
              <a:rPr lang="en-US" sz="3000" spc="-10" dirty="0">
                <a:solidFill>
                  <a:srgbClr val="FFFFFF"/>
                </a:solidFill>
                <a:latin typeface="Muli"/>
              </a:rPr>
              <a:t> </a:t>
            </a: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tác</a:t>
            </a:r>
            <a:r>
              <a:rPr lang="en-US" sz="3000" spc="-10" dirty="0">
                <a:solidFill>
                  <a:srgbClr val="FFFFFF"/>
                </a:solidFill>
                <a:latin typeface="Muli"/>
              </a:rPr>
              <a:t> </a:t>
            </a:r>
            <a:r>
              <a:rPr lang="en-US" sz="3000" spc="-10" dirty="0" err="1">
                <a:solidFill>
                  <a:srgbClr val="FFFFFF"/>
                </a:solidFill>
                <a:latin typeface="Muli"/>
              </a:rPr>
              <a:t>vụ</a:t>
            </a:r>
            <a:r>
              <a:rPr lang="en-US" sz="3000" spc="-10" dirty="0">
                <a:solidFill>
                  <a:srgbClr val="FFFFFF"/>
                </a:solidFill>
                <a:latin typeface="Muli"/>
              </a:rPr>
              <a:t>.</a:t>
            </a:r>
          </a:p>
          <a:p>
            <a:pPr marL="777520" lvl="1" indent="-388760" algn="just">
              <a:lnSpc>
                <a:spcPts val="5041"/>
              </a:lnSpc>
              <a:buFont typeface="Arial"/>
              <a:buChar char="•"/>
            </a:pPr>
            <a:r>
              <a:rPr lang="en-US" sz="3000" spc="-10" dirty="0" err="1">
                <a:solidFill>
                  <a:srgbClr val="FFFFFF"/>
                </a:solidFill>
                <a:latin typeface="Muli"/>
              </a:rPr>
              <a:t>Các</a:t>
            </a:r>
            <a:r>
              <a:rPr lang="en-US" sz="3000" spc="-10" dirty="0">
                <a:solidFill>
                  <a:srgbClr val="FFFFFF"/>
                </a:solidFill>
                <a:latin typeface="Muli"/>
              </a:rPr>
              <a:t> </a:t>
            </a:r>
            <a:r>
              <a:rPr lang="en-US" sz="3000" spc="-10" dirty="0" err="1">
                <a:solidFill>
                  <a:srgbClr val="FFFFFF"/>
                </a:solidFill>
                <a:latin typeface="Muli"/>
              </a:rPr>
              <a:t>tác</a:t>
            </a:r>
            <a:r>
              <a:rPr lang="en-US" sz="3000" spc="-10" dirty="0">
                <a:solidFill>
                  <a:srgbClr val="FFFFFF"/>
                </a:solidFill>
                <a:latin typeface="Muli"/>
              </a:rPr>
              <a:t> </a:t>
            </a:r>
            <a:r>
              <a:rPr lang="en-US" sz="3000" spc="-10" dirty="0" err="1">
                <a:solidFill>
                  <a:srgbClr val="FFFFFF"/>
                </a:solidFill>
                <a:latin typeface="Muli"/>
              </a:rPr>
              <a:t>vụ</a:t>
            </a:r>
            <a:r>
              <a:rPr lang="en-US" sz="3000" spc="-10" dirty="0">
                <a:solidFill>
                  <a:srgbClr val="FFFFFF"/>
                </a:solidFill>
                <a:latin typeface="Muli"/>
              </a:rPr>
              <a:t> </a:t>
            </a:r>
            <a:r>
              <a:rPr lang="en-US" sz="3000" spc="-10" dirty="0" err="1">
                <a:solidFill>
                  <a:srgbClr val="FFFFFF"/>
                </a:solidFill>
                <a:latin typeface="Muli"/>
              </a:rPr>
              <a:t>trong</a:t>
            </a:r>
            <a:r>
              <a:rPr lang="en-US" sz="3000" spc="-10" dirty="0">
                <a:solidFill>
                  <a:srgbClr val="FFFFFF"/>
                </a:solidFill>
                <a:latin typeface="Muli"/>
              </a:rPr>
              <a:t> DAG </a:t>
            </a:r>
            <a:r>
              <a:rPr lang="en-US" sz="3000" spc="-10" dirty="0" err="1">
                <a:solidFill>
                  <a:srgbClr val="FFFFFF"/>
                </a:solidFill>
                <a:latin typeface="Muli"/>
              </a:rPr>
              <a:t>thường</a:t>
            </a:r>
            <a:r>
              <a:rPr lang="en-US" sz="3000" spc="-10" dirty="0">
                <a:solidFill>
                  <a:srgbClr val="FFFFFF"/>
                </a:solidFill>
                <a:latin typeface="Muli"/>
              </a:rPr>
              <a:t>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xử</a:t>
            </a:r>
            <a:r>
              <a:rPr lang="en-US" sz="3000" spc="-10" dirty="0">
                <a:solidFill>
                  <a:srgbClr val="FFFFFF"/>
                </a:solidFill>
                <a:latin typeface="Muli"/>
              </a:rPr>
              <a:t> </a:t>
            </a:r>
            <a:r>
              <a:rPr lang="en-US" sz="3000" spc="-10" dirty="0" err="1">
                <a:solidFill>
                  <a:srgbClr val="FFFFFF"/>
                </a:solidFill>
                <a:latin typeface="Muli"/>
              </a:rPr>
              <a:t>lý</a:t>
            </a:r>
            <a:r>
              <a:rPr lang="en-US" sz="3000" spc="-10" dirty="0">
                <a:solidFill>
                  <a:srgbClr val="FFFFFF"/>
                </a:solidFill>
                <a:latin typeface="Muli"/>
              </a:rPr>
              <a:t> </a:t>
            </a:r>
            <a:r>
              <a:rPr lang="en-US" sz="3000" spc="-10" dirty="0" err="1">
                <a:solidFill>
                  <a:srgbClr val="FFFFFF"/>
                </a:solidFill>
                <a:latin typeface="Muli"/>
              </a:rPr>
              <a:t>tuần</a:t>
            </a:r>
            <a:r>
              <a:rPr lang="en-US" sz="3000" spc="-10" dirty="0">
                <a:solidFill>
                  <a:srgbClr val="FFFFFF"/>
                </a:solidFill>
                <a:latin typeface="Muli"/>
              </a:rPr>
              <a:t> </a:t>
            </a:r>
            <a:r>
              <a:rPr lang="en-US" sz="3000" spc="-10" dirty="0" err="1">
                <a:solidFill>
                  <a:srgbClr val="FFFFFF"/>
                </a:solidFill>
                <a:latin typeface="Muli"/>
              </a:rPr>
              <a:t>tự</a:t>
            </a:r>
            <a:r>
              <a:rPr lang="en-US" sz="3000" spc="-10" dirty="0">
                <a:solidFill>
                  <a:srgbClr val="FFFFFF"/>
                </a:solidFill>
                <a:latin typeface="Muli"/>
              </a:rPr>
              <a:t> </a:t>
            </a:r>
            <a:r>
              <a:rPr lang="en-US" sz="3000" spc="-10" dirty="0" err="1">
                <a:solidFill>
                  <a:srgbClr val="FFFFFF"/>
                </a:solidFill>
                <a:latin typeface="Muli"/>
              </a:rPr>
              <a:t>hoặc</a:t>
            </a:r>
            <a:r>
              <a:rPr lang="en-US" sz="3000" spc="-10" dirty="0">
                <a:solidFill>
                  <a:srgbClr val="FFFFFF"/>
                </a:solidFill>
                <a:latin typeface="Muli"/>
              </a:rPr>
              <a:t> song </a:t>
            </a:r>
            <a:r>
              <a:rPr lang="en-US" sz="3000" spc="-10" dirty="0" err="1">
                <a:solidFill>
                  <a:srgbClr val="FFFFFF"/>
                </a:solidFill>
                <a:latin typeface="Muli"/>
              </a:rPr>
              <a:t>song</a:t>
            </a:r>
            <a:r>
              <a:rPr lang="en-US" sz="3000" spc="-10" dirty="0">
                <a:solidFill>
                  <a:srgbClr val="FFFFFF"/>
                </a:solidFill>
                <a:latin typeface="Muli"/>
              </a:rPr>
              <a:t> </a:t>
            </a:r>
            <a:r>
              <a:rPr lang="en-US" sz="3000" spc="-10" dirty="0" err="1">
                <a:solidFill>
                  <a:srgbClr val="FFFFFF"/>
                </a:solidFill>
                <a:latin typeface="Muli"/>
              </a:rPr>
              <a:t>theo</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lịch</a:t>
            </a:r>
            <a:r>
              <a:rPr lang="en-US" sz="3000" spc="-10" dirty="0">
                <a:solidFill>
                  <a:srgbClr val="FFFFFF"/>
                </a:solidFill>
                <a:latin typeface="Muli"/>
              </a:rPr>
              <a:t> </a:t>
            </a:r>
            <a:r>
              <a:rPr lang="en-US" sz="3000" spc="-10" dirty="0" err="1">
                <a:solidFill>
                  <a:srgbClr val="FFFFFF"/>
                </a:solidFill>
                <a:latin typeface="Muli"/>
              </a:rPr>
              <a:t>trình</a:t>
            </a:r>
            <a:r>
              <a:rPr lang="en-US" sz="3000" spc="-10" dirty="0">
                <a:solidFill>
                  <a:srgbClr val="FFFFFF"/>
                </a:solidFill>
                <a:latin typeface="Muli"/>
              </a:rPr>
              <a:t>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định</a:t>
            </a:r>
            <a:r>
              <a:rPr lang="en-US" sz="3000" spc="-10" dirty="0">
                <a:solidFill>
                  <a:srgbClr val="FFFFFF"/>
                </a:solidFill>
                <a:latin typeface="Muli"/>
              </a:rPr>
              <a:t> </a:t>
            </a:r>
            <a:r>
              <a:rPr lang="en-US" sz="3000" spc="-10" dirty="0" err="1">
                <a:solidFill>
                  <a:srgbClr val="FFFFFF"/>
                </a:solidFill>
                <a:latin typeface="Muli"/>
              </a:rPr>
              <a:t>sẵn</a:t>
            </a:r>
            <a:endParaRPr lang="en-US" sz="3000" spc="-10" dirty="0">
              <a:solidFill>
                <a:srgbClr val="FFFFFF"/>
              </a:solidFill>
              <a:latin typeface="Muli"/>
            </a:endParaRPr>
          </a:p>
          <a:p>
            <a:pPr marL="777520" lvl="1" indent="-388760" algn="just">
              <a:lnSpc>
                <a:spcPts val="5041"/>
              </a:lnSpc>
              <a:buFont typeface="Arial"/>
              <a:buChar char="•"/>
            </a:pPr>
            <a:r>
              <a:rPr lang="en-US" sz="3000" spc="-10" dirty="0">
                <a:solidFill>
                  <a:srgbClr val="FFFFFF"/>
                </a:solidFill>
                <a:latin typeface="Muli"/>
              </a:rPr>
              <a:t>Khi </a:t>
            </a:r>
            <a:r>
              <a:rPr lang="en-US" sz="3000" spc="-10" dirty="0" err="1">
                <a:solidFill>
                  <a:srgbClr val="FFFFFF"/>
                </a:solidFill>
                <a:latin typeface="Muli"/>
              </a:rPr>
              <a:t>một</a:t>
            </a:r>
            <a:r>
              <a:rPr lang="en-US" sz="3000" spc="-10" dirty="0">
                <a:solidFill>
                  <a:srgbClr val="FFFFFF"/>
                </a:solidFill>
                <a:latin typeface="Muli"/>
              </a:rPr>
              <a:t> DAG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thực</a:t>
            </a:r>
            <a:r>
              <a:rPr lang="en-US" sz="3000" spc="-10" dirty="0">
                <a:solidFill>
                  <a:srgbClr val="FFFFFF"/>
                </a:solidFill>
                <a:latin typeface="Muli"/>
              </a:rPr>
              <a:t> </a:t>
            </a:r>
            <a:r>
              <a:rPr lang="en-US" sz="3000" spc="-10" dirty="0" err="1">
                <a:solidFill>
                  <a:srgbClr val="FFFFFF"/>
                </a:solidFill>
                <a:latin typeface="Muli"/>
              </a:rPr>
              <a:t>thi</a:t>
            </a:r>
            <a:r>
              <a:rPr lang="en-US" sz="3000" spc="-10" dirty="0">
                <a:solidFill>
                  <a:srgbClr val="FFFFFF"/>
                </a:solidFill>
                <a:latin typeface="Muli"/>
              </a:rPr>
              <a:t>, </a:t>
            </a:r>
            <a:r>
              <a:rPr lang="en-US" sz="3000" spc="-10" dirty="0" err="1">
                <a:solidFill>
                  <a:srgbClr val="FFFFFF"/>
                </a:solidFill>
                <a:latin typeface="Muli"/>
              </a:rPr>
              <a:t>nó</a:t>
            </a:r>
            <a:r>
              <a:rPr lang="en-US" sz="3000" spc="-10" dirty="0">
                <a:solidFill>
                  <a:srgbClr val="FFFFFF"/>
                </a:solidFill>
                <a:latin typeface="Muli"/>
              </a:rPr>
              <a:t> </a:t>
            </a:r>
            <a:r>
              <a:rPr lang="en-US" sz="3000" spc="-10" dirty="0" err="1">
                <a:solidFill>
                  <a:srgbClr val="FFFFFF"/>
                </a:solidFill>
                <a:latin typeface="Muli"/>
              </a:rPr>
              <a:t>được</a:t>
            </a:r>
            <a:r>
              <a:rPr lang="en-US" sz="3000" spc="-10" dirty="0">
                <a:solidFill>
                  <a:srgbClr val="FFFFFF"/>
                </a:solidFill>
                <a:latin typeface="Muli"/>
              </a:rPr>
              <a:t> </a:t>
            </a:r>
            <a:r>
              <a:rPr lang="en-US" sz="3000" spc="-10" dirty="0" err="1">
                <a:solidFill>
                  <a:srgbClr val="FFFFFF"/>
                </a:solidFill>
                <a:latin typeface="Muli"/>
              </a:rPr>
              <a:t>gọi</a:t>
            </a:r>
            <a:r>
              <a:rPr lang="en-US" sz="3000" spc="-10" dirty="0">
                <a:solidFill>
                  <a:srgbClr val="FFFFFF"/>
                </a:solidFill>
                <a:latin typeface="Muli"/>
              </a:rPr>
              <a:t> </a:t>
            </a:r>
            <a:r>
              <a:rPr lang="en-US" sz="3000" spc="-10" dirty="0" err="1">
                <a:solidFill>
                  <a:srgbClr val="FFFFFF"/>
                </a:solidFill>
                <a:latin typeface="Muli"/>
              </a:rPr>
              <a:t>là</a:t>
            </a:r>
            <a:r>
              <a:rPr lang="en-US" sz="3000" spc="-10" dirty="0">
                <a:solidFill>
                  <a:srgbClr val="FFFFFF"/>
                </a:solidFill>
                <a:latin typeface="Muli"/>
              </a:rPr>
              <a:t> </a:t>
            </a:r>
            <a:r>
              <a:rPr lang="en-US" sz="3000" spc="-10" dirty="0" err="1">
                <a:solidFill>
                  <a:srgbClr val="FFFFFF"/>
                </a:solidFill>
                <a:latin typeface="Muli"/>
              </a:rPr>
              <a:t>một</a:t>
            </a:r>
            <a:r>
              <a:rPr lang="en-US" sz="3000" spc="-10" dirty="0">
                <a:solidFill>
                  <a:srgbClr val="FFFFFF"/>
                </a:solidFill>
                <a:latin typeface="Muli"/>
              </a:rPr>
              <a:t> </a:t>
            </a:r>
            <a:r>
              <a:rPr lang="en-US" sz="3000" spc="-10" dirty="0" err="1">
                <a:solidFill>
                  <a:srgbClr val="FFFFFF"/>
                </a:solidFill>
                <a:latin typeface="Muli"/>
              </a:rPr>
              <a:t>lần</a:t>
            </a:r>
            <a:r>
              <a:rPr lang="en-US" sz="3000" spc="-10" dirty="0">
                <a:solidFill>
                  <a:srgbClr val="FFFFFF"/>
                </a:solidFill>
                <a:latin typeface="Muli"/>
              </a:rPr>
              <a:t> </a:t>
            </a:r>
            <a:r>
              <a:rPr lang="en-US" sz="3000" spc="-10" dirty="0" err="1">
                <a:solidFill>
                  <a:srgbClr val="FFFFFF"/>
                </a:solidFill>
                <a:latin typeface="Muli"/>
              </a:rPr>
              <a:t>chạy</a:t>
            </a:r>
            <a:r>
              <a:rPr lang="en-US" sz="3000" spc="-10" dirty="0">
                <a:solidFill>
                  <a:srgbClr val="FFFFFF"/>
                </a:solidFill>
                <a:latin typeface="Muli"/>
              </a:rPr>
              <a:t> DAG</a:t>
            </a:r>
          </a:p>
        </p:txBody>
      </p:sp>
      <p:sp>
        <p:nvSpPr>
          <p:cNvPr id="4" name="TextBox 4"/>
          <p:cNvSpPr txBox="1"/>
          <p:nvPr/>
        </p:nvSpPr>
        <p:spPr>
          <a:xfrm>
            <a:off x="1028700" y="1028700"/>
            <a:ext cx="14835430" cy="704769"/>
          </a:xfrm>
          <a:prstGeom prst="rect">
            <a:avLst/>
          </a:prstGeom>
        </p:spPr>
        <p:txBody>
          <a:bodyPr lIns="0" tIns="0" rIns="0" bIns="0" rtlCol="0" anchor="t">
            <a:spAutoFit/>
          </a:bodyPr>
          <a:lstStyle/>
          <a:p>
            <a:pPr>
              <a:lnSpc>
                <a:spcPts val="5550"/>
              </a:lnSpc>
            </a:pPr>
            <a:r>
              <a:rPr lang="en-US" sz="4625">
                <a:solidFill>
                  <a:srgbClr val="FFFFFF"/>
                </a:solidFill>
                <a:latin typeface="Muli Bold"/>
              </a:rPr>
              <a:t>3. DAG</a:t>
            </a:r>
          </a:p>
        </p:txBody>
      </p:sp>
      <p:pic>
        <p:nvPicPr>
          <p:cNvPr id="5" name="Picture 4" descr="A diagram of a graph&#10;&#10;Description automatically generated">
            <a:extLst>
              <a:ext uri="{FF2B5EF4-FFF2-40B4-BE49-F238E27FC236}">
                <a16:creationId xmlns:a16="http://schemas.microsoft.com/office/drawing/2014/main" id="{8F91FBD6-BCA7-6B9B-3254-3874464FB7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6800" y="3162300"/>
            <a:ext cx="5526711" cy="41910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4173200" y="257774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3">
              <a:alphaModFix amt="28000"/>
            </a:blip>
            <a:stretch>
              <a:fillRect/>
            </a:stretch>
          </a:blipFill>
        </p:spPr>
        <p:txBody>
          <a:bodyPr/>
          <a:lstStyle/>
          <a:p>
            <a:endParaRPr lang="en-US"/>
          </a:p>
        </p:txBody>
      </p:sp>
      <p:sp>
        <p:nvSpPr>
          <p:cNvPr id="3" name="Freeform 3"/>
          <p:cNvSpPr/>
          <p:nvPr/>
        </p:nvSpPr>
        <p:spPr>
          <a:xfrm>
            <a:off x="1380297" y="4089293"/>
            <a:ext cx="15527406" cy="3967987"/>
          </a:xfrm>
          <a:custGeom>
            <a:avLst/>
            <a:gdLst/>
            <a:ahLst/>
            <a:cxnLst/>
            <a:rect l="l" t="t" r="r" b="b"/>
            <a:pathLst>
              <a:path w="15527406" h="3967987">
                <a:moveTo>
                  <a:pt x="0" y="0"/>
                </a:moveTo>
                <a:lnTo>
                  <a:pt x="15527406" y="0"/>
                </a:lnTo>
                <a:lnTo>
                  <a:pt x="15527406" y="3967986"/>
                </a:lnTo>
                <a:lnTo>
                  <a:pt x="0" y="3967986"/>
                </a:lnTo>
                <a:lnTo>
                  <a:pt x="0" y="0"/>
                </a:lnTo>
                <a:close/>
              </a:path>
            </a:pathLst>
          </a:custGeom>
          <a:blipFill>
            <a:blip r:embed="rId4"/>
            <a:stretch>
              <a:fillRect t="-2887" b="-2887"/>
            </a:stretch>
          </a:blipFill>
        </p:spPr>
        <p:txBody>
          <a:bodyPr/>
          <a:lstStyle/>
          <a:p>
            <a:endParaRPr lang="en-US"/>
          </a:p>
        </p:txBody>
      </p:sp>
      <p:sp>
        <p:nvSpPr>
          <p:cNvPr id="4" name="TextBox 4"/>
          <p:cNvSpPr txBox="1"/>
          <p:nvPr/>
        </p:nvSpPr>
        <p:spPr>
          <a:xfrm>
            <a:off x="1028700" y="1028700"/>
            <a:ext cx="14835430" cy="704781"/>
          </a:xfrm>
          <a:prstGeom prst="rect">
            <a:avLst/>
          </a:prstGeom>
        </p:spPr>
        <p:txBody>
          <a:bodyPr lIns="0" tIns="0" rIns="0" bIns="0" rtlCol="0" anchor="t">
            <a:spAutoFit/>
          </a:bodyPr>
          <a:lstStyle/>
          <a:p>
            <a:pPr>
              <a:lnSpc>
                <a:spcPts val="5550"/>
              </a:lnSpc>
            </a:pPr>
            <a:r>
              <a:rPr lang="en-US" sz="4625">
                <a:solidFill>
                  <a:srgbClr val="FFFFFF"/>
                </a:solidFill>
                <a:latin typeface="Muli Bold"/>
              </a:rPr>
              <a:t>3. DAG</a:t>
            </a:r>
          </a:p>
        </p:txBody>
      </p:sp>
      <p:sp>
        <p:nvSpPr>
          <p:cNvPr id="5" name="TextBox 5"/>
          <p:cNvSpPr txBox="1"/>
          <p:nvPr/>
        </p:nvSpPr>
        <p:spPr>
          <a:xfrm>
            <a:off x="874723" y="1933332"/>
            <a:ext cx="16538554" cy="1889435"/>
          </a:xfrm>
          <a:prstGeom prst="rect">
            <a:avLst/>
          </a:prstGeom>
        </p:spPr>
        <p:txBody>
          <a:bodyPr lIns="0" tIns="0" rIns="0" bIns="0" rtlCol="0" anchor="t">
            <a:spAutoFit/>
          </a:bodyPr>
          <a:lstStyle/>
          <a:p>
            <a:pPr algn="just">
              <a:lnSpc>
                <a:spcPts val="5039"/>
              </a:lnSpc>
            </a:pPr>
            <a:r>
              <a:rPr lang="en-US" sz="3599">
                <a:solidFill>
                  <a:srgbClr val="FFFFFF"/>
                </a:solidFill>
                <a:latin typeface="Muli"/>
              </a:rPr>
              <a:t>Ví dụ về một DAG như hình dưới, DAG của chúng ta gồm: nhập dữ liệu, phân tích dữ liệu, lưu trữ dữ liệu, tạo báo cáo và kích hoạt các hệ thống khác như báo cáo lỗi qua Email.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1785</Words>
  <Application>Microsoft Office PowerPoint</Application>
  <PresentationFormat>Custom</PresentationFormat>
  <Paragraphs>186</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Muli</vt:lpstr>
      <vt:lpstr>Arial</vt:lpstr>
      <vt:lpstr>Muli Bold</vt:lpstr>
      <vt:lpstr>Muli Semi-Bold</vt:lpstr>
      <vt:lpstr>Muli Extra-Light</vt:lpstr>
      <vt:lpstr>Calibri</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Thành phần 3D Công nghệ 5G Bản thuyết trình</dc:title>
  <cp:lastModifiedBy>Nguyễn Mỹ Liên</cp:lastModifiedBy>
  <cp:revision>6</cp:revision>
  <dcterms:created xsi:type="dcterms:W3CDTF">2006-08-16T00:00:00Z</dcterms:created>
  <dcterms:modified xsi:type="dcterms:W3CDTF">2024-04-05T07:23:59Z</dcterms:modified>
  <dc:identifier>DAGBd1ze0Lg</dc:identifier>
</cp:coreProperties>
</file>