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Quicksan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Y/+I8dMz4vR5Tm115Brd2qqh+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Quicksand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2bebb6c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2bebb6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0b8076a0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290b8076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0b8076a0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90b8076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0b8076a0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90b8076a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90b8076a0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90b8076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90b8076a0_0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290b8076a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90b8076a0_0_4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90b8076a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90b8076a0_0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90b8076a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69a11ad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469a11a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469a11eb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3469a11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69a11eb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469a11e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a41781b8f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3a41781b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469a11ad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3469a11a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a2bebb6c0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a2bebb6c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a2bebb6c0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a2bebb6c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a2db1f9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a2db1f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a2bebb6c0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a2bebb6c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a2db1f9c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a2db1f9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2db1fae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a2db1fa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469a11ad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3469a11a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611b64ac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611b64a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Lam ro: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 lieu train gom cac cot nao, lay trong bao nhieu thang/ngay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Dau vao cua mo hinh da train xong gom thong tin nao, khoang du lieu lich su gan neu 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Them bien neu co the (cuoi tuan, thoi tiet)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So sanh: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Do chinh xac khi du doan cac moc tuong lai khac nhau (du bao tuong lai 1 ngay, 3 ngay, 1 tuan, 2 tuan)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 chinh xac khi thay doi do dai dau vao (lich su gan 1 tuan, 2 tuan, 1 thang)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0b8076a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290b8076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611b64ac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611b64a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611b64ac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3611b64a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a41781b8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3a41781b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a41781b8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a41781b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b66e56f6e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b66e56f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0b8076a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90b8076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69a11eb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3469a11e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0b8076a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290b8076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0b8076a0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290b8076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0b8076a0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90b8076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0b8076a0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90b8076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4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4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5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50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4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42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4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42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2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2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5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5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45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4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49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0" name="Google Shape;40;p46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1" name="Google Shape;41;p4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4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4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4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7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4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43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48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4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4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4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8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2bebb6c0_1_0"/>
          <p:cNvSpPr txBox="1"/>
          <p:nvPr>
            <p:ph type="ctrTitle"/>
          </p:nvPr>
        </p:nvSpPr>
        <p:spPr>
          <a:xfrm>
            <a:off x="3278425" y="470450"/>
            <a:ext cx="2306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/>
              <a:t>MEMBERS</a:t>
            </a:r>
            <a:r>
              <a:rPr lang="en" sz="3500" u="sng"/>
              <a:t> </a:t>
            </a:r>
            <a:endParaRPr sz="3500" u="sng"/>
          </a:p>
        </p:txBody>
      </p:sp>
      <p:sp>
        <p:nvSpPr>
          <p:cNvPr id="72" name="Google Shape;72;g13a2bebb6c0_1_0"/>
          <p:cNvSpPr txBox="1"/>
          <p:nvPr/>
        </p:nvSpPr>
        <p:spPr>
          <a:xfrm>
            <a:off x="1661075" y="1631950"/>
            <a:ext cx="61344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                Nguyễn Hoài Bảo  - 19520405</a:t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                Đỗ Vũ Gia Cần -  19521271</a:t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Nguyễn Võ Thiên Ân - 19521186</a:t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Nguyễn Thành Phúc - 19522040</a:t>
            </a:r>
            <a:endParaRPr sz="2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0b8076a0_0_2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g1290b8076a0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728" y="1381953"/>
            <a:ext cx="6953399" cy="23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290b8076a0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5725" y="869350"/>
            <a:ext cx="415250" cy="4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90b8076a0_0_6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Airflow</a:t>
            </a:r>
            <a:endParaRPr/>
          </a:p>
        </p:txBody>
      </p:sp>
      <p:sp>
        <p:nvSpPr>
          <p:cNvPr id="173" name="Google Shape;173;g1290b8076a0_0_61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Upload data from the S3 Localstack to the real S3</a:t>
            </a:r>
            <a:endParaRPr/>
          </a:p>
        </p:txBody>
      </p:sp>
      <p:sp>
        <p:nvSpPr>
          <p:cNvPr id="174" name="Google Shape;174;g1290b8076a0_0_61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g1290b8076a0_0_6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g1290b8076a0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475" y="3285322"/>
            <a:ext cx="415250" cy="432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1290b8076a0_0_61"/>
          <p:cNvCxnSpPr/>
          <p:nvPr/>
        </p:nvCxnSpPr>
        <p:spPr>
          <a:xfrm>
            <a:off x="5116681" y="3501425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8" name="Google Shape;178;g1290b8076a0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9725" y="3285322"/>
            <a:ext cx="415250" cy="43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290b8076a0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427" y="3293797"/>
            <a:ext cx="415250" cy="41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1290b8076a0_0_61"/>
          <p:cNvCxnSpPr/>
          <p:nvPr/>
        </p:nvCxnSpPr>
        <p:spPr>
          <a:xfrm>
            <a:off x="3814981" y="3501425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90b8076a0_0_227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Airflow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6" name="Google Shape;186;g1290b8076a0_0_2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g1290b8076a0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800" y="1324104"/>
            <a:ext cx="5104606" cy="84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90b8076a0_0_227"/>
          <p:cNvSpPr txBox="1"/>
          <p:nvPr/>
        </p:nvSpPr>
        <p:spPr>
          <a:xfrm>
            <a:off x="3751050" y="883550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‘Schedule_interval’: 30m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g1290b8076a0_0_227"/>
          <p:cNvSpPr/>
          <p:nvPr/>
        </p:nvSpPr>
        <p:spPr>
          <a:xfrm>
            <a:off x="2095150" y="2359400"/>
            <a:ext cx="2388000" cy="239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key list - download to local in json format.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Delete-object by bucket and key.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290b8076a0_0_227"/>
          <p:cNvSpPr/>
          <p:nvPr/>
        </p:nvSpPr>
        <p:spPr>
          <a:xfrm>
            <a:off x="4634913" y="2359400"/>
            <a:ext cx="1453200" cy="239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source_place in local, upload file to real S3 bucket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290b8076a0_0_227"/>
          <p:cNvSpPr/>
          <p:nvPr/>
        </p:nvSpPr>
        <p:spPr>
          <a:xfrm>
            <a:off x="6239900" y="2359400"/>
            <a:ext cx="1225500" cy="239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in local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90b8076a0_0_69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Get data from S3 and import to SnowFlake</a:t>
            </a:r>
            <a:endParaRPr/>
          </a:p>
        </p:txBody>
      </p:sp>
      <p:sp>
        <p:nvSpPr>
          <p:cNvPr id="197" name="Google Shape;197;g1290b8076a0_0_69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g1290b8076a0_0_6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1290b8076a0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000" y="3307697"/>
            <a:ext cx="415250" cy="432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1290b8076a0_0_69"/>
          <p:cNvCxnSpPr/>
          <p:nvPr/>
        </p:nvCxnSpPr>
        <p:spPr>
          <a:xfrm>
            <a:off x="3473256" y="3523800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1" name="Google Shape;201;g1290b8076a0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900" y="3307700"/>
            <a:ext cx="432200" cy="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0b8076a0_0_35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AutoNum type="arabicPeriod"/>
            </a:pPr>
            <a:r>
              <a:rPr lang="en">
                <a:solidFill>
                  <a:srgbClr val="39C0BA"/>
                </a:solidFill>
              </a:rPr>
              <a:t>Get data from s3 to SnowFlake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07" name="Google Shape;207;g1290b8076a0_0_35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g1290b8076a0_0_354"/>
          <p:cNvSpPr/>
          <p:nvPr/>
        </p:nvSpPr>
        <p:spPr>
          <a:xfrm>
            <a:off x="1368450" y="1123050"/>
            <a:ext cx="2255700" cy="6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external stage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s3://snowflakehanhbao/json/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90b8076a0_0_354"/>
          <p:cNvSpPr/>
          <p:nvPr/>
        </p:nvSpPr>
        <p:spPr>
          <a:xfrm>
            <a:off x="1379200" y="2332213"/>
            <a:ext cx="2255700" cy="6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290b8076a0_0_354"/>
          <p:cNvSpPr/>
          <p:nvPr/>
        </p:nvSpPr>
        <p:spPr>
          <a:xfrm>
            <a:off x="825800" y="3065375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290b8076a0_0_354"/>
          <p:cNvSpPr txBox="1"/>
          <p:nvPr/>
        </p:nvSpPr>
        <p:spPr>
          <a:xfrm>
            <a:off x="4381250" y="117978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Point to folder in a specified bucket in S3</a:t>
            </a:r>
            <a:endParaRPr b="0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g1290b8076a0_0_354"/>
          <p:cNvSpPr txBox="1"/>
          <p:nvPr/>
        </p:nvSpPr>
        <p:spPr>
          <a:xfrm>
            <a:off x="4381250" y="2408400"/>
            <a:ext cx="39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Air_polution_landing</a:t>
            </a:r>
            <a:endParaRPr b="0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Air_polution</a:t>
            </a:r>
            <a:endParaRPr b="0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g1290b8076a0_0_354"/>
          <p:cNvSpPr/>
          <p:nvPr/>
        </p:nvSpPr>
        <p:spPr>
          <a:xfrm>
            <a:off x="1379200" y="3541400"/>
            <a:ext cx="2255700" cy="6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Snowpipe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90b8076a0_0_354"/>
          <p:cNvSpPr txBox="1"/>
          <p:nvPr/>
        </p:nvSpPr>
        <p:spPr>
          <a:xfrm>
            <a:off x="4381250" y="3465200"/>
            <a:ext cx="2099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Update the SQS of pipe in S3 bucket Create Event notifications </a:t>
            </a:r>
            <a:endParaRPr b="0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90b8076a0_0_44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g1290b8076a0_0_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400" y="1407547"/>
            <a:ext cx="5162275" cy="23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0b8076a0_0_38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9C0BA"/>
                </a:solidFill>
              </a:rPr>
              <a:t>2. </a:t>
            </a:r>
            <a:r>
              <a:rPr lang="en">
                <a:solidFill>
                  <a:srgbClr val="39C0BA"/>
                </a:solidFill>
              </a:rPr>
              <a:t>Snowflake workflow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26" name="Google Shape;226;g1290b8076a0_0_385"/>
          <p:cNvSpPr txBox="1"/>
          <p:nvPr>
            <p:ph idx="12" type="sldNum"/>
          </p:nvPr>
        </p:nvSpPr>
        <p:spPr>
          <a:xfrm>
            <a:off x="8525682" y="41245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g1290b8076a0_0_385"/>
          <p:cNvSpPr/>
          <p:nvPr/>
        </p:nvSpPr>
        <p:spPr>
          <a:xfrm>
            <a:off x="3594050" y="1246525"/>
            <a:ext cx="2769900" cy="5118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b="1" i="0" lang="en" sz="1400" u="none" cap="none" strike="noStrik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b="1" lang="en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Data from S3 bucket to Air_polution_landing</a:t>
            </a:r>
            <a:endParaRPr b="1" i="0" sz="1400" u="none" cap="none" strike="noStrike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g1290b8076a0_0_385"/>
          <p:cNvSpPr/>
          <p:nvPr/>
        </p:nvSpPr>
        <p:spPr>
          <a:xfrm>
            <a:off x="3594050" y="2856019"/>
            <a:ext cx="2769900" cy="3789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4</a:t>
            </a:r>
            <a:r>
              <a:rPr b="1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>
                <a:solidFill>
                  <a:schemeClr val="accent2"/>
                </a:solidFill>
              </a:rPr>
              <a:t>Stream_to_main_table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290b8076a0_0_385"/>
          <p:cNvSpPr/>
          <p:nvPr/>
        </p:nvSpPr>
        <p:spPr>
          <a:xfrm>
            <a:off x="3594050" y="3651100"/>
            <a:ext cx="2769900" cy="3789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5</a:t>
            </a:r>
            <a:r>
              <a:rPr b="1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>
                <a:solidFill>
                  <a:schemeClr val="accent2"/>
                </a:solidFill>
              </a:rPr>
              <a:t>Truncate_table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90b8076a0_0_385"/>
          <p:cNvSpPr/>
          <p:nvPr/>
        </p:nvSpPr>
        <p:spPr>
          <a:xfrm>
            <a:off x="3594050" y="4370725"/>
            <a:ext cx="2769900" cy="3789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6</a:t>
            </a:r>
            <a:r>
              <a:rPr b="1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>
                <a:solidFill>
                  <a:schemeClr val="accent2"/>
                </a:solidFill>
              </a:rPr>
              <a:t>S</a:t>
            </a:r>
            <a:r>
              <a:rPr b="1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rc_file_remove 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1290b8076a0_0_385"/>
          <p:cNvCxnSpPr>
            <a:stCxn id="228" idx="1"/>
            <a:endCxn id="229" idx="3"/>
          </p:cNvCxnSpPr>
          <p:nvPr/>
        </p:nvCxnSpPr>
        <p:spPr>
          <a:xfrm>
            <a:off x="4979000" y="3234919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g1290b8076a0_0_385"/>
          <p:cNvCxnSpPr>
            <a:stCxn id="229" idx="1"/>
            <a:endCxn id="230" idx="3"/>
          </p:cNvCxnSpPr>
          <p:nvPr/>
        </p:nvCxnSpPr>
        <p:spPr>
          <a:xfrm>
            <a:off x="4979000" y="40300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g1290b8076a0_0_385"/>
          <p:cNvSpPr/>
          <p:nvPr/>
        </p:nvSpPr>
        <p:spPr>
          <a:xfrm>
            <a:off x="1120075" y="1246525"/>
            <a:ext cx="1895700" cy="3789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b="1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>
                <a:solidFill>
                  <a:schemeClr val="accent2"/>
                </a:solidFill>
              </a:rPr>
              <a:t>Snowpipe check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1290b8076a0_0_385"/>
          <p:cNvCxnSpPr>
            <a:stCxn id="233" idx="0"/>
            <a:endCxn id="227" idx="2"/>
          </p:cNvCxnSpPr>
          <p:nvPr/>
        </p:nvCxnSpPr>
        <p:spPr>
          <a:xfrm>
            <a:off x="3015775" y="1435975"/>
            <a:ext cx="5784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g1290b8076a0_0_385"/>
          <p:cNvSpPr/>
          <p:nvPr/>
        </p:nvSpPr>
        <p:spPr>
          <a:xfrm>
            <a:off x="3594050" y="2051275"/>
            <a:ext cx="2769900" cy="5118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b="1" i="0" lang="en" sz="1400" u="none" cap="none" strike="noStrik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b="1" lang="en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Stream on</a:t>
            </a:r>
            <a:endParaRPr b="1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Air_polution_landing</a:t>
            </a:r>
            <a:endParaRPr b="1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6" name="Google Shape;236;g1290b8076a0_0_385"/>
          <p:cNvCxnSpPr>
            <a:stCxn id="227" idx="1"/>
            <a:endCxn id="235" idx="3"/>
          </p:cNvCxnSpPr>
          <p:nvPr/>
        </p:nvCxnSpPr>
        <p:spPr>
          <a:xfrm>
            <a:off x="4979000" y="1758325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1290b8076a0_0_385"/>
          <p:cNvCxnSpPr>
            <a:stCxn id="235" idx="1"/>
            <a:endCxn id="228" idx="3"/>
          </p:cNvCxnSpPr>
          <p:nvPr/>
        </p:nvCxnSpPr>
        <p:spPr>
          <a:xfrm>
            <a:off x="4979000" y="2563075"/>
            <a:ext cx="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469a11ad2_0_4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Snowflake to Pyspark Dataframe</a:t>
            </a:r>
            <a:endParaRPr/>
          </a:p>
        </p:txBody>
      </p:sp>
      <p:sp>
        <p:nvSpPr>
          <p:cNvPr id="243" name="Google Shape;243;g13469a11ad2_0_41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4" name="Google Shape;244;g13469a11ad2_0_4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5" name="Google Shape;245;g13469a11ad2_0_41"/>
          <p:cNvCxnSpPr/>
          <p:nvPr/>
        </p:nvCxnSpPr>
        <p:spPr>
          <a:xfrm>
            <a:off x="4122206" y="3523800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6" name="Google Shape;246;g13469a11ad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000" y="3307700"/>
            <a:ext cx="432200" cy="4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3469a11ad2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000" y="3257700"/>
            <a:ext cx="736600" cy="5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69a11eb6_0_0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Snowflake to Pyspark Dataframe</a:t>
            </a:r>
            <a:endParaRPr sz="2400"/>
          </a:p>
        </p:txBody>
      </p:sp>
      <p:sp>
        <p:nvSpPr>
          <p:cNvPr id="253" name="Google Shape;253;g13469a11eb6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g13469a11e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136075"/>
            <a:ext cx="7724951" cy="34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469a11eb6_0_12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Snowflake to Pyspark Dataframe</a:t>
            </a:r>
            <a:endParaRPr sz="2400"/>
          </a:p>
        </p:txBody>
      </p:sp>
      <p:sp>
        <p:nvSpPr>
          <p:cNvPr id="260" name="Google Shape;260;g13469a11eb6_0_1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g13469a11eb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725" y="949610"/>
            <a:ext cx="5962749" cy="388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1198550" y="1928775"/>
            <a:ext cx="738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3000"/>
              <a:t>BATCH </a:t>
            </a:r>
            <a:r>
              <a:rPr b="1" lang="en" sz="3000"/>
              <a:t>DATA PIPELINE FOR VISUALIZING AND FORECASTING AIR POLLUTION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246025" y="178175"/>
            <a:ext cx="2231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1600"/>
              <a:t>Big Data </a:t>
            </a:r>
            <a:r>
              <a:rPr b="0" i="0" lang="en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Final Project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41781b8f_0_3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Visualize</a:t>
            </a:r>
            <a:endParaRPr sz="2400"/>
          </a:p>
        </p:txBody>
      </p:sp>
      <p:sp>
        <p:nvSpPr>
          <p:cNvPr id="267" name="Google Shape;267;g13a41781b8f_0_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g13a41781b8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75" y="1361875"/>
            <a:ext cx="6695174" cy="33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3a41781b8f_0_3"/>
          <p:cNvSpPr txBox="1"/>
          <p:nvPr/>
        </p:nvSpPr>
        <p:spPr>
          <a:xfrm>
            <a:off x="3469413" y="971088"/>
            <a:ext cx="28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Distribution of labels on the dataset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469a11ad2_0_2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MODEL</a:t>
            </a:r>
            <a:endParaRPr b="1"/>
          </a:p>
        </p:txBody>
      </p:sp>
      <p:sp>
        <p:nvSpPr>
          <p:cNvPr id="275" name="Google Shape;275;g13469a11ad2_0_2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1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g13469a11ad2_0_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7" name="Google Shape;277;g13469a11ad2_0_23"/>
          <p:cNvCxnSpPr/>
          <p:nvPr/>
        </p:nvCxnSpPr>
        <p:spPr>
          <a:xfrm flipH="1" rot="10800000">
            <a:off x="3147300" y="1267650"/>
            <a:ext cx="2178300" cy="1253100"/>
          </a:xfrm>
          <a:prstGeom prst="straightConnector1">
            <a:avLst/>
          </a:prstGeom>
          <a:noFill/>
          <a:ln cap="flat" cmpd="sng" w="9525">
            <a:solidFill>
              <a:srgbClr val="39C0B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g13469a11ad2_0_23"/>
          <p:cNvCxnSpPr/>
          <p:nvPr/>
        </p:nvCxnSpPr>
        <p:spPr>
          <a:xfrm>
            <a:off x="3154575" y="2637325"/>
            <a:ext cx="2214900" cy="903300"/>
          </a:xfrm>
          <a:prstGeom prst="straightConnector1">
            <a:avLst/>
          </a:prstGeom>
          <a:noFill/>
          <a:ln cap="flat" cmpd="sng" w="9525">
            <a:solidFill>
              <a:srgbClr val="39C0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g13469a11ad2_0_23"/>
          <p:cNvSpPr txBox="1"/>
          <p:nvPr/>
        </p:nvSpPr>
        <p:spPr>
          <a:xfrm>
            <a:off x="5515075" y="983525"/>
            <a:ext cx="286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ARIMA</a:t>
            </a:r>
            <a:endParaRPr sz="2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0" name="Google Shape;280;g13469a11ad2_0_23"/>
          <p:cNvSpPr txBox="1"/>
          <p:nvPr/>
        </p:nvSpPr>
        <p:spPr>
          <a:xfrm>
            <a:off x="5471350" y="3373125"/>
            <a:ext cx="14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LSTM </a:t>
            </a:r>
            <a:endParaRPr sz="2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a2bebb6c0_1_9"/>
          <p:cNvSpPr txBox="1"/>
          <p:nvPr>
            <p:ph type="ctrTitle"/>
          </p:nvPr>
        </p:nvSpPr>
        <p:spPr>
          <a:xfrm>
            <a:off x="765200" y="2305650"/>
            <a:ext cx="363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3037"/>
                </a:solidFill>
              </a:rPr>
              <a:t>1</a:t>
            </a:r>
            <a:endParaRPr>
              <a:solidFill>
                <a:srgbClr val="2E3037"/>
              </a:solidFill>
            </a:endParaRPr>
          </a:p>
        </p:txBody>
      </p:sp>
      <p:sp>
        <p:nvSpPr>
          <p:cNvPr id="286" name="Google Shape;286;g13a2bebb6c0_1_9"/>
          <p:cNvSpPr txBox="1"/>
          <p:nvPr>
            <p:ph idx="1" type="subTitle"/>
          </p:nvPr>
        </p:nvSpPr>
        <p:spPr>
          <a:xfrm>
            <a:off x="1500750" y="1996125"/>
            <a:ext cx="70734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9C0BA"/>
                </a:solidFill>
              </a:rPr>
              <a:t>Autoregressive Integrated Moving Average (ARIMA)</a:t>
            </a:r>
            <a:r>
              <a:rPr lang="en" sz="2500"/>
              <a:t> </a:t>
            </a:r>
            <a:endParaRPr sz="2500"/>
          </a:p>
        </p:txBody>
      </p:sp>
      <p:sp>
        <p:nvSpPr>
          <p:cNvPr id="287" name="Google Shape;287;g13a2bebb6c0_1_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a2bebb6c0_1_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g13a2bebb6c0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924" y="460924"/>
            <a:ext cx="4997775" cy="29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3a2bebb6c0_1_21"/>
          <p:cNvSpPr txBox="1"/>
          <p:nvPr/>
        </p:nvSpPr>
        <p:spPr>
          <a:xfrm>
            <a:off x="1588225" y="3693700"/>
            <a:ext cx="67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ARIMA is a statistical analysis model that used </a:t>
            </a:r>
            <a:r>
              <a:rPr b="1"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“time series data”</a:t>
            </a: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to either better understand the dataset or to predict future trends. 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a2db1f9c8_0_0"/>
          <p:cNvSpPr txBox="1"/>
          <p:nvPr>
            <p:ph idx="1" type="body"/>
          </p:nvPr>
        </p:nvSpPr>
        <p:spPr>
          <a:xfrm>
            <a:off x="1478775" y="1111241"/>
            <a:ext cx="75213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9C0BA"/>
                </a:solidFill>
              </a:rPr>
              <a:t>Three components construct an ARIMA model:</a:t>
            </a:r>
            <a:r>
              <a:rPr b="1" lang="en">
                <a:solidFill>
                  <a:srgbClr val="39C0BA"/>
                </a:solidFill>
              </a:rPr>
              <a:t> </a:t>
            </a:r>
            <a:endParaRPr b="1">
              <a:solidFill>
                <a:srgbClr val="39C0BA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b="1" lang="en">
                <a:solidFill>
                  <a:srgbClr val="39C0BA"/>
                </a:solidFill>
              </a:rPr>
              <a:t>Autogression (AR) </a:t>
            </a:r>
            <a:endParaRPr b="1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9C0BA"/>
              </a:solidFill>
            </a:endParaRPr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b="1" lang="en">
                <a:solidFill>
                  <a:srgbClr val="39C0BA"/>
                </a:solidFill>
              </a:rPr>
              <a:t>Integrated</a:t>
            </a:r>
            <a:r>
              <a:rPr b="1" lang="en">
                <a:solidFill>
                  <a:srgbClr val="39C0BA"/>
                </a:solidFill>
              </a:rPr>
              <a:t> (I)</a:t>
            </a:r>
            <a:endParaRPr b="1">
              <a:solidFill>
                <a:srgbClr val="39C0BA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9C0BA"/>
              </a:solidFill>
            </a:endParaRPr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b="1" lang="en">
                <a:solidFill>
                  <a:srgbClr val="39C0BA"/>
                </a:solidFill>
              </a:rPr>
              <a:t>Moving Average (MA) </a:t>
            </a:r>
            <a:endParaRPr b="1">
              <a:solidFill>
                <a:srgbClr val="39C0BA"/>
              </a:solidFill>
            </a:endParaRPr>
          </a:p>
        </p:txBody>
      </p:sp>
      <p:sp>
        <p:nvSpPr>
          <p:cNvPr id="300" name="Google Shape;300;g13a2db1f9c8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a2bebb6c0_1_15"/>
          <p:cNvSpPr txBox="1"/>
          <p:nvPr>
            <p:ph type="ctrTitle"/>
          </p:nvPr>
        </p:nvSpPr>
        <p:spPr>
          <a:xfrm>
            <a:off x="721525" y="2316000"/>
            <a:ext cx="4368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g13a2bebb6c0_1_15"/>
          <p:cNvSpPr txBox="1"/>
          <p:nvPr>
            <p:ph idx="1" type="subTitle"/>
          </p:nvPr>
        </p:nvSpPr>
        <p:spPr>
          <a:xfrm>
            <a:off x="1515375" y="2280254"/>
            <a:ext cx="69507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9C0BA"/>
                </a:solidFill>
              </a:rPr>
              <a:t>Long Short-Term Memory (LSTM) </a:t>
            </a:r>
            <a:r>
              <a:rPr lang="en" sz="2500">
                <a:solidFill>
                  <a:srgbClr val="39C0BA"/>
                </a:solidFill>
              </a:rPr>
              <a:t> </a:t>
            </a:r>
            <a:endParaRPr sz="2500">
              <a:solidFill>
                <a:srgbClr val="39C0BA"/>
              </a:solidFill>
            </a:endParaRPr>
          </a:p>
        </p:txBody>
      </p:sp>
      <p:sp>
        <p:nvSpPr>
          <p:cNvPr id="307" name="Google Shape;307;g13a2bebb6c0_1_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a2db1f9c8_0_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g13a2db1f9c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00" y="414675"/>
            <a:ext cx="5089900" cy="28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3a2db1f9c8_0_5"/>
          <p:cNvSpPr txBox="1"/>
          <p:nvPr/>
        </p:nvSpPr>
        <p:spPr>
          <a:xfrm>
            <a:off x="1515375" y="3642700"/>
            <a:ext cx="6972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It is special kind of recurrent neural network that is capable of learning long-term dependencies in data and is becoming more and more popular nowadays. </a:t>
            </a:r>
            <a:endParaRPr sz="17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a2db1fae7_0_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g13a2db1fae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374" y="2403625"/>
            <a:ext cx="6303274" cy="1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3a2db1fae7_0_9"/>
          <p:cNvSpPr txBox="1"/>
          <p:nvPr/>
        </p:nvSpPr>
        <p:spPr>
          <a:xfrm>
            <a:off x="3992400" y="1442500"/>
            <a:ext cx="266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Some Notation</a:t>
            </a:r>
            <a:endParaRPr b="1" sz="2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469a11ad2_0_29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27" name="Google Shape;327;g13469a11ad2_0_29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III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8" name="Google Shape;328;g13469a11ad2_0_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611b64aca_0_3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34" name="Google Shape;334;g13611b64aca_0_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g13611b64ac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850" y="894662"/>
            <a:ext cx="5077049" cy="191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3611b64aca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850" y="2944872"/>
            <a:ext cx="5077050" cy="200342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3611b64aca_0_35"/>
          <p:cNvSpPr txBox="1"/>
          <p:nvPr/>
        </p:nvSpPr>
        <p:spPr>
          <a:xfrm>
            <a:off x="3579250" y="522050"/>
            <a:ext cx="36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Actual and predict Air Quality</a:t>
            </a:r>
            <a:endParaRPr sz="1000"/>
          </a:p>
        </p:txBody>
      </p:sp>
      <p:sp>
        <p:nvSpPr>
          <p:cNvPr id="338" name="Google Shape;338;g13611b64aca_0_35"/>
          <p:cNvSpPr txBox="1"/>
          <p:nvPr/>
        </p:nvSpPr>
        <p:spPr>
          <a:xfrm>
            <a:off x="7392900" y="1619963"/>
            <a:ext cx="16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ARIMA model</a:t>
            </a:r>
            <a:endParaRPr/>
          </a:p>
        </p:txBody>
      </p:sp>
      <p:sp>
        <p:nvSpPr>
          <p:cNvPr id="339" name="Google Shape;339;g13611b64aca_0_35"/>
          <p:cNvSpPr txBox="1"/>
          <p:nvPr/>
        </p:nvSpPr>
        <p:spPr>
          <a:xfrm>
            <a:off x="7392900" y="3606263"/>
            <a:ext cx="16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LSTM </a:t>
            </a: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0b8076a0_0_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INTRODUCE</a:t>
            </a:r>
            <a:endParaRPr/>
          </a:p>
        </p:txBody>
      </p:sp>
      <p:sp>
        <p:nvSpPr>
          <p:cNvPr id="84" name="Google Shape;84;g1290b8076a0_0_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g1290b8076a0_0_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611b64aca_0_16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VISUALIZE</a:t>
            </a:r>
            <a:endParaRPr b="1"/>
          </a:p>
        </p:txBody>
      </p:sp>
      <p:sp>
        <p:nvSpPr>
          <p:cNvPr id="345" name="Google Shape;345;g13611b64aca_0_16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POWER BI</a:t>
            </a:r>
            <a:endParaRPr/>
          </a:p>
        </p:txBody>
      </p:sp>
      <p:sp>
        <p:nvSpPr>
          <p:cNvPr id="346" name="Google Shape;346;g13611b64aca_0_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g13611b64aca_0_16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IV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611b64aca_0_3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Visualize</a:t>
            </a:r>
            <a:endParaRPr sz="2400"/>
          </a:p>
        </p:txBody>
      </p:sp>
      <p:sp>
        <p:nvSpPr>
          <p:cNvPr id="353" name="Google Shape;353;g13611b64aca_0_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g13611b64ac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900" y="999175"/>
            <a:ext cx="6912251" cy="383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a41781b8f_0_16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0" name="Google Shape;360;g13a41781b8f_0_16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IV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g13a41781b8f_0_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a41781b8f_0_2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7" name="Google Shape;367;g13a41781b8f_0_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g13a41781b8f_0_22"/>
          <p:cNvSpPr txBox="1"/>
          <p:nvPr>
            <p:ph idx="4294967295" type="subTitle"/>
          </p:nvPr>
        </p:nvSpPr>
        <p:spPr>
          <a:xfrm>
            <a:off x="1165475" y="1315300"/>
            <a:ext cx="62847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Presented a pipe-line collecting real-time data and visualise it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2 deep learning models a</a:t>
            </a:r>
            <a:r>
              <a:rPr lang="en" sz="1900"/>
              <a:t>pplied achieves high performance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Future: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Experiment on other models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66e56f6e_0_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g13b66e56f6e_0_2"/>
          <p:cNvSpPr txBox="1"/>
          <p:nvPr>
            <p:ph idx="4294967295" type="subTitle"/>
          </p:nvPr>
        </p:nvSpPr>
        <p:spPr>
          <a:xfrm>
            <a:off x="3644075" y="2399250"/>
            <a:ext cx="2359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THANK YOU!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0b8076a0_0_36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we use</a:t>
            </a:r>
            <a:endParaRPr sz="2400"/>
          </a:p>
        </p:txBody>
      </p:sp>
      <p:sp>
        <p:nvSpPr>
          <p:cNvPr id="91" name="Google Shape;91;g1290b8076a0_0_3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g1290b8076a0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275" y="1387525"/>
            <a:ext cx="2487168" cy="149961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3" name="Google Shape;93;g1290b8076a0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075" y="1394599"/>
            <a:ext cx="2487168" cy="149892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4" name="Google Shape;94;g1290b8076a0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650" y="2886250"/>
            <a:ext cx="2487624" cy="149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290b8076a0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075" y="2893325"/>
            <a:ext cx="2487168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290b8076a0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2650" y="1394600"/>
            <a:ext cx="2487625" cy="1498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7" name="Google Shape;97;g1290b8076a0_0_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0275" y="2886250"/>
            <a:ext cx="2487168" cy="14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69a11eb6_0_19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Workflow</a:t>
            </a:r>
            <a:endParaRPr sz="2400"/>
          </a:p>
        </p:txBody>
      </p:sp>
      <p:sp>
        <p:nvSpPr>
          <p:cNvPr id="103" name="Google Shape;103;g13469a11eb6_0_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g13469a11eb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750" y="949610"/>
            <a:ext cx="6727299" cy="388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90b8076a0_0_2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Ingest data from API and push to Kinesis Firehose</a:t>
            </a:r>
            <a:endParaRPr/>
          </a:p>
        </p:txBody>
      </p:sp>
      <p:sp>
        <p:nvSpPr>
          <p:cNvPr id="110" name="Google Shape;110;g1290b8076a0_0_2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g1290b8076a0_0_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1290b8076a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720" y="3273513"/>
            <a:ext cx="496625" cy="4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290b8076a0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5063" y="3314188"/>
            <a:ext cx="415250" cy="41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1290b8076a0_0_27"/>
          <p:cNvCxnSpPr>
            <a:stCxn id="112" idx="3"/>
            <a:endCxn id="113" idx="1"/>
          </p:cNvCxnSpPr>
          <p:nvPr/>
        </p:nvCxnSpPr>
        <p:spPr>
          <a:xfrm>
            <a:off x="3509344" y="3521825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g1290b8076a0_0_27"/>
          <p:cNvCxnSpPr/>
          <p:nvPr/>
        </p:nvCxnSpPr>
        <p:spPr>
          <a:xfrm>
            <a:off x="4820238" y="3521825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6" name="Google Shape;116;g1290b8076a0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6038" y="3314200"/>
            <a:ext cx="415250" cy="4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0b8076a0_0_76"/>
          <p:cNvSpPr txBox="1"/>
          <p:nvPr>
            <p:ph type="title"/>
          </p:nvPr>
        </p:nvSpPr>
        <p:spPr>
          <a:xfrm>
            <a:off x="1165475" y="773725"/>
            <a:ext cx="5261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000"/>
              <a:t>Ingest data from API and push to Kinesis Firehose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2" name="Google Shape;122;g1290b8076a0_0_7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g1290b8076a0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138" y="949600"/>
            <a:ext cx="951375" cy="9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290b8076a0_0_76"/>
          <p:cNvSpPr/>
          <p:nvPr/>
        </p:nvSpPr>
        <p:spPr>
          <a:xfrm>
            <a:off x="1688238" y="2054700"/>
            <a:ext cx="2095200" cy="266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290b8076a0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8263" y="2295513"/>
            <a:ext cx="1635150" cy="6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90b8076a0_0_76"/>
          <p:cNvSpPr txBox="1"/>
          <p:nvPr/>
        </p:nvSpPr>
        <p:spPr>
          <a:xfrm>
            <a:off x="1688250" y="3140050"/>
            <a:ext cx="249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From date</a:t>
            </a:r>
            <a:r>
              <a:rPr b="0" i="0" lang="en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25/11/2020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Json format.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7" name="Google Shape;127;g1290b8076a0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550" y="773725"/>
            <a:ext cx="2731975" cy="40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0b8076a0_0_99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Ingest data from API and push to Kinesis Firehose</a:t>
            </a:r>
            <a:r>
              <a:rPr lang="en" sz="2400"/>
              <a:t> 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3" name="Google Shape;133;g1290b8076a0_0_9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g1290b8076a0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00" y="4343250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90b8076a0_0_99"/>
          <p:cNvSpPr txBox="1"/>
          <p:nvPr/>
        </p:nvSpPr>
        <p:spPr>
          <a:xfrm rot="-5400000">
            <a:off x="-785850" y="3268825"/>
            <a:ext cx="25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Data_to_firehose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" name="Google Shape;136;g1290b8076a0_0_99"/>
          <p:cNvSpPr/>
          <p:nvPr/>
        </p:nvSpPr>
        <p:spPr>
          <a:xfrm>
            <a:off x="1668725" y="3758600"/>
            <a:ext cx="3869700" cy="40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i="0" lang="en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et_data_from_openweathermap_api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290b8076a0_0_99"/>
          <p:cNvSpPr/>
          <p:nvPr/>
        </p:nvSpPr>
        <p:spPr>
          <a:xfrm>
            <a:off x="5960738" y="2070713"/>
            <a:ext cx="1785900" cy="40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b="1" i="0" lang="en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sh_to_firehose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290b8076a0_0_99"/>
          <p:cNvSpPr txBox="1"/>
          <p:nvPr/>
        </p:nvSpPr>
        <p:spPr>
          <a:xfrm>
            <a:off x="2208125" y="2912775"/>
            <a:ext cx="27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Crawl data with </a:t>
            </a:r>
            <a:r>
              <a:rPr b="1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request</a:t>
            </a:r>
            <a:endParaRPr b="1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g1290b8076a0_0_99"/>
          <p:cNvSpPr txBox="1"/>
          <p:nvPr/>
        </p:nvSpPr>
        <p:spPr>
          <a:xfrm>
            <a:off x="2208125" y="2204263"/>
            <a:ext cx="27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Bytes format</a:t>
            </a:r>
            <a:endParaRPr b="1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g1290b8076a0_0_99"/>
          <p:cNvSpPr/>
          <p:nvPr/>
        </p:nvSpPr>
        <p:spPr>
          <a:xfrm>
            <a:off x="3226013" y="1084850"/>
            <a:ext cx="755100" cy="61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</a:t>
            </a:r>
            <a:endParaRPr b="1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1" name="Google Shape;141;g1290b8076a0_0_99"/>
          <p:cNvCxnSpPr>
            <a:stCxn id="136" idx="0"/>
            <a:endCxn id="138" idx="2"/>
          </p:cNvCxnSpPr>
          <p:nvPr/>
        </p:nvCxnSpPr>
        <p:spPr>
          <a:xfrm rot="10800000">
            <a:off x="3603575" y="3313100"/>
            <a:ext cx="0" cy="4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g1290b8076a0_0_99"/>
          <p:cNvCxnSpPr>
            <a:stCxn id="138" idx="0"/>
            <a:endCxn id="139" idx="2"/>
          </p:cNvCxnSpPr>
          <p:nvPr/>
        </p:nvCxnSpPr>
        <p:spPr>
          <a:xfrm rot="10800000">
            <a:off x="3603575" y="2604375"/>
            <a:ext cx="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g1290b8076a0_0_99"/>
          <p:cNvCxnSpPr>
            <a:stCxn id="139" idx="0"/>
            <a:endCxn id="140" idx="2"/>
          </p:cNvCxnSpPr>
          <p:nvPr/>
        </p:nvCxnSpPr>
        <p:spPr>
          <a:xfrm rot="10800000">
            <a:off x="3603575" y="1700563"/>
            <a:ext cx="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g1290b8076a0_0_99"/>
          <p:cNvSpPr txBox="1"/>
          <p:nvPr/>
        </p:nvSpPr>
        <p:spPr>
          <a:xfrm>
            <a:off x="5960750" y="3223437"/>
            <a:ext cx="178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Firehose</a:t>
            </a:r>
            <a:r>
              <a:rPr b="0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b="0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ut_record</a:t>
            </a:r>
            <a:endParaRPr b="0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icksand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Stream_name</a:t>
            </a:r>
            <a:endParaRPr b="0" i="0" sz="12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5" name="Google Shape;145;g1290b8076a0_0_99"/>
          <p:cNvCxnSpPr>
            <a:stCxn id="140" idx="3"/>
            <a:endCxn id="146" idx="1"/>
          </p:cNvCxnSpPr>
          <p:nvPr/>
        </p:nvCxnSpPr>
        <p:spPr>
          <a:xfrm>
            <a:off x="3981113" y="1392650"/>
            <a:ext cx="19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g1290b8076a0_0_99"/>
          <p:cNvCxnSpPr/>
          <p:nvPr/>
        </p:nvCxnSpPr>
        <p:spPr>
          <a:xfrm>
            <a:off x="1258725" y="4591550"/>
            <a:ext cx="757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8" name="Google Shape;148;g1290b8076a0_0_99"/>
          <p:cNvSpPr txBox="1"/>
          <p:nvPr/>
        </p:nvSpPr>
        <p:spPr>
          <a:xfrm>
            <a:off x="3291825" y="4591550"/>
            <a:ext cx="351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0" lang="en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aws_cloudwatch: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1hour</a:t>
            </a:r>
            <a:endParaRPr b="0" i="0" sz="13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" name="Google Shape;149;g1290b8076a0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6075" y="2689300"/>
            <a:ext cx="415250" cy="4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290b8076a0_0_99"/>
          <p:cNvSpPr/>
          <p:nvPr/>
        </p:nvSpPr>
        <p:spPr>
          <a:xfrm>
            <a:off x="5960738" y="1192550"/>
            <a:ext cx="1785900" cy="40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Flatten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g1290b8076a0_0_99"/>
          <p:cNvCxnSpPr>
            <a:stCxn id="146" idx="2"/>
            <a:endCxn id="137" idx="0"/>
          </p:cNvCxnSpPr>
          <p:nvPr/>
        </p:nvCxnSpPr>
        <p:spPr>
          <a:xfrm>
            <a:off x="6853688" y="1592750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0b8076a0_0_54"/>
          <p:cNvSpPr txBox="1"/>
          <p:nvPr>
            <p:ph type="ctrTitle"/>
          </p:nvPr>
        </p:nvSpPr>
        <p:spPr>
          <a:xfrm>
            <a:off x="1530175" y="2307800"/>
            <a:ext cx="6993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from Firehose to S3 - Localstack</a:t>
            </a:r>
            <a:endParaRPr/>
          </a:p>
        </p:txBody>
      </p:sp>
      <p:sp>
        <p:nvSpPr>
          <p:cNvPr id="156" name="Google Shape;156;g1290b8076a0_0_5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g1290b8076a0_0_5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g1290b8076a0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900" y="3315672"/>
            <a:ext cx="415250" cy="43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90b8076a0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8850" y="3324150"/>
            <a:ext cx="415250" cy="41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1290b8076a0_0_54"/>
          <p:cNvCxnSpPr/>
          <p:nvPr/>
        </p:nvCxnSpPr>
        <p:spPr>
          <a:xfrm>
            <a:off x="4124106" y="3531775"/>
            <a:ext cx="895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