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0" r:id="rId2"/>
    <p:sldId id="256" r:id="rId3"/>
    <p:sldId id="289" r:id="rId4"/>
    <p:sldId id="257" r:id="rId5"/>
    <p:sldId id="263" r:id="rId6"/>
    <p:sldId id="264" r:id="rId7"/>
    <p:sldId id="266" r:id="rId8"/>
    <p:sldId id="267" r:id="rId9"/>
    <p:sldId id="268" r:id="rId10"/>
    <p:sldId id="269" r:id="rId11"/>
    <p:sldId id="270" r:id="rId12"/>
    <p:sldId id="271" r:id="rId13"/>
    <p:sldId id="297" r:id="rId14"/>
    <p:sldId id="298" r:id="rId15"/>
    <p:sldId id="258" r:id="rId16"/>
    <p:sldId id="292" r:id="rId17"/>
    <p:sldId id="293" r:id="rId18"/>
    <p:sldId id="294" r:id="rId19"/>
    <p:sldId id="295" r:id="rId20"/>
    <p:sldId id="276" r:id="rId21"/>
    <p:sldId id="296" r:id="rId22"/>
    <p:sldId id="281" r:id="rId23"/>
    <p:sldId id="278" r:id="rId24"/>
    <p:sldId id="279" r:id="rId25"/>
    <p:sldId id="280" r:id="rId26"/>
    <p:sldId id="260" r:id="rId27"/>
    <p:sldId id="282" r:id="rId28"/>
    <p:sldId id="283" r:id="rId29"/>
    <p:sldId id="284" r:id="rId30"/>
    <p:sldId id="285" r:id="rId31"/>
    <p:sldId id="261"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7" d="100"/>
          <a:sy n="67" d="100"/>
        </p:scale>
        <p:origin x="78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4C37A-30B2-44CD-AD1B-CDE26944C5EC}" type="datetimeFigureOut">
              <a:rPr lang="en-US" smtClean="0"/>
              <a:t>12/16/2015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24F53-F3E4-4C32-82F3-F8A88539C6CA}" type="slidenum">
              <a:rPr lang="en-US" smtClean="0"/>
              <a:t>‹#›</a:t>
            </a:fld>
            <a:endParaRPr lang="en-US" dirty="0"/>
          </a:p>
        </p:txBody>
      </p:sp>
    </p:spTree>
    <p:extLst>
      <p:ext uri="{BB962C8B-B14F-4D97-AF65-F5344CB8AC3E}">
        <p14:creationId xmlns:p14="http://schemas.microsoft.com/office/powerpoint/2010/main" val="19650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24F53-F3E4-4C32-82F3-F8A88539C6CA}" type="slidenum">
              <a:rPr lang="en-US" smtClean="0"/>
              <a:t>1</a:t>
            </a:fld>
            <a:endParaRPr lang="en-US"/>
          </a:p>
        </p:txBody>
      </p:sp>
    </p:spTree>
    <p:extLst>
      <p:ext uri="{BB962C8B-B14F-4D97-AF65-F5344CB8AC3E}">
        <p14:creationId xmlns:p14="http://schemas.microsoft.com/office/powerpoint/2010/main" val="89502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24F53-F3E4-4C32-82F3-F8A88539C6CA}" type="slidenum">
              <a:rPr lang="en-US" smtClean="0"/>
              <a:t>2</a:t>
            </a:fld>
            <a:endParaRPr lang="en-US"/>
          </a:p>
        </p:txBody>
      </p:sp>
    </p:spTree>
    <p:extLst>
      <p:ext uri="{BB962C8B-B14F-4D97-AF65-F5344CB8AC3E}">
        <p14:creationId xmlns:p14="http://schemas.microsoft.com/office/powerpoint/2010/main" val="2813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sẽ</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cần</a:t>
            </a:r>
            <a:r>
              <a:rPr lang="en-US" dirty="0" smtClean="0"/>
              <a:t> </a:t>
            </a:r>
            <a:r>
              <a:rPr lang="en-US" dirty="0" err="1" smtClean="0"/>
              <a:t>thiết</a:t>
            </a:r>
            <a:r>
              <a:rPr lang="en-US" dirty="0" smtClean="0"/>
              <a:t>, input/output </a:t>
            </a:r>
            <a:r>
              <a:rPr lang="en-US" dirty="0" err="1" smtClean="0"/>
              <a:t>của</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và</a:t>
            </a:r>
            <a:r>
              <a:rPr lang="en-US" dirty="0" smtClean="0"/>
              <a:t> </a:t>
            </a:r>
            <a:r>
              <a:rPr lang="en-US" dirty="0" err="1" smtClean="0"/>
              <a:t>mô</a:t>
            </a:r>
            <a:r>
              <a:rPr lang="en-US" dirty="0" smtClean="0"/>
              <a:t> </a:t>
            </a:r>
            <a:r>
              <a:rPr lang="en-US" dirty="0" err="1" smtClean="0"/>
              <a:t>tả</a:t>
            </a:r>
            <a:r>
              <a:rPr lang="en-US" dirty="0" smtClean="0"/>
              <a:t> </a:t>
            </a:r>
            <a:r>
              <a:rPr lang="en-US" dirty="0" err="1" smtClean="0"/>
              <a:t>trong</a:t>
            </a:r>
            <a:r>
              <a:rPr lang="en-US" dirty="0" smtClean="0"/>
              <a:t> </a:t>
            </a:r>
            <a:r>
              <a:rPr lang="en-US" dirty="0" err="1" smtClean="0"/>
              <a:t>tài</a:t>
            </a:r>
            <a:r>
              <a:rPr lang="en-US" dirty="0" smtClean="0"/>
              <a:t> </a:t>
            </a:r>
            <a:r>
              <a:rPr lang="en-US" dirty="0" err="1" smtClean="0"/>
              <a:t>liệu</a:t>
            </a:r>
            <a:r>
              <a:rPr lang="en-US" dirty="0" smtClean="0"/>
              <a:t> IEEE 14764.</a:t>
            </a:r>
          </a:p>
          <a:p>
            <a:endParaRPr lang="en-US" dirty="0"/>
          </a:p>
        </p:txBody>
      </p:sp>
      <p:sp>
        <p:nvSpPr>
          <p:cNvPr id="4" name="Slide Number Placeholder 3"/>
          <p:cNvSpPr>
            <a:spLocks noGrp="1"/>
          </p:cNvSpPr>
          <p:nvPr>
            <p:ph type="sldNum" sz="quarter" idx="10"/>
          </p:nvPr>
        </p:nvSpPr>
        <p:spPr/>
        <p:txBody>
          <a:bodyPr/>
          <a:lstStyle/>
          <a:p>
            <a:fld id="{4E324F53-F3E4-4C32-82F3-F8A88539C6CA}" type="slidenum">
              <a:rPr lang="en-US" smtClean="0"/>
              <a:t>22</a:t>
            </a:fld>
            <a:endParaRPr lang="en-US"/>
          </a:p>
        </p:txBody>
      </p:sp>
    </p:spTree>
    <p:extLst>
      <p:ext uri="{BB962C8B-B14F-4D97-AF65-F5344CB8AC3E}">
        <p14:creationId xmlns:p14="http://schemas.microsoft.com/office/powerpoint/2010/main" val="282715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32C95A-EA37-48EE-A52B-813D2225EB87}" type="datetime1">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107B6-23F9-4DD7-89D4-82654897005B}" type="slidenum">
              <a:rPr lang="en-US" smtClean="0"/>
              <a:t>‹#›</a:t>
            </a:fld>
            <a:endParaRPr lang="en-US"/>
          </a:p>
        </p:txBody>
      </p:sp>
    </p:spTree>
    <p:extLst>
      <p:ext uri="{BB962C8B-B14F-4D97-AF65-F5344CB8AC3E}">
        <p14:creationId xmlns:p14="http://schemas.microsoft.com/office/powerpoint/2010/main" val="264869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AFF1C-ADEC-4195-9723-2C81E96DD279}" type="datetime1">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107B6-23F9-4DD7-89D4-82654897005B}" type="slidenum">
              <a:rPr lang="en-US" smtClean="0"/>
              <a:t>‹#›</a:t>
            </a:fld>
            <a:endParaRPr lang="en-US"/>
          </a:p>
        </p:txBody>
      </p:sp>
    </p:spTree>
    <p:extLst>
      <p:ext uri="{BB962C8B-B14F-4D97-AF65-F5344CB8AC3E}">
        <p14:creationId xmlns:p14="http://schemas.microsoft.com/office/powerpoint/2010/main" val="34060873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01063C-99E8-40E5-B574-2C1BF6853186}" type="datetime1">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107B6-23F9-4DD7-89D4-82654897005B}" type="slidenum">
              <a:rPr lang="en-US" smtClean="0"/>
              <a:t>‹#›</a:t>
            </a:fld>
            <a:endParaRPr lang="en-US"/>
          </a:p>
        </p:txBody>
      </p:sp>
    </p:spTree>
    <p:extLst>
      <p:ext uri="{BB962C8B-B14F-4D97-AF65-F5344CB8AC3E}">
        <p14:creationId xmlns:p14="http://schemas.microsoft.com/office/powerpoint/2010/main" val="34197350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32188-9CB8-45E7-AE64-5C68B6E742E8}" type="datetime1">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107B6-23F9-4DD7-89D4-82654897005B}" type="slidenum">
              <a:rPr lang="en-US" smtClean="0"/>
              <a:pPr/>
              <a:t>‹#›</a:t>
            </a:fld>
            <a:r>
              <a:rPr lang="en-US" dirty="0" smtClean="0"/>
              <a:t>/29</a:t>
            </a:r>
            <a:endParaRPr lang="en-US" dirty="0"/>
          </a:p>
        </p:txBody>
      </p:sp>
    </p:spTree>
    <p:extLst>
      <p:ext uri="{BB962C8B-B14F-4D97-AF65-F5344CB8AC3E}">
        <p14:creationId xmlns:p14="http://schemas.microsoft.com/office/powerpoint/2010/main" val="818460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D49704-AC17-4AD4-9708-1E553758ECFB}" type="datetime1">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107B6-23F9-4DD7-89D4-82654897005B}" type="slidenum">
              <a:rPr lang="en-US" smtClean="0"/>
              <a:pPr/>
              <a:t>‹#›</a:t>
            </a:fld>
            <a:r>
              <a:rPr lang="en-US" dirty="0" smtClean="0"/>
              <a:t>/29</a:t>
            </a:r>
            <a:endParaRPr lang="en-US" dirty="0"/>
          </a:p>
        </p:txBody>
      </p:sp>
    </p:spTree>
    <p:extLst>
      <p:ext uri="{BB962C8B-B14F-4D97-AF65-F5344CB8AC3E}">
        <p14:creationId xmlns:p14="http://schemas.microsoft.com/office/powerpoint/2010/main" val="2433152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C5FF16-44A0-4392-B18B-EF69165A958A}" type="datetime1">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107B6-23F9-4DD7-89D4-82654897005B}" type="slidenum">
              <a:rPr lang="en-US" smtClean="0"/>
              <a:pPr/>
              <a:t>‹#›</a:t>
            </a:fld>
            <a:r>
              <a:rPr lang="en-US" dirty="0" smtClean="0"/>
              <a:t>/29</a:t>
            </a:r>
            <a:endParaRPr lang="en-US" dirty="0"/>
          </a:p>
        </p:txBody>
      </p:sp>
    </p:spTree>
    <p:extLst>
      <p:ext uri="{BB962C8B-B14F-4D97-AF65-F5344CB8AC3E}">
        <p14:creationId xmlns:p14="http://schemas.microsoft.com/office/powerpoint/2010/main" val="3966798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B0D861-6B41-4CC0-A45C-8861C5B7DC3E}" type="datetime1">
              <a:rPr lang="en-US" smtClean="0"/>
              <a:t>12/16/2015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107B6-23F9-4DD7-89D4-82654897005B}" type="slidenum">
              <a:rPr lang="en-US" smtClean="0"/>
              <a:pPr/>
              <a:t>‹#›</a:t>
            </a:fld>
            <a:r>
              <a:rPr lang="en-US" dirty="0" smtClean="0"/>
              <a:t>/29</a:t>
            </a:r>
            <a:endParaRPr lang="en-US" dirty="0"/>
          </a:p>
        </p:txBody>
      </p:sp>
    </p:spTree>
    <p:extLst>
      <p:ext uri="{BB962C8B-B14F-4D97-AF65-F5344CB8AC3E}">
        <p14:creationId xmlns:p14="http://schemas.microsoft.com/office/powerpoint/2010/main" val="1698150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8C016A-FCD3-4292-A111-DCF38CAB5621}" type="datetime1">
              <a:rPr lang="en-US" smtClean="0"/>
              <a:t>12/16/2015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107B6-23F9-4DD7-89D4-82654897005B}" type="slidenum">
              <a:rPr lang="en-US" smtClean="0"/>
              <a:pPr/>
              <a:t>‹#›</a:t>
            </a:fld>
            <a:r>
              <a:rPr lang="en-US" dirty="0" smtClean="0"/>
              <a:t>/29</a:t>
            </a:r>
            <a:endParaRPr lang="en-US" dirty="0"/>
          </a:p>
        </p:txBody>
      </p:sp>
    </p:spTree>
    <p:extLst>
      <p:ext uri="{BB962C8B-B14F-4D97-AF65-F5344CB8AC3E}">
        <p14:creationId xmlns:p14="http://schemas.microsoft.com/office/powerpoint/2010/main" val="20007012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8DA1D-176B-4D2C-AF9E-C31EE57697FC}" type="datetime1">
              <a:rPr lang="en-US" smtClean="0"/>
              <a:t>12/16/2015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107B6-23F9-4DD7-89D4-82654897005B}" type="slidenum">
              <a:rPr lang="en-US" smtClean="0"/>
              <a:pPr/>
              <a:t>‹#›</a:t>
            </a:fld>
            <a:r>
              <a:rPr lang="en-US" dirty="0" smtClean="0"/>
              <a:t>/29</a:t>
            </a:r>
            <a:endParaRPr lang="en-US" dirty="0"/>
          </a:p>
        </p:txBody>
      </p:sp>
    </p:spTree>
    <p:extLst>
      <p:ext uri="{BB962C8B-B14F-4D97-AF65-F5344CB8AC3E}">
        <p14:creationId xmlns:p14="http://schemas.microsoft.com/office/powerpoint/2010/main" val="3738681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897E3-4245-4B69-A88F-BA4658911F5E}" type="datetime1">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107B6-23F9-4DD7-89D4-82654897005B}" type="slidenum">
              <a:rPr lang="en-US" smtClean="0"/>
              <a:pPr/>
              <a:t>‹#›</a:t>
            </a:fld>
            <a:r>
              <a:rPr lang="en-US" dirty="0" smtClean="0"/>
              <a:t>/29</a:t>
            </a:r>
            <a:endParaRPr lang="en-US" dirty="0"/>
          </a:p>
        </p:txBody>
      </p:sp>
    </p:spTree>
    <p:extLst>
      <p:ext uri="{BB962C8B-B14F-4D97-AF65-F5344CB8AC3E}">
        <p14:creationId xmlns:p14="http://schemas.microsoft.com/office/powerpoint/2010/main" val="17213532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2500D-A156-4568-91C6-1D93243675E3}" type="datetime1">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107B6-23F9-4DD7-89D4-82654897005B}" type="slidenum">
              <a:rPr lang="en-US" smtClean="0"/>
              <a:pPr/>
              <a:t>‹#›</a:t>
            </a:fld>
            <a:r>
              <a:rPr lang="en-US" dirty="0" smtClean="0"/>
              <a:t>/29</a:t>
            </a:r>
            <a:endParaRPr lang="en-US" dirty="0"/>
          </a:p>
        </p:txBody>
      </p:sp>
    </p:spTree>
    <p:extLst>
      <p:ext uri="{BB962C8B-B14F-4D97-AF65-F5344CB8AC3E}">
        <p14:creationId xmlns:p14="http://schemas.microsoft.com/office/powerpoint/2010/main" val="19530623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1877D-281A-4D2A-A765-E890F450D70E}" type="datetime1">
              <a:rPr lang="en-US" smtClean="0"/>
              <a:t>12/16/2015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107B6-23F9-4DD7-89D4-82654897005B}" type="slidenum">
              <a:rPr lang="en-US" smtClean="0"/>
              <a:t>‹#›</a:t>
            </a:fld>
            <a:endParaRPr lang="en-US"/>
          </a:p>
        </p:txBody>
      </p:sp>
    </p:spTree>
    <p:extLst>
      <p:ext uri="{BB962C8B-B14F-4D97-AF65-F5344CB8AC3E}">
        <p14:creationId xmlns:p14="http://schemas.microsoft.com/office/powerpoint/2010/main" val="3183837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7657"/>
          </a:xfrm>
        </p:spPr>
        <p:txBody>
          <a:bodyPr>
            <a:normAutofit/>
          </a:bodyPr>
          <a:lstStyle/>
          <a:p>
            <a:r>
              <a:rPr lang="vi-VN" sz="6000" b="1" dirty="0" smtClean="0">
                <a:latin typeface="Times New Roman" panose="02020603050405020304" pitchFamily="18" charset="0"/>
                <a:cs typeface="Times New Roman" panose="02020603050405020304" pitchFamily="18" charset="0"/>
              </a:rPr>
              <a:t>Công nghệ phần mềm nâng cao</a:t>
            </a:r>
            <a:endParaRPr lang="vi-VN"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0200" y="2951040"/>
            <a:ext cx="5548532" cy="2887052"/>
          </a:xfrm>
        </p:spPr>
        <p:txBody>
          <a:bodyPr/>
          <a:lstStyle/>
          <a:p>
            <a:pPr marL="0" indent="0">
              <a:buNone/>
            </a:pPr>
            <a:r>
              <a:rPr lang="vi-VN" b="1" dirty="0" smtClean="0">
                <a:latin typeface="Times New Roman" panose="02020603050405020304" pitchFamily="18" charset="0"/>
                <a:cs typeface="Times New Roman" panose="02020603050405020304" pitchFamily="18" charset="0"/>
              </a:rPr>
              <a:t>Người hướng dẫn:</a:t>
            </a:r>
          </a:p>
          <a:p>
            <a:pPr marL="0" indent="0">
              <a:buNone/>
            </a:pPr>
            <a:r>
              <a:rPr lang="vi-VN" dirty="0" smtClean="0">
                <a:latin typeface="Times New Roman" panose="02020603050405020304" pitchFamily="18" charset="0"/>
                <a:cs typeface="Times New Roman" panose="02020603050405020304" pitchFamily="18" charset="0"/>
              </a:rPr>
              <a:t>	TS. Trương Anh Hoàng</a:t>
            </a:r>
          </a:p>
          <a:p>
            <a:pPr marL="0" indent="0">
              <a:buNone/>
            </a:pPr>
            <a:r>
              <a:rPr lang="vi-VN" b="1" dirty="0" smtClean="0">
                <a:latin typeface="Times New Roman" panose="02020603050405020304" pitchFamily="18" charset="0"/>
                <a:cs typeface="Times New Roman" panose="02020603050405020304" pitchFamily="18" charset="0"/>
              </a:rPr>
              <a:t>Nhóm thực hiện: nhóm 5</a:t>
            </a:r>
          </a:p>
          <a:p>
            <a:pPr marL="0" indent="0">
              <a:buNone/>
            </a:pPr>
            <a:r>
              <a:rPr lang="vi-VN" dirty="0" smtClean="0">
                <a:latin typeface="Times New Roman" panose="02020603050405020304" pitchFamily="18" charset="0"/>
                <a:cs typeface="Times New Roman" panose="02020603050405020304" pitchFamily="18" charset="0"/>
              </a:rPr>
              <a:t>	Ngô Ngọc Hòa</a:t>
            </a:r>
          </a:p>
          <a:p>
            <a:pPr marL="0" indent="0">
              <a:buNone/>
            </a:pPr>
            <a:r>
              <a:rPr lang="vi-VN" dirty="0" smtClean="0">
                <a:latin typeface="Times New Roman" panose="02020603050405020304" pitchFamily="18" charset="0"/>
                <a:cs typeface="Times New Roman" panose="02020603050405020304" pitchFamily="18" charset="0"/>
              </a:rPr>
              <a:t>	Nguyễn Hoài Nam</a:t>
            </a:r>
          </a:p>
        </p:txBody>
      </p:sp>
      <p:sp>
        <p:nvSpPr>
          <p:cNvPr id="4" name="Slide Number Placeholder 3"/>
          <p:cNvSpPr>
            <a:spLocks noGrp="1"/>
          </p:cNvSpPr>
          <p:nvPr>
            <p:ph type="sldNum" sz="quarter" idx="12"/>
          </p:nvPr>
        </p:nvSpPr>
        <p:spPr/>
        <p:txBody>
          <a:bodyPr/>
          <a:lstStyle/>
          <a:p>
            <a:fld id="{1AA107B6-23F9-4DD7-89D4-82654897005B}" type="slidenum">
              <a:rPr lang="en-US" smtClean="0"/>
              <a:t>1</a:t>
            </a:fld>
            <a:endParaRPr lang="en-US" dirty="0"/>
          </a:p>
        </p:txBody>
      </p:sp>
    </p:spTree>
    <p:extLst>
      <p:ext uri="{BB962C8B-B14F-4D97-AF65-F5344CB8AC3E}">
        <p14:creationId xmlns:p14="http://schemas.microsoft.com/office/powerpoint/2010/main" val="12300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a:latin typeface="Times New Roman" panose="02020603050405020304" pitchFamily="18" charset="0"/>
                <a:cs typeface="Times New Roman" panose="02020603050405020304" pitchFamily="18" charset="0"/>
              </a:rPr>
              <a:t>4</a:t>
            </a:r>
            <a:r>
              <a:rPr lang="en-US" noProof="1" smtClean="0">
                <a:latin typeface="Times New Roman" panose="02020603050405020304" pitchFamily="18" charset="0"/>
                <a:cs typeface="Times New Roman" panose="02020603050405020304" pitchFamily="18" charset="0"/>
              </a:rPr>
              <a:t>. Chi </a:t>
            </a:r>
            <a:r>
              <a:rPr lang="en-US" noProof="1">
                <a:latin typeface="Times New Roman" panose="02020603050405020304" pitchFamily="18" charset="0"/>
                <a:cs typeface="Times New Roman" panose="02020603050405020304" pitchFamily="18" charset="0"/>
              </a:rPr>
              <a:t>phí bảo trì phần </a:t>
            </a:r>
            <a:r>
              <a:rPr lang="en-US" noProof="1" smtClean="0">
                <a:latin typeface="Times New Roman" panose="02020603050405020304" pitchFamily="18" charset="0"/>
                <a:cs typeface="Times New Roman" panose="02020603050405020304" pitchFamily="18" charset="0"/>
              </a:rPr>
              <a:t>mềm</a:t>
            </a:r>
            <a:endParaRPr lang="en-US" dirty="0"/>
          </a:p>
        </p:txBody>
      </p:sp>
      <p:sp>
        <p:nvSpPr>
          <p:cNvPr id="3" name="Content Placeholder 2"/>
          <p:cNvSpPr>
            <a:spLocks noGrp="1"/>
          </p:cNvSpPr>
          <p:nvPr>
            <p:ph idx="1"/>
          </p:nvPr>
        </p:nvSpPr>
        <p:spPr/>
        <p:txBody>
          <a:bodyPr>
            <a:normAutofit/>
          </a:bodyPr>
          <a:lstStyle/>
          <a:p>
            <a:r>
              <a:rPr lang="en-US" noProof="1" smtClean="0">
                <a:latin typeface="Times New Roman" panose="02020603050405020304" pitchFamily="18" charset="0"/>
                <a:cs typeface="Times New Roman" panose="02020603050405020304" pitchFamily="18" charset="0"/>
              </a:rPr>
              <a:t>Bảo trì phần mềm tiêu tốn chủ yếu nguồn tài chính trong suốt vòng đời sản xuất phần mềm.</a:t>
            </a:r>
            <a:endParaRPr lang="en-US" sz="2200" noProof="1">
              <a:latin typeface="Times New Roman" panose="02020603050405020304" pitchFamily="18" charset="0"/>
              <a:cs typeface="Times New Roman" panose="02020603050405020304" pitchFamily="18" charset="0"/>
            </a:endParaRPr>
          </a:p>
          <a:p>
            <a:r>
              <a:rPr lang="en-US" noProof="1" smtClean="0">
                <a:latin typeface="Times New Roman" panose="02020603050405020304" pitchFamily="18" charset="0"/>
                <a:cs typeface="Times New Roman" panose="02020603050405020304" pitchFamily="18" charset="0"/>
              </a:rPr>
              <a:t>Một số yếu tố ảnh hưởng tới chi phí của bảo trì phần mềm:</a:t>
            </a:r>
          </a:p>
          <a:p>
            <a:pPr marL="800100">
              <a:buFontTx/>
              <a:buChar char="-"/>
            </a:pPr>
            <a:r>
              <a:rPr lang="en-US" sz="2200" noProof="1" smtClean="0">
                <a:latin typeface="Times New Roman" panose="02020603050405020304" pitchFamily="18" charset="0"/>
                <a:cs typeface="Times New Roman" panose="02020603050405020304" pitchFamily="18" charset="0"/>
              </a:rPr>
              <a:t>Môi trường hoạt động liên quan tới phần cứng và phần mềm.</a:t>
            </a:r>
          </a:p>
          <a:p>
            <a:pPr marL="800100">
              <a:buFontTx/>
              <a:buChar char="-"/>
            </a:pPr>
            <a:r>
              <a:rPr lang="en-US" sz="2200" noProof="1" smtClean="0">
                <a:latin typeface="Times New Roman" panose="02020603050405020304" pitchFamily="18" charset="0"/>
                <a:cs typeface="Times New Roman" panose="02020603050405020304" pitchFamily="18" charset="0"/>
              </a:rPr>
              <a:t>Môi trường tổ chức liên quan tới: chính sách, cạnh tranh, quá trình, sản phẩm và nhân viên.</a:t>
            </a:r>
            <a:endParaRPr lang="en-US" noProof="1"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10</a:t>
            </a:fld>
            <a:endParaRPr lang="en-US"/>
          </a:p>
        </p:txBody>
      </p:sp>
    </p:spTree>
    <p:extLst>
      <p:ext uri="{BB962C8B-B14F-4D97-AF65-F5344CB8AC3E}">
        <p14:creationId xmlns:p14="http://schemas.microsoft.com/office/powerpoint/2010/main" val="3075071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a:latin typeface="Times New Roman" panose="02020603050405020304" pitchFamily="18" charset="0"/>
                <a:cs typeface="Times New Roman" panose="02020603050405020304" pitchFamily="18" charset="0"/>
              </a:rPr>
              <a:t>5. Sự phát triển của phần </a:t>
            </a:r>
            <a:r>
              <a:rPr lang="en-US" noProof="1" smtClean="0">
                <a:latin typeface="Times New Roman" panose="02020603050405020304" pitchFamily="18" charset="0"/>
                <a:cs typeface="Times New Roman" panose="02020603050405020304" pitchFamily="18" charset="0"/>
              </a:rPr>
              <a:t>mềm</a:t>
            </a:r>
            <a:endParaRPr lang="en-US" dirty="0"/>
          </a:p>
        </p:txBody>
      </p:sp>
      <p:sp>
        <p:nvSpPr>
          <p:cNvPr id="3" name="Content Placeholder 2"/>
          <p:cNvSpPr>
            <a:spLocks noGrp="1"/>
          </p:cNvSpPr>
          <p:nvPr>
            <p:ph idx="1"/>
          </p:nvPr>
        </p:nvSpPr>
        <p:spPr/>
        <p:txBody>
          <a:bodyPr>
            <a:normAutofit/>
          </a:bodyPr>
          <a:lstStyle/>
          <a:p>
            <a:r>
              <a:rPr lang="en-US" noProof="1" smtClean="0">
                <a:latin typeface="Times New Roman" panose="02020603050405020304" pitchFamily="18" charset="0"/>
                <a:cs typeface="Times New Roman" panose="02020603050405020304" pitchFamily="18" charset="0"/>
              </a:rPr>
              <a:t>Bảo trì phần mềm được đề cập tới từ những năm 1960.</a:t>
            </a:r>
          </a:p>
          <a:p>
            <a:r>
              <a:rPr lang="en-US" noProof="1" smtClean="0">
                <a:latin typeface="Times New Roman" panose="02020603050405020304" pitchFamily="18" charset="0"/>
                <a:cs typeface="Times New Roman" panose="02020603050405020304" pitchFamily="18" charset="0"/>
              </a:rPr>
              <a:t>Bảo trì là quá trình phát triển tiến hóa của phần mềm.</a:t>
            </a:r>
          </a:p>
          <a:p>
            <a:r>
              <a:rPr lang="en-US" noProof="1" smtClean="0">
                <a:latin typeface="Times New Roman" panose="02020603050405020304" pitchFamily="18" charset="0"/>
                <a:cs typeface="Times New Roman" panose="02020603050405020304" pitchFamily="18" charset="0"/>
              </a:rPr>
              <a:t>Các phần mềm lớn hiện có luôn ở trạng thái không bao giờ hoàn thành và tiếp tục phát triển phức tạp hơn.</a:t>
            </a:r>
          </a:p>
        </p:txBody>
      </p:sp>
      <p:sp>
        <p:nvSpPr>
          <p:cNvPr id="4" name="Slide Number Placeholder 3"/>
          <p:cNvSpPr>
            <a:spLocks noGrp="1"/>
          </p:cNvSpPr>
          <p:nvPr>
            <p:ph type="sldNum" sz="quarter" idx="12"/>
          </p:nvPr>
        </p:nvSpPr>
        <p:spPr/>
        <p:txBody>
          <a:bodyPr/>
          <a:lstStyle/>
          <a:p>
            <a:fld id="{1AA107B6-23F9-4DD7-89D4-82654897005B}" type="slidenum">
              <a:rPr lang="en-US" smtClean="0"/>
              <a:t>11</a:t>
            </a:fld>
            <a:endParaRPr lang="en-US"/>
          </a:p>
        </p:txBody>
      </p:sp>
    </p:spTree>
    <p:extLst>
      <p:ext uri="{BB962C8B-B14F-4D97-AF65-F5344CB8AC3E}">
        <p14:creationId xmlns:p14="http://schemas.microsoft.com/office/powerpoint/2010/main" val="2252471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smtClean="0">
                <a:latin typeface="Times New Roman" panose="02020603050405020304" pitchFamily="18" charset="0"/>
                <a:cs typeface="Times New Roman" panose="02020603050405020304" pitchFamily="18" charset="0"/>
              </a:rPr>
              <a:t>6. Các loại bảo trì</a:t>
            </a:r>
            <a:endParaRPr lang="en-US" dirty="0"/>
          </a:p>
        </p:txBody>
      </p:sp>
      <p:sp>
        <p:nvSpPr>
          <p:cNvPr id="3" name="Content Placeholder 2"/>
          <p:cNvSpPr>
            <a:spLocks noGrp="1"/>
          </p:cNvSpPr>
          <p:nvPr>
            <p:ph idx="1"/>
          </p:nvPr>
        </p:nvSpPr>
        <p:spPr/>
        <p:txBody>
          <a:bodyPr>
            <a:normAutofit/>
          </a:bodyPr>
          <a:lstStyle/>
          <a:p>
            <a:pPr marL="0" indent="0">
              <a:buNone/>
            </a:pPr>
            <a:r>
              <a:rPr lang="en-US" noProof="1" smtClean="0">
                <a:latin typeface="Times New Roman" panose="02020603050405020304" pitchFamily="18" charset="0"/>
                <a:cs typeface="Times New Roman" panose="02020603050405020304" pitchFamily="18" charset="0"/>
              </a:rPr>
              <a:t>Có 4 loại bảo trì:</a:t>
            </a:r>
          </a:p>
          <a:p>
            <a:r>
              <a:rPr lang="en-US" noProof="1">
                <a:latin typeface="Times New Roman" panose="02020603050405020304" pitchFamily="18" charset="0"/>
                <a:cs typeface="Times New Roman" panose="02020603050405020304" pitchFamily="18" charset="0"/>
              </a:rPr>
              <a:t>Bảo </a:t>
            </a:r>
            <a:r>
              <a:rPr lang="en-US" noProof="1">
                <a:latin typeface="Times New Roman" panose="02020603050405020304" pitchFamily="18" charset="0"/>
                <a:cs typeface="Times New Roman" panose="02020603050405020304" pitchFamily="18" charset="0"/>
              </a:rPr>
              <a:t>trì </a:t>
            </a:r>
            <a:r>
              <a:rPr lang="en-US" noProof="1" smtClean="0">
                <a:latin typeface="Times New Roman" panose="02020603050405020304" pitchFamily="18" charset="0"/>
                <a:cs typeface="Times New Roman" panose="02020603050405020304" pitchFamily="18" charset="0"/>
              </a:rPr>
              <a:t>hiệu chỉnh </a:t>
            </a:r>
            <a:r>
              <a:rPr lang="en-US" noProof="1">
                <a:latin typeface="Times New Roman" panose="02020603050405020304" pitchFamily="18" charset="0"/>
                <a:cs typeface="Times New Roman" panose="02020603050405020304" pitchFamily="18" charset="0"/>
              </a:rPr>
              <a:t>(corrective </a:t>
            </a:r>
            <a:r>
              <a:rPr lang="en-US" noProof="1">
                <a:latin typeface="Times New Roman" panose="02020603050405020304" pitchFamily="18" charset="0"/>
                <a:cs typeface="Times New Roman" panose="02020603050405020304" pitchFamily="18" charset="0"/>
              </a:rPr>
              <a:t>maintenance</a:t>
            </a:r>
            <a:r>
              <a:rPr lang="en-US" noProof="1" smtClean="0">
                <a:latin typeface="Times New Roman" panose="02020603050405020304" pitchFamily="18" charset="0"/>
                <a:cs typeface="Times New Roman" panose="02020603050405020304" pitchFamily="18" charset="0"/>
              </a:rPr>
              <a:t>).</a:t>
            </a:r>
            <a:endParaRPr lang="en-US" noProof="1" smtClean="0">
              <a:latin typeface="Times New Roman" panose="02020603050405020304" pitchFamily="18" charset="0"/>
              <a:cs typeface="Times New Roman" panose="02020603050405020304" pitchFamily="18" charset="0"/>
            </a:endParaRPr>
          </a:p>
          <a:p>
            <a:r>
              <a:rPr lang="en-US" noProof="1">
                <a:latin typeface="Times New Roman" panose="02020603050405020304" pitchFamily="18" charset="0"/>
                <a:cs typeface="Times New Roman" panose="02020603050405020304" pitchFamily="18" charset="0"/>
              </a:rPr>
              <a:t>Bảo trì thích </a:t>
            </a:r>
            <a:r>
              <a:rPr lang="en-US" noProof="1">
                <a:latin typeface="Times New Roman" panose="02020603050405020304" pitchFamily="18" charset="0"/>
                <a:cs typeface="Times New Roman" panose="02020603050405020304" pitchFamily="18" charset="0"/>
              </a:rPr>
              <a:t>nghi </a:t>
            </a:r>
            <a:r>
              <a:rPr lang="en-US" noProof="1" smtClean="0">
                <a:latin typeface="Times New Roman" panose="02020603050405020304" pitchFamily="18" charset="0"/>
                <a:cs typeface="Times New Roman" panose="02020603050405020304" pitchFamily="18" charset="0"/>
              </a:rPr>
              <a:t>(adaptive </a:t>
            </a:r>
            <a:r>
              <a:rPr lang="en-US" noProof="1">
                <a:latin typeface="Times New Roman" panose="02020603050405020304" pitchFamily="18" charset="0"/>
                <a:cs typeface="Times New Roman" panose="02020603050405020304" pitchFamily="18" charset="0"/>
              </a:rPr>
              <a:t>maintenance).</a:t>
            </a:r>
            <a:endParaRPr lang="en-US" noProof="1" smtClean="0">
              <a:latin typeface="Times New Roman" panose="02020603050405020304" pitchFamily="18" charset="0"/>
              <a:cs typeface="Times New Roman" panose="02020603050405020304" pitchFamily="18" charset="0"/>
            </a:endParaRPr>
          </a:p>
          <a:p>
            <a:r>
              <a:rPr lang="en-US" noProof="1">
                <a:latin typeface="Times New Roman" panose="02020603050405020304" pitchFamily="18" charset="0"/>
                <a:cs typeface="Times New Roman" panose="02020603050405020304" pitchFamily="18" charset="0"/>
              </a:rPr>
              <a:t>Bảo trì hoàn </a:t>
            </a:r>
            <a:r>
              <a:rPr lang="en-US" noProof="1">
                <a:latin typeface="Times New Roman" panose="02020603050405020304" pitchFamily="18" charset="0"/>
                <a:cs typeface="Times New Roman" panose="02020603050405020304" pitchFamily="18" charset="0"/>
              </a:rPr>
              <a:t>thiện </a:t>
            </a:r>
            <a:r>
              <a:rPr lang="en-US" noProof="1" smtClean="0">
                <a:latin typeface="Times New Roman" panose="02020603050405020304" pitchFamily="18" charset="0"/>
                <a:cs typeface="Times New Roman" panose="02020603050405020304" pitchFamily="18" charset="0"/>
              </a:rPr>
              <a:t>(perfective </a:t>
            </a:r>
            <a:r>
              <a:rPr lang="en-US" noProof="1">
                <a:latin typeface="Times New Roman" panose="02020603050405020304" pitchFamily="18" charset="0"/>
                <a:cs typeface="Times New Roman" panose="02020603050405020304" pitchFamily="18" charset="0"/>
              </a:rPr>
              <a:t>maintenance).</a:t>
            </a:r>
            <a:endParaRPr lang="en-US" noProof="1" smtClean="0">
              <a:latin typeface="Times New Roman" panose="02020603050405020304" pitchFamily="18" charset="0"/>
              <a:cs typeface="Times New Roman" panose="02020603050405020304" pitchFamily="18" charset="0"/>
            </a:endParaRPr>
          </a:p>
          <a:p>
            <a:r>
              <a:rPr lang="en-US" noProof="1" smtClean="0">
                <a:latin typeface="Times New Roman" panose="02020603050405020304" pitchFamily="18" charset="0"/>
                <a:cs typeface="Times New Roman" panose="02020603050405020304" pitchFamily="18" charset="0"/>
              </a:rPr>
              <a:t>Bảo trì dự phòng (preventive </a:t>
            </a:r>
            <a:r>
              <a:rPr lang="en-US" noProof="1" smtClean="0">
                <a:latin typeface="Times New Roman" panose="02020603050405020304" pitchFamily="18" charset="0"/>
                <a:cs typeface="Times New Roman" panose="02020603050405020304" pitchFamily="18" charset="0"/>
              </a:rPr>
              <a:t>maintenance).</a:t>
            </a:r>
            <a:endParaRPr lang="en-US" noProof="1" smtClean="0">
              <a:latin typeface="Times New Roman" panose="02020603050405020304" pitchFamily="18" charset="0"/>
              <a:cs typeface="Times New Roman" panose="02020603050405020304" pitchFamily="18" charset="0"/>
            </a:endParaRPr>
          </a:p>
          <a:p>
            <a:endParaRPr lang="en-US" noProof="1" smtClean="0">
              <a:latin typeface="Times New Roman" panose="02020603050405020304" pitchFamily="18" charset="0"/>
              <a:cs typeface="Times New Roman" panose="02020603050405020304" pitchFamily="18" charset="0"/>
            </a:endParaRPr>
          </a:p>
          <a:p>
            <a:endParaRPr lang="en-US" noProof="1"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12</a:t>
            </a:fld>
            <a:endParaRPr lang="en-US"/>
          </a:p>
        </p:txBody>
      </p:sp>
    </p:spTree>
    <p:extLst>
      <p:ext uri="{BB962C8B-B14F-4D97-AF65-F5344CB8AC3E}">
        <p14:creationId xmlns:p14="http://schemas.microsoft.com/office/powerpoint/2010/main" val="3807397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smtClean="0">
                <a:latin typeface="Times New Roman" panose="02020603050405020304" pitchFamily="18" charset="0"/>
                <a:cs typeface="Times New Roman" panose="02020603050405020304" pitchFamily="18" charset="0"/>
              </a:rPr>
              <a:t>6. Các loại bảo trì</a:t>
            </a:r>
            <a:endParaRPr lang="en-US" dirty="0"/>
          </a:p>
        </p:txBody>
      </p:sp>
      <p:sp>
        <p:nvSpPr>
          <p:cNvPr id="3" name="Content Placeholder 2"/>
          <p:cNvSpPr>
            <a:spLocks noGrp="1"/>
          </p:cNvSpPr>
          <p:nvPr>
            <p:ph idx="1"/>
          </p:nvPr>
        </p:nvSpPr>
        <p:spPr/>
        <p:txBody>
          <a:bodyPr>
            <a:normAutofit/>
          </a:bodyPr>
          <a:lstStyle/>
          <a:p>
            <a:pPr marL="0" indent="0">
              <a:buNone/>
            </a:pPr>
            <a:r>
              <a:rPr lang="en-US" noProof="1" smtClean="0">
                <a:latin typeface="Times New Roman" panose="02020603050405020304" pitchFamily="18" charset="0"/>
                <a:cs typeface="Times New Roman" panose="02020603050405020304" pitchFamily="18" charset="0"/>
              </a:rPr>
              <a:t>Có 4 loại bảo trì:</a:t>
            </a:r>
          </a:p>
          <a:p>
            <a:r>
              <a:rPr lang="en-US" noProof="1">
                <a:latin typeface="Times New Roman" panose="02020603050405020304" pitchFamily="18" charset="0"/>
                <a:cs typeface="Times New Roman" panose="02020603050405020304" pitchFamily="18" charset="0"/>
              </a:rPr>
              <a:t>Bảo </a:t>
            </a:r>
            <a:r>
              <a:rPr lang="en-US" noProof="1">
                <a:latin typeface="Times New Roman" panose="02020603050405020304" pitchFamily="18" charset="0"/>
                <a:cs typeface="Times New Roman" panose="02020603050405020304" pitchFamily="18" charset="0"/>
              </a:rPr>
              <a:t>trì </a:t>
            </a:r>
            <a:r>
              <a:rPr lang="en-US" noProof="1" smtClean="0">
                <a:latin typeface="Times New Roman" panose="02020603050405020304" pitchFamily="18" charset="0"/>
                <a:cs typeface="Times New Roman" panose="02020603050405020304" pitchFamily="18" charset="0"/>
              </a:rPr>
              <a:t>hiệu chỉnh: </a:t>
            </a:r>
          </a:p>
          <a:p>
            <a:pPr marL="800100" indent="-342900">
              <a:buFontTx/>
              <a:buChar char="-"/>
            </a:pPr>
            <a:r>
              <a:rPr lang="en-US" sz="2400" noProof="1" smtClean="0">
                <a:latin typeface="Times New Roman" panose="02020603050405020304" pitchFamily="18" charset="0"/>
                <a:cs typeface="Times New Roman" panose="02020603050405020304" pitchFamily="18" charset="0"/>
              </a:rPr>
              <a:t>Nhằm </a:t>
            </a:r>
            <a:r>
              <a:rPr lang="en-US" sz="2400" noProof="1">
                <a:latin typeface="Times New Roman" panose="02020603050405020304" pitchFamily="18" charset="0"/>
                <a:cs typeface="Times New Roman" panose="02020603050405020304" pitchFamily="18" charset="0"/>
              </a:rPr>
              <a:t>sửa chữa các lỗi được tìm thấy ở phần mềm.</a:t>
            </a:r>
          </a:p>
          <a:p>
            <a:pPr marL="800100" indent="-342900">
              <a:buFontTx/>
              <a:buChar char="-"/>
            </a:pPr>
            <a:r>
              <a:rPr lang="en-US" sz="2400" noProof="1">
                <a:latin typeface="Times New Roman" panose="02020603050405020304" pitchFamily="18" charset="0"/>
                <a:cs typeface="Times New Roman" panose="02020603050405020304" pitchFamily="18" charset="0"/>
              </a:rPr>
              <a:t>Một số lỗi được phát hiện thường gặp như: lỗi thiết kế, lỗi logic, lỗi coding</a:t>
            </a:r>
            <a:r>
              <a:rPr lang="en-US" sz="2400" noProof="1">
                <a:latin typeface="Times New Roman" panose="02020603050405020304" pitchFamily="18" charset="0"/>
                <a:cs typeface="Times New Roman" panose="02020603050405020304" pitchFamily="18" charset="0"/>
              </a:rPr>
              <a:t>. </a:t>
            </a:r>
            <a:endParaRPr lang="en-US" sz="2400" noProof="1" smtClean="0">
              <a:latin typeface="Times New Roman" panose="02020603050405020304" pitchFamily="18" charset="0"/>
              <a:cs typeface="Times New Roman" panose="02020603050405020304" pitchFamily="18" charset="0"/>
            </a:endParaRPr>
          </a:p>
          <a:p>
            <a:r>
              <a:rPr lang="en-US" noProof="1" smtClean="0">
                <a:latin typeface="Times New Roman" panose="02020603050405020304" pitchFamily="18" charset="0"/>
                <a:cs typeface="Times New Roman" panose="02020603050405020304" pitchFamily="18" charset="0"/>
              </a:rPr>
              <a:t>Bảo trì thích nghi:</a:t>
            </a:r>
          </a:p>
          <a:p>
            <a:pPr marL="800100" indent="-342900">
              <a:buFontTx/>
              <a:buChar char="-"/>
            </a:pPr>
            <a:r>
              <a:rPr lang="en-US" sz="2400" noProof="1" smtClean="0">
                <a:latin typeface="Times New Roman" panose="02020603050405020304" pitchFamily="18" charset="0"/>
                <a:cs typeface="Times New Roman" panose="02020603050405020304" pitchFamily="18" charset="0"/>
              </a:rPr>
              <a:t>Nhiệm vụ giúp phần mềm tương thích với môi trường.</a:t>
            </a:r>
          </a:p>
          <a:p>
            <a:pPr marL="800100" indent="-342900">
              <a:buFontTx/>
              <a:buChar char="-"/>
            </a:pPr>
            <a:r>
              <a:rPr lang="en-US" sz="2400" noProof="1" smtClean="0">
                <a:latin typeface="Times New Roman" panose="02020603050405020304" pitchFamily="18" charset="0"/>
                <a:cs typeface="Times New Roman" panose="02020603050405020304" pitchFamily="18" charset="0"/>
              </a:rPr>
              <a:t>Kiểm soát các hoạt động khi thay đổi môi trường.</a:t>
            </a:r>
            <a:endParaRPr lang="en-US" sz="2400" noProof="1" smtClean="0">
              <a:latin typeface="Times New Roman" panose="02020603050405020304" pitchFamily="18" charset="0"/>
              <a:cs typeface="Times New Roman" panose="02020603050405020304" pitchFamily="18" charset="0"/>
            </a:endParaRPr>
          </a:p>
          <a:p>
            <a:pPr marL="0" indent="0">
              <a:buNone/>
            </a:pPr>
            <a:endParaRPr lang="en-US" noProof="1" smtClean="0">
              <a:latin typeface="Times New Roman" panose="02020603050405020304" pitchFamily="18" charset="0"/>
              <a:cs typeface="Times New Roman" panose="02020603050405020304" pitchFamily="18" charset="0"/>
            </a:endParaRPr>
          </a:p>
          <a:p>
            <a:endParaRPr lang="en-US" noProof="1"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13</a:t>
            </a:fld>
            <a:endParaRPr lang="en-US"/>
          </a:p>
        </p:txBody>
      </p:sp>
    </p:spTree>
    <p:extLst>
      <p:ext uri="{BB962C8B-B14F-4D97-AF65-F5344CB8AC3E}">
        <p14:creationId xmlns:p14="http://schemas.microsoft.com/office/powerpoint/2010/main" val="3727631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smtClean="0">
                <a:latin typeface="Times New Roman" panose="02020603050405020304" pitchFamily="18" charset="0"/>
                <a:cs typeface="Times New Roman" panose="02020603050405020304" pitchFamily="18" charset="0"/>
              </a:rPr>
              <a:t>6. Các loại bảo trì</a:t>
            </a:r>
            <a:endParaRPr lang="en-US" dirty="0"/>
          </a:p>
        </p:txBody>
      </p:sp>
      <p:sp>
        <p:nvSpPr>
          <p:cNvPr id="3" name="Content Placeholder 2"/>
          <p:cNvSpPr>
            <a:spLocks noGrp="1"/>
          </p:cNvSpPr>
          <p:nvPr>
            <p:ph idx="1"/>
          </p:nvPr>
        </p:nvSpPr>
        <p:spPr/>
        <p:txBody>
          <a:bodyPr>
            <a:normAutofit/>
          </a:bodyPr>
          <a:lstStyle/>
          <a:p>
            <a:pPr marL="0" indent="0">
              <a:buNone/>
            </a:pPr>
            <a:r>
              <a:rPr lang="en-US" noProof="1" smtClean="0">
                <a:latin typeface="Times New Roman" panose="02020603050405020304" pitchFamily="18" charset="0"/>
                <a:cs typeface="Times New Roman" panose="02020603050405020304" pitchFamily="18" charset="0"/>
              </a:rPr>
              <a:t>Có 4 loại bảo trì:</a:t>
            </a:r>
          </a:p>
          <a:p>
            <a:r>
              <a:rPr lang="en-US" noProof="1">
                <a:latin typeface="Times New Roman" panose="02020603050405020304" pitchFamily="18" charset="0"/>
                <a:cs typeface="Times New Roman" panose="02020603050405020304" pitchFamily="18" charset="0"/>
              </a:rPr>
              <a:t>Bảo </a:t>
            </a:r>
            <a:r>
              <a:rPr lang="en-US" noProof="1">
                <a:latin typeface="Times New Roman" panose="02020603050405020304" pitchFamily="18" charset="0"/>
                <a:cs typeface="Times New Roman" panose="02020603050405020304" pitchFamily="18" charset="0"/>
              </a:rPr>
              <a:t>trì </a:t>
            </a:r>
            <a:r>
              <a:rPr lang="en-US" noProof="1" smtClean="0">
                <a:latin typeface="Times New Roman" panose="02020603050405020304" pitchFamily="18" charset="0"/>
                <a:cs typeface="Times New Roman" panose="02020603050405020304" pitchFamily="18" charset="0"/>
              </a:rPr>
              <a:t>hoàn thiện: </a:t>
            </a:r>
          </a:p>
          <a:p>
            <a:pPr marL="800100" indent="-342900">
              <a:buFontTx/>
              <a:buChar char="-"/>
            </a:pPr>
            <a:r>
              <a:rPr lang="en-US" sz="2400" noProof="1" smtClean="0">
                <a:latin typeface="Times New Roman" panose="02020603050405020304" pitchFamily="18" charset="0"/>
                <a:cs typeface="Times New Roman" panose="02020603050405020304" pitchFamily="18" charset="0"/>
              </a:rPr>
              <a:t>Chủ yếu là thảo luận khách hàng để đưa ra các yêu cầu người dùng mới.</a:t>
            </a:r>
          </a:p>
          <a:p>
            <a:pPr marL="800100" indent="-342900">
              <a:buFontTx/>
              <a:buChar char="-"/>
            </a:pPr>
            <a:r>
              <a:rPr lang="en-US" sz="2400" noProof="1" smtClean="0">
                <a:latin typeface="Times New Roman" panose="02020603050405020304" pitchFamily="18" charset="0"/>
                <a:cs typeface="Times New Roman" panose="02020603050405020304" pitchFamily="18" charset="0"/>
              </a:rPr>
              <a:t>Quan tâm tới việc cải tiến chức năng và hiệu suất của phần mềm.</a:t>
            </a:r>
          </a:p>
          <a:p>
            <a:pPr marL="800100" indent="-342900">
              <a:buFontTx/>
              <a:buChar char="-"/>
            </a:pPr>
            <a:r>
              <a:rPr lang="en-US" sz="2400" noProof="1" smtClean="0">
                <a:latin typeface="Times New Roman" panose="02020603050405020304" pitchFamily="18" charset="0"/>
                <a:cs typeface="Times New Roman" panose="02020603050405020304" pitchFamily="18" charset="0"/>
              </a:rPr>
              <a:t>Nâng cấp giao diện người dùng. </a:t>
            </a:r>
          </a:p>
          <a:p>
            <a:r>
              <a:rPr lang="en-US" noProof="1" smtClean="0">
                <a:latin typeface="Times New Roman" panose="02020603050405020304" pitchFamily="18" charset="0"/>
                <a:cs typeface="Times New Roman" panose="02020603050405020304" pitchFamily="18" charset="0"/>
              </a:rPr>
              <a:t>Bảo trì dự phòng:</a:t>
            </a:r>
          </a:p>
          <a:p>
            <a:pPr marL="800100" indent="-342900">
              <a:buFontTx/>
              <a:buChar char="-"/>
            </a:pPr>
            <a:r>
              <a:rPr lang="en-US" sz="2400" noProof="1" smtClean="0">
                <a:latin typeface="Times New Roman" panose="02020603050405020304" pitchFamily="18" charset="0"/>
                <a:cs typeface="Times New Roman" panose="02020603050405020304" pitchFamily="18" charset="0"/>
              </a:rPr>
              <a:t>Quan tâm tới việc nâng cấp hệ thống.</a:t>
            </a:r>
            <a:endParaRPr lang="en-US" noProof="1" smtClean="0">
              <a:latin typeface="Times New Roman" panose="02020603050405020304" pitchFamily="18" charset="0"/>
              <a:cs typeface="Times New Roman" panose="02020603050405020304" pitchFamily="18" charset="0"/>
            </a:endParaRPr>
          </a:p>
          <a:p>
            <a:endParaRPr lang="en-US" noProof="1"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14</a:t>
            </a:fld>
            <a:endParaRPr lang="en-US"/>
          </a:p>
        </p:txBody>
      </p:sp>
    </p:spTree>
    <p:extLst>
      <p:ext uri="{BB962C8B-B14F-4D97-AF65-F5344CB8AC3E}">
        <p14:creationId xmlns:p14="http://schemas.microsoft.com/office/powerpoint/2010/main" val="3642520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noProof="1" smtClean="0">
                <a:latin typeface="Times New Roman" panose="02020603050405020304" pitchFamily="18" charset="0"/>
                <a:cs typeface="Times New Roman" panose="02020603050405020304" pitchFamily="18" charset="0"/>
              </a:rPr>
              <a:t>II. </a:t>
            </a:r>
            <a:r>
              <a:rPr lang="vi-VN" sz="6000" noProof="1" smtClean="0">
                <a:latin typeface="Times New Roman" panose="02020603050405020304" pitchFamily="18" charset="0"/>
                <a:cs typeface="Times New Roman" panose="02020603050405020304" pitchFamily="18" charset="0"/>
              </a:rPr>
              <a:t>Những </a:t>
            </a:r>
            <a:r>
              <a:rPr lang="vi-VN" sz="6000" noProof="1">
                <a:latin typeface="Times New Roman" panose="02020603050405020304" pitchFamily="18" charset="0"/>
                <a:cs typeface="Times New Roman" panose="02020603050405020304" pitchFamily="18" charset="0"/>
              </a:rPr>
              <a:t>vấn đề chính trong bảo trì phần </a:t>
            </a:r>
            <a:r>
              <a:rPr lang="vi-VN" sz="6000" noProof="1" smtClean="0">
                <a:latin typeface="Times New Roman" panose="02020603050405020304" pitchFamily="18" charset="0"/>
                <a:cs typeface="Times New Roman" panose="02020603050405020304" pitchFamily="18" charset="0"/>
              </a:rPr>
              <a:t>mềm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24223"/>
            <a:ext cx="10515600" cy="4052740"/>
          </a:xfrm>
        </p:spPr>
        <p:txBody>
          <a:bodyPr/>
          <a:lstStyle/>
          <a:p>
            <a:pPr marL="514350" indent="-514350">
              <a:buAutoNum type="arabicPeriod"/>
            </a:pPr>
            <a:r>
              <a:rPr lang="vi-VN" noProof="1" smtClean="0">
                <a:latin typeface="Times New Roman" panose="02020603050405020304" pitchFamily="18" charset="0"/>
                <a:cs typeface="Times New Roman" panose="02020603050405020304" pitchFamily="18" charset="0"/>
              </a:rPr>
              <a:t>Các vấn đề kỹ thuật</a:t>
            </a:r>
          </a:p>
          <a:p>
            <a:pPr marL="514350" indent="-514350">
              <a:buAutoNum type="arabicPeriod"/>
            </a:pPr>
            <a:r>
              <a:rPr lang="vi-VN" noProof="1" smtClean="0">
                <a:latin typeface="Times New Roman" panose="02020603050405020304" pitchFamily="18" charset="0"/>
                <a:cs typeface="Times New Roman" panose="02020603050405020304" pitchFamily="18" charset="0"/>
              </a:rPr>
              <a:t>Các vấn đề quản lý</a:t>
            </a:r>
          </a:p>
          <a:p>
            <a:pPr marL="514350" indent="-514350">
              <a:buAutoNum type="arabicPeriod"/>
            </a:pPr>
            <a:r>
              <a:rPr lang="vi-VN" noProof="1" smtClean="0">
                <a:latin typeface="Times New Roman" panose="02020603050405020304" pitchFamily="18" charset="0"/>
                <a:cs typeface="Times New Roman" panose="02020603050405020304" pitchFamily="18" charset="0"/>
              </a:rPr>
              <a:t>Ước tính chi phí bảo trì</a:t>
            </a:r>
          </a:p>
          <a:p>
            <a:pPr marL="514350" indent="-514350">
              <a:buAutoNum type="arabicPeriod"/>
            </a:pPr>
            <a:r>
              <a:rPr lang="vi-VN" noProof="1" smtClean="0">
                <a:latin typeface="Times New Roman" panose="02020603050405020304" pitchFamily="18" charset="0"/>
                <a:cs typeface="Times New Roman" panose="02020603050405020304" pitchFamily="18" charset="0"/>
              </a:rPr>
              <a:t>Đo lường bảo trì phần mềm</a:t>
            </a:r>
            <a:endParaRPr lang="vi-VN" noProof="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15</a:t>
            </a:fld>
            <a:endParaRPr lang="en-US"/>
          </a:p>
        </p:txBody>
      </p:sp>
    </p:spTree>
    <p:extLst>
      <p:ext uri="{BB962C8B-B14F-4D97-AF65-F5344CB8AC3E}">
        <p14:creationId xmlns:p14="http://schemas.microsoft.com/office/powerpoint/2010/main" val="2613957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a:latin typeface="Times New Roman" panose="02020603050405020304" pitchFamily="18" charset="0"/>
                <a:cs typeface="Times New Roman" panose="02020603050405020304" pitchFamily="18" charset="0"/>
              </a:rPr>
              <a:t>1. </a:t>
            </a:r>
            <a:r>
              <a:rPr lang="vi-VN" noProof="1">
                <a:cs typeface="Times New Roman" panose="02020603050405020304" pitchFamily="18" charset="0"/>
              </a:rPr>
              <a:t>Các vấn đề kỹ thuật</a:t>
            </a:r>
            <a:endParaRPr lang="en-US" dirty="0"/>
          </a:p>
        </p:txBody>
      </p:sp>
      <p:sp>
        <p:nvSpPr>
          <p:cNvPr id="3" name="Content Placeholder 2"/>
          <p:cNvSpPr>
            <a:spLocks noGrp="1"/>
          </p:cNvSpPr>
          <p:nvPr>
            <p:ph idx="1"/>
          </p:nvPr>
        </p:nvSpPr>
        <p:spPr/>
        <p:txBody>
          <a:bodyPr/>
          <a:lstStyle/>
          <a:p>
            <a:r>
              <a:rPr lang="vi-VN" dirty="0" smtClean="0">
                <a:latin typeface="Times New Roman" panose="02020603050405020304" pitchFamily="18" charset="0"/>
                <a:cs typeface="Times New Roman" panose="02020603050405020304" pitchFamily="18" charset="0"/>
              </a:rPr>
              <a:t>Hạn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chế kiến thức</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(limit </a:t>
            </a:r>
            <a:r>
              <a:rPr lang="vi-VN" dirty="0" smtClean="0">
                <a:latin typeface="Times New Roman" panose="02020603050405020304" pitchFamily="18" charset="0"/>
                <a:cs typeface="Times New Roman" panose="02020603050405020304" pitchFamily="18" charset="0"/>
              </a:rPr>
              <a:t>understanding</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a:t>
            </a:r>
          </a:p>
          <a:p>
            <a:r>
              <a:rPr lang="vi-VN" dirty="0" smtClean="0">
                <a:latin typeface="Times New Roman" panose="02020603050405020304" pitchFamily="18" charset="0"/>
                <a:cs typeface="Times New Roman" panose="02020603050405020304" pitchFamily="18" charset="0"/>
              </a:rPr>
              <a:t>Kiểm </a:t>
            </a:r>
            <a:r>
              <a:rPr lang="vi-VN" dirty="0"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(testing)</a:t>
            </a:r>
            <a:r>
              <a:rPr lang="vi-VN" dirty="0" smtClean="0">
                <a:latin typeface="Times New Roman" panose="02020603050405020304" pitchFamily="18" charset="0"/>
                <a:cs typeface="Times New Roman" panose="02020603050405020304" pitchFamily="18" charset="0"/>
              </a:rPr>
              <a:t>.</a:t>
            </a:r>
          </a:p>
          <a:p>
            <a:r>
              <a:rPr lang="vi-VN" dirty="0" smtClean="0">
                <a:latin typeface="Times New Roman" panose="02020603050405020304" pitchFamily="18" charset="0"/>
                <a:cs typeface="Times New Roman" panose="02020603050405020304" pitchFamily="18" charset="0"/>
              </a:rPr>
              <a:t>Phân tích tác động </a:t>
            </a:r>
            <a:r>
              <a:rPr lang="vi-VN"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a:t>
            </a:r>
            <a:r>
              <a:rPr lang="vi-VN" dirty="0" smtClean="0">
                <a:latin typeface="Times New Roman" panose="02020603050405020304" pitchFamily="18" charset="0"/>
                <a:cs typeface="Times New Roman" panose="02020603050405020304" pitchFamily="18" charset="0"/>
              </a:rPr>
              <a:t>mpact </a:t>
            </a:r>
            <a:r>
              <a:rPr lang="en-US" dirty="0">
                <a:latin typeface="Times New Roman" panose="02020603050405020304" pitchFamily="18" charset="0"/>
                <a:cs typeface="Times New Roman" panose="02020603050405020304" pitchFamily="18" charset="0"/>
              </a:rPr>
              <a:t>a</a:t>
            </a:r>
            <a:r>
              <a:rPr lang="vi-VN" dirty="0" smtClean="0">
                <a:latin typeface="Times New Roman" panose="02020603050405020304" pitchFamily="18" charset="0"/>
                <a:cs typeface="Times New Roman" panose="02020603050405020304" pitchFamily="18" charset="0"/>
              </a:rPr>
              <a:t>nalysis</a:t>
            </a:r>
            <a:r>
              <a:rPr lang="vi-VN" dirty="0" smtClean="0">
                <a:latin typeface="Times New Roman" panose="02020603050405020304" pitchFamily="18" charset="0"/>
                <a:cs typeface="Times New Roman" panose="02020603050405020304" pitchFamily="18" charset="0"/>
              </a:rPr>
              <a:t>).</a:t>
            </a:r>
          </a:p>
          <a:p>
            <a:r>
              <a:rPr lang="vi-VN" dirty="0" smtClean="0">
                <a:latin typeface="Times New Roman" panose="02020603050405020304" pitchFamily="18" charset="0"/>
                <a:cs typeface="Times New Roman" panose="02020603050405020304" pitchFamily="18" charset="0"/>
              </a:rPr>
              <a:t>Bảo trì </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m</a:t>
            </a:r>
            <a:r>
              <a:rPr lang="vi-VN" dirty="0" smtClean="0">
                <a:latin typeface="Times New Roman" panose="02020603050405020304" pitchFamily="18" charset="0"/>
                <a:cs typeface="Times New Roman" panose="02020603050405020304" pitchFamily="18" charset="0"/>
              </a:rPr>
              <a:t>aintainability</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16</a:t>
            </a:fld>
            <a:endParaRPr lang="en-US"/>
          </a:p>
        </p:txBody>
      </p:sp>
    </p:spTree>
    <p:extLst>
      <p:ext uri="{BB962C8B-B14F-4D97-AF65-F5344CB8AC3E}">
        <p14:creationId xmlns:p14="http://schemas.microsoft.com/office/powerpoint/2010/main" val="3664698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a:latin typeface="Times New Roman" panose="02020603050405020304" pitchFamily="18" charset="0"/>
                <a:cs typeface="Times New Roman" panose="02020603050405020304" pitchFamily="18" charset="0"/>
              </a:rPr>
              <a:t>1. </a:t>
            </a:r>
            <a:r>
              <a:rPr lang="vi-VN" noProof="1">
                <a:cs typeface="Times New Roman" panose="02020603050405020304" pitchFamily="18" charset="0"/>
              </a:rPr>
              <a:t>Các vấn đề kỹ thuật</a:t>
            </a:r>
            <a:endParaRPr lang="en-US" dirty="0"/>
          </a:p>
        </p:txBody>
      </p:sp>
      <p:sp>
        <p:nvSpPr>
          <p:cNvPr id="3" name="Content Placeholder 2"/>
          <p:cNvSpPr>
            <a:spLocks noGrp="1"/>
          </p:cNvSpPr>
          <p:nvPr>
            <p:ph idx="1"/>
          </p:nvPr>
        </p:nvSpPr>
        <p:spPr/>
        <p:txBody>
          <a:bodyPr/>
          <a:lstStyle/>
          <a:p>
            <a:r>
              <a:rPr lang="vi-VN" dirty="0" smtClean="0">
                <a:latin typeface="Times New Roman" panose="02020603050405020304" pitchFamily="18" charset="0"/>
                <a:cs typeface="Times New Roman" panose="02020603050405020304" pitchFamily="18" charset="0"/>
              </a:rPr>
              <a:t>Phân tích tác động (Impact Analysis)</a:t>
            </a:r>
            <a:r>
              <a:rPr lang="en-US" dirty="0" smtClean="0">
                <a:latin typeface="Times New Roman" panose="02020603050405020304" pitchFamily="18" charset="0"/>
                <a:cs typeface="Times New Roman" panose="02020603050405020304" pitchFamily="18" charset="0"/>
              </a:rPr>
              <a:t>:</a:t>
            </a:r>
          </a:p>
          <a:p>
            <a:pPr marL="800100" indent="-342900">
              <a:buFontTx/>
              <a:buChar char="-"/>
            </a:pPr>
            <a:r>
              <a:rPr lang="vi-VN" sz="2400" dirty="0" smtClean="0">
                <a:latin typeface="Times New Roman" panose="02020603050405020304" pitchFamily="18" charset="0"/>
                <a:cs typeface="Times New Roman" panose="02020603050405020304" pitchFamily="18" charset="0"/>
              </a:rPr>
              <a:t>Là phân tích ảnh hưởng của một thay đổi đối với phần mềm</a:t>
            </a:r>
          </a:p>
          <a:p>
            <a:pPr marL="800100" indent="-342900">
              <a:buFontTx/>
              <a:buChar char="-"/>
            </a:pPr>
            <a:r>
              <a:rPr lang="vi-VN" sz="2400" dirty="0" smtClean="0">
                <a:latin typeface="Times New Roman" panose="02020603050405020304" pitchFamily="18" charset="0"/>
                <a:cs typeface="Times New Roman" panose="02020603050405020304" pitchFamily="18" charset="0"/>
              </a:rPr>
              <a:t>Yêu cầu người bảo trì phải có một kiến thức sâu sắc đối với phần mềm.</a:t>
            </a:r>
          </a:p>
          <a:p>
            <a:pPr marL="800100" indent="-342900">
              <a:buFontTx/>
              <a:buChar char="-"/>
            </a:pPr>
            <a:r>
              <a:rPr lang="vi-VN" sz="2400" dirty="0" smtClean="0">
                <a:latin typeface="Times New Roman" panose="02020603050405020304" pitchFamily="18" charset="0"/>
                <a:cs typeface="Times New Roman" panose="02020603050405020304" pitchFamily="18" charset="0"/>
              </a:rPr>
              <a:t>Tài liệu IEEE 14.764 mô tả các nhiệm vụ trong phân tích tác động:</a:t>
            </a:r>
          </a:p>
          <a:p>
            <a:pPr marL="914400" indent="-342900">
              <a:buNone/>
            </a:pPr>
            <a:r>
              <a:rPr lang="vi-VN" sz="24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Phân tích </a:t>
            </a:r>
            <a:r>
              <a:rPr lang="vi-VN" sz="2000" dirty="0" smtClean="0">
                <a:latin typeface="Times New Roman" panose="02020603050405020304" pitchFamily="18" charset="0"/>
                <a:cs typeface="Times New Roman" panose="02020603050405020304" pitchFamily="18" charset="0"/>
              </a:rPr>
              <a:t>yêu cầu chỉnh sửa/ báo cáo vấn đề</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MR</a:t>
            </a:r>
            <a:r>
              <a:rPr lang="vi-VN"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PR</a:t>
            </a: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914400" indent="-342900">
              <a:buNone/>
            </a:pPr>
            <a:r>
              <a:rPr lang="en-US" sz="2000" dirty="0" smtClean="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Tái tạo hay xác minh vấn </a:t>
            </a:r>
            <a:r>
              <a:rPr lang="vi-VN" sz="2000" dirty="0" smtClean="0">
                <a:latin typeface="Times New Roman" panose="02020603050405020304" pitchFamily="18" charset="0"/>
                <a:cs typeface="Times New Roman" panose="02020603050405020304" pitchFamily="18" charset="0"/>
              </a:rPr>
              <a:t>đề</a:t>
            </a:r>
            <a:r>
              <a:rPr lang="en-US" sz="2000" dirty="0" smtClean="0">
                <a:latin typeface="Times New Roman" panose="02020603050405020304" pitchFamily="18" charset="0"/>
                <a:cs typeface="Times New Roman" panose="02020603050405020304" pitchFamily="18" charset="0"/>
              </a:rPr>
              <a:t>. </a:t>
            </a:r>
            <a:endParaRPr lang="vi-VN"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Phát triển các tùy </a:t>
            </a:r>
            <a:r>
              <a:rPr lang="vi-VN" sz="2000" dirty="0" smtClean="0">
                <a:latin typeface="Times New Roman" panose="02020603050405020304" pitchFamily="18" charset="0"/>
                <a:cs typeface="Times New Roman" panose="02020603050405020304" pitchFamily="18" charset="0"/>
              </a:rPr>
              <a:t>chọn để áp dụng vào việc chỉnh sửa.</a:t>
            </a:r>
            <a:endParaRPr lang="vi-VN" sz="2000" dirty="0" smtClean="0">
              <a:latin typeface="Times New Roman" panose="02020603050405020304" pitchFamily="18" charset="0"/>
              <a:cs typeface="Times New Roman" panose="02020603050405020304" pitchFamily="18" charset="0"/>
            </a:endParaRPr>
          </a:p>
          <a:p>
            <a:pPr marL="0" indent="0">
              <a:buNone/>
            </a:pP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Tài liệu hóa </a:t>
            </a:r>
            <a:r>
              <a:rPr lang="vi-VN" sz="2000" dirty="0" smtClean="0">
                <a:latin typeface="Times New Roman" panose="02020603050405020304" pitchFamily="18" charset="0"/>
                <a:cs typeface="Times New Roman" panose="02020603050405020304" pitchFamily="18" charset="0"/>
              </a:rPr>
              <a:t>các yêu cầu chỉnh sửa/ báo cáo </a:t>
            </a:r>
            <a:r>
              <a:rPr lang="vi-VN" sz="2000" smtClean="0">
                <a:latin typeface="Times New Roman" panose="02020603050405020304" pitchFamily="18" charset="0"/>
                <a:cs typeface="Times New Roman" panose="02020603050405020304" pitchFamily="18" charset="0"/>
              </a:rPr>
              <a:t>vấn đề</a:t>
            </a:r>
            <a:r>
              <a:rPr lang="vi-VN" sz="2000" smtClean="0">
                <a:latin typeface="Times New Roman" panose="02020603050405020304" pitchFamily="18" charset="0"/>
                <a:cs typeface="Times New Roman" panose="02020603050405020304" pitchFamily="18" charset="0"/>
              </a:rPr>
              <a:t>.</a:t>
            </a:r>
            <a:endParaRPr lang="vi-VN" sz="2000" dirty="0" smtClean="0">
              <a:latin typeface="Times New Roman" panose="02020603050405020304" pitchFamily="18" charset="0"/>
              <a:cs typeface="Times New Roman" panose="02020603050405020304" pitchFamily="18" charset="0"/>
            </a:endParaRPr>
          </a:p>
          <a:p>
            <a:pPr marL="0" indent="0">
              <a:buNone/>
            </a:pP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Phê duyệt sửa đổi.</a:t>
            </a:r>
          </a:p>
          <a:p>
            <a:pPr marL="0" indent="0">
              <a:buNone/>
            </a:pPr>
            <a:endParaRPr lang="vi-VN"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17</a:t>
            </a:fld>
            <a:endParaRPr lang="en-US"/>
          </a:p>
        </p:txBody>
      </p:sp>
    </p:spTree>
    <p:extLst>
      <p:ext uri="{BB962C8B-B14F-4D97-AF65-F5344CB8AC3E}">
        <p14:creationId xmlns:p14="http://schemas.microsoft.com/office/powerpoint/2010/main" val="3158521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smtClean="0">
                <a:latin typeface="Times New Roman" panose="02020603050405020304" pitchFamily="18" charset="0"/>
                <a:cs typeface="Times New Roman" panose="02020603050405020304" pitchFamily="18" charset="0"/>
              </a:rPr>
              <a:t>2. </a:t>
            </a:r>
            <a:r>
              <a:rPr lang="vi-VN" noProof="1">
                <a:cs typeface="Times New Roman" panose="02020603050405020304" pitchFamily="18" charset="0"/>
              </a:rPr>
              <a:t>Các vấn đề quản </a:t>
            </a:r>
            <a:r>
              <a:rPr lang="vi-VN" noProof="1" smtClean="0">
                <a:cs typeface="Times New Roman" panose="02020603050405020304" pitchFamily="18" charset="0"/>
              </a:rPr>
              <a:t>lý</a:t>
            </a:r>
            <a:endParaRPr lang="en-US" dirty="0"/>
          </a:p>
        </p:txBody>
      </p:sp>
      <p:sp>
        <p:nvSpPr>
          <p:cNvPr id="3" name="Content Placeholder 2"/>
          <p:cNvSpPr>
            <a:spLocks noGrp="1"/>
          </p:cNvSpPr>
          <p:nvPr>
            <p:ph idx="1"/>
          </p:nvPr>
        </p:nvSpPr>
        <p:spPr/>
        <p:txBody>
          <a:bodyPr>
            <a:normAutofit/>
          </a:bodyPr>
          <a:lstStyle/>
          <a:p>
            <a:r>
              <a:rPr lang="vi-VN" dirty="0" smtClean="0">
                <a:latin typeface="Times New Roman" panose="02020603050405020304" pitchFamily="18" charset="0"/>
                <a:cs typeface="Times New Roman" panose="02020603050405020304" pitchFamily="18" charset="0"/>
              </a:rPr>
              <a:t>Bám sát mục tiêu tổ chức: chứng minh lợi ích của việc bảo trì phần mềm.</a:t>
            </a:r>
          </a:p>
          <a:p>
            <a:r>
              <a:rPr lang="vi-VN" dirty="0" smtClean="0">
                <a:latin typeface="Times New Roman" panose="02020603050405020304" pitchFamily="18" charset="0"/>
                <a:cs typeface="Times New Roman" panose="02020603050405020304" pitchFamily="18" charset="0"/>
              </a:rPr>
              <a:t>Nhân sự</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thu hút và giữ chân nhân viên bảo trì.</a:t>
            </a:r>
          </a:p>
          <a:p>
            <a:r>
              <a:rPr lang="vi-VN" dirty="0" smtClean="0">
                <a:latin typeface="Times New Roman" panose="02020603050405020304" pitchFamily="18" charset="0"/>
                <a:cs typeface="Times New Roman" panose="02020603050405020304" pitchFamily="18" charset="0"/>
              </a:rPr>
              <a:t>Quy trình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ngoài các quy trình trong phát triển phần mềm, bảo trì sẽ</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cần thêm các khâu khác.</a:t>
            </a:r>
          </a:p>
          <a:p>
            <a:r>
              <a:rPr lang="vi-VN" dirty="0" smtClean="0">
                <a:latin typeface="Times New Roman" panose="02020603050405020304" pitchFamily="18" charset="0"/>
                <a:cs typeface="Times New Roman" panose="02020603050405020304" pitchFamily="18" charset="0"/>
              </a:rPr>
              <a:t>Các khía cạnh tổ chức, bảo trì</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đặt ra vấn đề xác định tổ chức và chức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năng cần bảo trì, duy</a:t>
            </a:r>
            <a:r>
              <a:rPr lang="en-US" dirty="0" smtClean="0">
                <a:latin typeface="Times New Roman" panose="02020603050405020304" pitchFamily="18" charset="0"/>
                <a:cs typeface="Times New Roman" panose="02020603050405020304" pitchFamily="18" charset="0"/>
              </a:rPr>
              <a:t> t</a:t>
            </a:r>
            <a:r>
              <a:rPr lang="vi-VN" dirty="0" smtClean="0">
                <a:latin typeface="Times New Roman" panose="02020603050405020304" pitchFamily="18" charset="0"/>
                <a:cs typeface="Times New Roman" panose="02020603050405020304" pitchFamily="18" charset="0"/>
              </a:rPr>
              <a:t>rì các đội bảo trì dài hạn, vĩnh viễn</a:t>
            </a:r>
            <a:r>
              <a:rPr lang="en-US" dirty="0" smtClean="0">
                <a:latin typeface="Times New Roman" panose="02020603050405020304" pitchFamily="18" charset="0"/>
                <a:cs typeface="Times New Roman" panose="02020603050405020304" pitchFamily="18" charset="0"/>
              </a:rPr>
              <a:t>? </a:t>
            </a:r>
          </a:p>
          <a:p>
            <a:r>
              <a:rPr lang="vi-VN" dirty="0" smtClean="0">
                <a:latin typeface="Times New Roman" panose="02020603050405020304" pitchFamily="18" charset="0"/>
                <a:cs typeface="Times New Roman" panose="02020603050405020304" pitchFamily="18" charset="0"/>
              </a:rPr>
              <a:t>Gia công phần mềm</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đưa lĩnh vực này trở thành một ngành côn</a:t>
            </a:r>
            <a:r>
              <a:rPr lang="en-US" dirty="0" smtClean="0">
                <a:latin typeface="Times New Roman" panose="02020603050405020304" pitchFamily="18" charset="0"/>
                <a:cs typeface="Times New Roman" panose="02020603050405020304" pitchFamily="18" charset="0"/>
              </a:rPr>
              <a:t>g </a:t>
            </a:r>
            <a:r>
              <a:rPr lang="vi-VN" dirty="0" smtClean="0">
                <a:latin typeface="Times New Roman" panose="02020603050405020304" pitchFamily="18" charset="0"/>
                <a:cs typeface="Times New Roman" panose="02020603050405020304" pitchFamily="18" charset="0"/>
              </a:rPr>
              <a:t>nghiệp lớn.</a:t>
            </a:r>
          </a:p>
          <a:p>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18</a:t>
            </a:fld>
            <a:endParaRPr lang="en-US"/>
          </a:p>
        </p:txBody>
      </p:sp>
    </p:spTree>
    <p:extLst>
      <p:ext uri="{BB962C8B-B14F-4D97-AF65-F5344CB8AC3E}">
        <p14:creationId xmlns:p14="http://schemas.microsoft.com/office/powerpoint/2010/main" val="3511890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1" smtClean="0">
                <a:latin typeface="Times New Roman" panose="02020603050405020304" pitchFamily="18" charset="0"/>
                <a:cs typeface="Times New Roman" panose="02020603050405020304" pitchFamily="18" charset="0"/>
              </a:rPr>
              <a:t>3. </a:t>
            </a:r>
            <a:r>
              <a:rPr lang="vi-VN" noProof="1">
                <a:cs typeface="Times New Roman" panose="02020603050405020304" pitchFamily="18" charset="0"/>
              </a:rPr>
              <a:t>Ước tính chi phí bảo </a:t>
            </a:r>
            <a:r>
              <a:rPr lang="vi-VN" noProof="1" smtClean="0">
                <a:cs typeface="Times New Roman" panose="02020603050405020304" pitchFamily="18" charset="0"/>
              </a:rPr>
              <a:t>trì</a:t>
            </a:r>
            <a:endParaRPr lang="en-US" dirty="0"/>
          </a:p>
        </p:txBody>
      </p:sp>
      <p:sp>
        <p:nvSpPr>
          <p:cNvPr id="3" name="Content Placeholder 2"/>
          <p:cNvSpPr>
            <a:spLocks noGrp="1"/>
          </p:cNvSpPr>
          <p:nvPr>
            <p:ph idx="1"/>
          </p:nvPr>
        </p:nvSpPr>
        <p:spPr/>
        <p:txBody>
          <a:bodyPr/>
          <a:lstStyle/>
          <a:p>
            <a:r>
              <a:rPr lang="vi-VN" dirty="0" smtClean="0">
                <a:latin typeface="Times New Roman" panose="02020603050405020304" pitchFamily="18" charset="0"/>
                <a:cs typeface="Times New Roman" panose="02020603050405020304" pitchFamily="18" charset="0"/>
              </a:rPr>
              <a:t>Ước tính chí phí: việc này nhằm xác định ra các nguồn lực cần thiết để thực hiện một chỉnh sửa trên phần mềm thông qua yếu tố kĩ thuật và phi kĩ thuật.</a:t>
            </a:r>
          </a:p>
          <a:p>
            <a:r>
              <a:rPr lang="vi-VN" dirty="0" smtClean="0">
                <a:latin typeface="Times New Roman" panose="02020603050405020304" pitchFamily="18" charset="0"/>
                <a:cs typeface="Times New Roman" panose="02020603050405020304" pitchFamily="18" charset="0"/>
              </a:rPr>
              <a:t>Mô hình ước tính chi phí: sử dụng các mô hình toán học để ước tính chi phí.</a:t>
            </a:r>
          </a:p>
          <a:p>
            <a:r>
              <a:rPr lang="vi-VN" dirty="0" smtClean="0">
                <a:latin typeface="Times New Roman" panose="02020603050405020304" pitchFamily="18" charset="0"/>
                <a:cs typeface="Times New Roman" panose="02020603050405020304" pitchFamily="18" charset="0"/>
              </a:rPr>
              <a:t>Kinh nghiệm: cách tiếp cận tốt nhất để ước lượng chi phí bảo trì là để kết hợp các dữ liệu lịch sử và kinh nghiệm. Chi phí để tiến hành sửa đổi sẽ dựa trên số lượng người và thời gian bảo trì =&gt; cung cấp một số liệu giống như một phép đo sử dụng công cụ ước lượng.</a:t>
            </a:r>
          </a:p>
          <a:p>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19</a:t>
            </a:fld>
            <a:endParaRPr lang="en-US"/>
          </a:p>
        </p:txBody>
      </p:sp>
    </p:spTree>
    <p:extLst>
      <p:ext uri="{BB962C8B-B14F-4D97-AF65-F5344CB8AC3E}">
        <p14:creationId xmlns:p14="http://schemas.microsoft.com/office/powerpoint/2010/main" val="3746804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4062"/>
            <a:ext cx="9144000" cy="1891293"/>
          </a:xfrm>
        </p:spPr>
        <p:txBody>
          <a:bodyPr/>
          <a:lstStyle/>
          <a:p>
            <a:r>
              <a:rPr lang="vi-VN" noProof="1" smtClean="0">
                <a:latin typeface="Times New Roman" panose="02020603050405020304" pitchFamily="18" charset="0"/>
                <a:cs typeface="Times New Roman" panose="02020603050405020304" pitchFamily="18" charset="0"/>
              </a:rPr>
              <a:t>Chapter 5: Bảo trì phần mềm</a:t>
            </a:r>
            <a:endParaRPr lang="vi-VN" noProof="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107341"/>
            <a:ext cx="9144000" cy="2677022"/>
          </a:xfrm>
        </p:spPr>
        <p:txBody>
          <a:bodyPr>
            <a:noAutofit/>
          </a:bodyPr>
          <a:lstStyle/>
          <a:p>
            <a:pPr algn="l"/>
            <a:r>
              <a:rPr lang="vi-VN" sz="2800" noProof="1" smtClean="0">
                <a:latin typeface="Times New Roman" panose="02020603050405020304" pitchFamily="18" charset="0"/>
                <a:cs typeface="Times New Roman" panose="02020603050405020304" pitchFamily="18" charset="0"/>
              </a:rPr>
              <a:t>Các nội dung chính</a:t>
            </a:r>
          </a:p>
          <a:p>
            <a:pPr marL="457200" indent="-457200" algn="l">
              <a:buAutoNum type="arabicPeriod"/>
            </a:pPr>
            <a:r>
              <a:rPr lang="en-US" sz="2800" noProof="1" smtClean="0">
                <a:latin typeface="Times New Roman" panose="02020603050405020304" pitchFamily="18" charset="0"/>
                <a:cs typeface="Times New Roman" panose="02020603050405020304" pitchFamily="18" charset="0"/>
              </a:rPr>
              <a:t>Cơ bản về bảo trì phần mềm</a:t>
            </a:r>
            <a:endParaRPr lang="vi-VN" sz="2800" noProof="1" smtClean="0">
              <a:latin typeface="Times New Roman" panose="02020603050405020304" pitchFamily="18" charset="0"/>
              <a:cs typeface="Times New Roman" panose="02020603050405020304" pitchFamily="18" charset="0"/>
            </a:endParaRPr>
          </a:p>
          <a:p>
            <a:pPr marL="457200" indent="-457200" algn="l">
              <a:buAutoNum type="arabicPeriod"/>
            </a:pPr>
            <a:r>
              <a:rPr lang="vi-VN" sz="2800" noProof="1" smtClean="0">
                <a:latin typeface="Times New Roman" panose="02020603050405020304" pitchFamily="18" charset="0"/>
                <a:cs typeface="Times New Roman" panose="02020603050405020304" pitchFamily="18" charset="0"/>
              </a:rPr>
              <a:t>Những vấn đề chính trong bảo trì phần mềm</a:t>
            </a:r>
          </a:p>
          <a:p>
            <a:pPr marL="457200" indent="-457200" algn="l">
              <a:buAutoNum type="arabicPeriod"/>
            </a:pPr>
            <a:r>
              <a:rPr lang="vi-VN" sz="2800" noProof="1" smtClean="0">
                <a:latin typeface="Times New Roman" panose="02020603050405020304" pitchFamily="18" charset="0"/>
                <a:cs typeface="Times New Roman" panose="02020603050405020304" pitchFamily="18" charset="0"/>
              </a:rPr>
              <a:t>Quy trình bảo trì phần mềm</a:t>
            </a:r>
          </a:p>
          <a:p>
            <a:pPr marL="457200" indent="-457200" algn="l">
              <a:buAutoNum type="arabicPeriod"/>
            </a:pPr>
            <a:r>
              <a:rPr lang="vi-VN" sz="2800" noProof="1" smtClean="0">
                <a:latin typeface="Times New Roman" panose="02020603050405020304" pitchFamily="18" charset="0"/>
                <a:cs typeface="Times New Roman" panose="02020603050405020304" pitchFamily="18" charset="0"/>
              </a:rPr>
              <a:t>Kỹ thuật bảo trì phần mềm</a:t>
            </a:r>
            <a:endParaRPr lang="en-US" sz="2800" noProof="1" smtClean="0">
              <a:latin typeface="Times New Roman" panose="02020603050405020304" pitchFamily="18" charset="0"/>
              <a:cs typeface="Times New Roman" panose="02020603050405020304" pitchFamily="18" charset="0"/>
            </a:endParaRPr>
          </a:p>
          <a:p>
            <a:pPr marL="457200" indent="-457200" algn="l">
              <a:buAutoNum type="arabicPeriod"/>
            </a:pPr>
            <a:r>
              <a:rPr lang="en-US" sz="2800" noProof="1" smtClean="0">
                <a:latin typeface="Times New Roman" panose="02020603050405020304" pitchFamily="18" charset="0"/>
                <a:cs typeface="Times New Roman" panose="02020603050405020304" pitchFamily="18" charset="0"/>
              </a:rPr>
              <a:t>Các tool áp dụng trong bảo trì phần mềm</a:t>
            </a:r>
            <a:endParaRPr lang="vi-VN" sz="2800" noProof="1"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a:t>
            </a:fld>
            <a:endParaRPr lang="en-US"/>
          </a:p>
        </p:txBody>
      </p:sp>
    </p:spTree>
    <p:extLst>
      <p:ext uri="{BB962C8B-B14F-4D97-AF65-F5344CB8AC3E}">
        <p14:creationId xmlns:p14="http://schemas.microsoft.com/office/powerpoint/2010/main" val="3681377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4.</a:t>
            </a:r>
            <a:r>
              <a:rPr lang="vi-VN" noProof="1">
                <a:latin typeface="Times New Roman" panose="02020603050405020304" pitchFamily="18" charset="0"/>
                <a:cs typeface="Times New Roman" panose="02020603050405020304" pitchFamily="18" charset="0"/>
              </a:rPr>
              <a:t> Đo lường bảo trì phần mềm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smtClean="0">
                <a:latin typeface="Times New Roman" panose="02020603050405020304" pitchFamily="18" charset="0"/>
                <a:cs typeface="Times New Roman" panose="02020603050405020304" pitchFamily="18" charset="0"/>
              </a:rPr>
              <a:t>Các phương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pháp đo đạc tập trung vào các thuộc tính phần mềm, quy trình bảo trì, nhân viên, kích thước, độ phức tạp,…</a:t>
            </a:r>
          </a:p>
          <a:p>
            <a:r>
              <a:rPr lang="vi-VN" dirty="0" smtClean="0">
                <a:latin typeface="Times New Roman" panose="02020603050405020304" pitchFamily="18" charset="0"/>
                <a:cs typeface="Times New Roman" panose="02020603050405020304" pitchFamily="18" charset="0"/>
              </a:rPr>
              <a:t>Vấn đề này được thảo luận trong cuốn Software Engineering Process KA.</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20</a:t>
            </a:fld>
            <a:endParaRPr lang="en-US"/>
          </a:p>
        </p:txBody>
      </p:sp>
    </p:spTree>
    <p:extLst>
      <p:ext uri="{BB962C8B-B14F-4D97-AF65-F5344CB8AC3E}">
        <p14:creationId xmlns:p14="http://schemas.microsoft.com/office/powerpoint/2010/main" val="2373458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noProof="1" smtClean="0">
                <a:latin typeface="Times New Roman" panose="02020603050405020304" pitchFamily="18" charset="0"/>
                <a:cs typeface="Times New Roman" panose="02020603050405020304" pitchFamily="18" charset="0"/>
              </a:rPr>
              <a:t>3. Quy trình bảo trì phần mềm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AutoNum type="arabicPeriod"/>
            </a:pPr>
            <a:r>
              <a:rPr lang="en-US" noProof="1" smtClean="0">
                <a:latin typeface="Times New Roman" panose="02020603050405020304" pitchFamily="18" charset="0"/>
                <a:cs typeface="Times New Roman" panose="02020603050405020304" pitchFamily="18" charset="0"/>
              </a:rPr>
              <a:t>Khái niệm về q</a:t>
            </a:r>
            <a:r>
              <a:rPr lang="vi-VN" noProof="1" smtClean="0">
                <a:latin typeface="Times New Roman" panose="02020603050405020304" pitchFamily="18" charset="0"/>
                <a:cs typeface="Times New Roman" panose="02020603050405020304" pitchFamily="18" charset="0"/>
              </a:rPr>
              <a:t>uy trình bảo trì</a:t>
            </a:r>
          </a:p>
          <a:p>
            <a:pPr marL="514350" indent="-514350">
              <a:buAutoNum type="arabicPeriod"/>
            </a:pPr>
            <a:r>
              <a:rPr lang="vi-VN" noProof="1" smtClean="0">
                <a:latin typeface="Times New Roman" panose="02020603050405020304" pitchFamily="18" charset="0"/>
                <a:cs typeface="Times New Roman" panose="02020603050405020304" pitchFamily="18" charset="0"/>
              </a:rPr>
              <a:t>Các hoạt động bảo trì</a:t>
            </a:r>
            <a:endParaRPr lang="vi-VN" noProof="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21</a:t>
            </a:fld>
            <a:endParaRPr lang="en-US"/>
          </a:p>
        </p:txBody>
      </p:sp>
    </p:spTree>
    <p:extLst>
      <p:ext uri="{BB962C8B-B14F-4D97-AF65-F5344CB8AC3E}">
        <p14:creationId xmlns:p14="http://schemas.microsoft.com/office/powerpoint/2010/main" val="1607020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5827"/>
            <a:ext cx="10515600" cy="1325563"/>
          </a:xfrm>
        </p:spPr>
        <p:txBody>
          <a:bodyPr/>
          <a:lstStyle/>
          <a:p>
            <a:pPr algn="ctr"/>
            <a:r>
              <a:rPr lang="vi-VN" dirty="0" smtClean="0">
                <a:latin typeface="Times New Roman" panose="02020603050405020304" pitchFamily="18" charset="0"/>
                <a:cs typeface="Times New Roman" panose="02020603050405020304" pitchFamily="18" charset="0"/>
              </a:rPr>
              <a:t>1. Quy trình bảo trì</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5472112"/>
            <a:ext cx="10515600" cy="1066800"/>
          </a:xfrm>
        </p:spPr>
        <p:txBody>
          <a:bodyPr/>
          <a:lstStyle/>
          <a:p>
            <a:pPr marL="0" indent="0">
              <a:buNone/>
            </a:pPr>
            <a:r>
              <a:rPr lang="vi-VN" dirty="0" smtClean="0">
                <a:latin typeface="Times New Roman" panose="02020603050405020304" pitchFamily="18" charset="0"/>
                <a:cs typeface="Times New Roman" panose="02020603050405020304" pitchFamily="18" charset="0"/>
              </a:rPr>
              <a:t>Quy trình kiểm thử sẽ cung cấp các hoạt động cần thiết, input/output của các hoạt động và mô tả trong tài liệu IEEE 14764.</a:t>
            </a:r>
            <a:endParaRPr lang="vi-V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AA107B6-23F9-4DD7-89D4-82654897005B}" type="slidenum">
              <a:rPr lang="en-US" smtClean="0"/>
              <a:t>22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547" y="1363178"/>
            <a:ext cx="8295861" cy="4067067"/>
          </a:xfrm>
          <a:prstGeom prst="rect">
            <a:avLst/>
          </a:prstGeom>
        </p:spPr>
      </p:pic>
    </p:spTree>
    <p:extLst>
      <p:ext uri="{BB962C8B-B14F-4D97-AF65-F5344CB8AC3E}">
        <p14:creationId xmlns:p14="http://schemas.microsoft.com/office/powerpoint/2010/main" val="4143237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latin typeface="Times New Roman" panose="02020603050405020304" pitchFamily="18" charset="0"/>
                <a:cs typeface="Times New Roman" panose="02020603050405020304" pitchFamily="18" charset="0"/>
              </a:rPr>
              <a:t>2. Các hoạt động bảo trì</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dirty="0" smtClean="0">
                <a:latin typeface="Times New Roman" panose="02020603050405020304" pitchFamily="18" charset="0"/>
                <a:cs typeface="Times New Roman" panose="02020603050405020304" pitchFamily="18" charset="0"/>
              </a:rPr>
              <a:t>Có các hoạt động độc lập nhau như:</a:t>
            </a:r>
          </a:p>
          <a:p>
            <a:pPr>
              <a:buFontTx/>
              <a:buChar char="-"/>
            </a:pPr>
            <a:r>
              <a:rPr lang="vi-VN" sz="2400" dirty="0" smtClean="0">
                <a:latin typeface="Times New Roman" panose="02020603050405020304" pitchFamily="18" charset="0"/>
                <a:cs typeface="Times New Roman" panose="02020603050405020304" pitchFamily="18" charset="0"/>
              </a:rPr>
              <a:t>Tìm hiểu chương trình</a:t>
            </a:r>
          </a:p>
          <a:p>
            <a:pPr>
              <a:buFontTx/>
              <a:buChar char="-"/>
            </a:pPr>
            <a:r>
              <a:rPr lang="vi-VN" sz="2400" dirty="0" smtClean="0">
                <a:latin typeface="Times New Roman" panose="02020603050405020304" pitchFamily="18" charset="0"/>
                <a:cs typeface="Times New Roman" panose="02020603050405020304" pitchFamily="18" charset="0"/>
              </a:rPr>
              <a:t>Chuyển giao chương trình (từ nhà phát triển cho người bảo trì).</a:t>
            </a:r>
          </a:p>
          <a:p>
            <a:pPr>
              <a:buFontTx/>
              <a:buChar char="-"/>
            </a:pPr>
            <a:r>
              <a:rPr lang="vi-VN" sz="2400" dirty="0" smtClean="0">
                <a:latin typeface="Times New Roman" panose="02020603050405020304" pitchFamily="18" charset="0"/>
                <a:cs typeface="Times New Roman" panose="02020603050405020304" pitchFamily="18" charset="0"/>
              </a:rPr>
              <a:t>Review hoạt động sửa đổi (kết quả acceptance/ reject).</a:t>
            </a:r>
          </a:p>
          <a:p>
            <a:pPr>
              <a:buFontTx/>
              <a:buChar char="-"/>
            </a:pPr>
            <a:r>
              <a:rPr lang="vi-VN" sz="2400" dirty="0" smtClean="0">
                <a:latin typeface="Times New Roman" panose="02020603050405020304" pitchFamily="18" charset="0"/>
                <a:cs typeface="Times New Roman" panose="02020603050405020304" pitchFamily="18" charset="0"/>
              </a:rPr>
              <a:t>Hoạt động bảo trì có sự giúp đỡ từ người dùng (hỗ trợ đánh giá chi phí).</a:t>
            </a:r>
          </a:p>
          <a:p>
            <a:pPr>
              <a:buFontTx/>
              <a:buChar char="-"/>
            </a:pPr>
            <a:r>
              <a:rPr lang="vi-VN" sz="2400" dirty="0" smtClean="0">
                <a:latin typeface="Times New Roman" panose="02020603050405020304" pitchFamily="18" charset="0"/>
                <a:cs typeface="Times New Roman" panose="02020603050405020304" pitchFamily="18" charset="0"/>
              </a:rPr>
              <a:t>Phân tích tác động: xác định khu vực bị ảnh hưởng, cần sửa đổi.</a:t>
            </a:r>
          </a:p>
          <a:p>
            <a:pPr>
              <a:buFontTx/>
              <a:buChar char="-"/>
            </a:pPr>
            <a:r>
              <a:rPr lang="vi-VN" sz="2400" dirty="0" smtClean="0">
                <a:latin typeface="Times New Roman" panose="02020603050405020304" pitchFamily="18" charset="0"/>
                <a:cs typeface="Times New Roman" panose="02020603050405020304" pitchFamily="18" charset="0"/>
              </a:rPr>
              <a:t>Kí kết thỏa thuận (SLAs).</a:t>
            </a:r>
          </a:p>
          <a:p>
            <a:pPr marL="0" indent="0">
              <a:buNone/>
            </a:pPr>
            <a:r>
              <a:rPr lang="vi-VN" sz="2400" dirty="0" smtClean="0">
                <a:latin typeface="Times New Roman" panose="02020603050405020304" pitchFamily="18" charset="0"/>
                <a:cs typeface="Times New Roman" panose="02020603050405020304" pitchFamily="18" charset="0"/>
              </a:rPr>
              <a:t>Ngoài ra có các hoạt động hỗ trợ như</a:t>
            </a:r>
            <a:endParaRPr lang="vi-V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23</a:t>
            </a:fld>
            <a:endParaRPr lang="en-US"/>
          </a:p>
        </p:txBody>
      </p:sp>
    </p:spTree>
    <p:extLst>
      <p:ext uri="{BB962C8B-B14F-4D97-AF65-F5344CB8AC3E}">
        <p14:creationId xmlns:p14="http://schemas.microsoft.com/office/powerpoint/2010/main" val="4005419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latin typeface="Times New Roman" panose="02020603050405020304" pitchFamily="18" charset="0"/>
                <a:cs typeface="Times New Roman" panose="02020603050405020304" pitchFamily="18" charset="0"/>
              </a:rPr>
              <a:t>2. Các hoạt động bảo trì</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vi-VN" dirty="0" smtClean="0">
                <a:latin typeface="Times New Roman" panose="02020603050405020304" pitchFamily="18" charset="0"/>
                <a:cs typeface="Times New Roman" panose="02020603050405020304" pitchFamily="18" charset="0"/>
              </a:rPr>
              <a:t>Các hoạt động hỗ trợ như: </a:t>
            </a:r>
          </a:p>
          <a:p>
            <a:pPr>
              <a:buFontTx/>
              <a:buChar char="-"/>
            </a:pPr>
            <a:r>
              <a:rPr lang="vi-VN" sz="2400" dirty="0" smtClean="0">
                <a:latin typeface="Times New Roman" panose="02020603050405020304" pitchFamily="18" charset="0"/>
                <a:cs typeface="Times New Roman" panose="02020603050405020304" pitchFamily="18" charset="0"/>
              </a:rPr>
              <a:t>Tài liệu hóa.</a:t>
            </a:r>
          </a:p>
          <a:p>
            <a:pPr>
              <a:buFontTx/>
              <a:buChar char="-"/>
            </a:pPr>
            <a:r>
              <a:rPr lang="vi-VN" sz="2400" dirty="0" smtClean="0">
                <a:latin typeface="Times New Roman" panose="02020603050405020304" pitchFamily="18" charset="0"/>
                <a:cs typeface="Times New Roman" panose="02020603050405020304" pitchFamily="18" charset="0"/>
              </a:rPr>
              <a:t>Cấu hình phần mềm.</a:t>
            </a:r>
          </a:p>
          <a:p>
            <a:pPr>
              <a:buFontTx/>
              <a:buChar char="-"/>
            </a:pPr>
            <a:r>
              <a:rPr lang="vi-VN" sz="2400" dirty="0" smtClean="0">
                <a:latin typeface="Times New Roman" panose="02020603050405020304" pitchFamily="18" charset="0"/>
                <a:cs typeface="Times New Roman" panose="02020603050405020304" pitchFamily="18" charset="0"/>
              </a:rPr>
              <a:t>Kiểm thử.</a:t>
            </a:r>
          </a:p>
          <a:p>
            <a:pPr>
              <a:buFontTx/>
              <a:buChar char="-"/>
            </a:pPr>
            <a:r>
              <a:rPr lang="vi-VN" sz="2400" dirty="0" smtClean="0">
                <a:latin typeface="Times New Roman" panose="02020603050405020304" pitchFamily="18" charset="0"/>
                <a:cs typeface="Times New Roman" panose="02020603050405020304" pitchFamily="18" charset="0"/>
              </a:rPr>
              <a:t>Giải quyết vấn đề</a:t>
            </a:r>
            <a:r>
              <a:rPr lang="en-US" sz="2400" dirty="0" smtClean="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a:p>
            <a:pPr>
              <a:buFontTx/>
              <a:buChar char="-"/>
            </a:pPr>
            <a:r>
              <a:rPr lang="vi-VN" sz="2400" dirty="0" smtClean="0">
                <a:latin typeface="Times New Roman" panose="02020603050405020304" pitchFamily="18" charset="0"/>
                <a:cs typeface="Times New Roman" panose="02020603050405020304" pitchFamily="18" charset="0"/>
              </a:rPr>
              <a:t>Đảm bảo chất lượng.</a:t>
            </a:r>
          </a:p>
          <a:p>
            <a:pPr>
              <a:buFontTx/>
              <a:buChar char="-"/>
            </a:pPr>
            <a:r>
              <a:rPr lang="vi-VN" sz="2400" dirty="0" smtClean="0">
                <a:latin typeface="Times New Roman" panose="02020603050405020304" pitchFamily="18" charset="0"/>
                <a:cs typeface="Times New Roman" panose="02020603050405020304" pitchFamily="18" charset="0"/>
              </a:rPr>
              <a:t>Review.</a:t>
            </a:r>
          </a:p>
          <a:p>
            <a:pPr>
              <a:buFontTx/>
              <a:buChar char="-"/>
            </a:pPr>
            <a:r>
              <a:rPr lang="vi-VN" sz="2400" dirty="0" smtClean="0">
                <a:latin typeface="Times New Roman" panose="02020603050405020304" pitchFamily="18" charset="0"/>
                <a:cs typeface="Times New Roman" panose="02020603050405020304" pitchFamily="18" charset="0"/>
              </a:rPr>
              <a:t>Kiểm toán.</a:t>
            </a:r>
          </a:p>
          <a:p>
            <a:pPr>
              <a:buFontTx/>
              <a:buChar char="-"/>
            </a:pPr>
            <a:r>
              <a:rPr lang="vi-VN" sz="2400" dirty="0" smtClean="0">
                <a:latin typeface="Times New Roman" panose="02020603050405020304" pitchFamily="18" charset="0"/>
                <a:cs typeface="Times New Roman" panose="02020603050405020304" pitchFamily="18" charset="0"/>
              </a:rPr>
              <a:t>Đào tạo các kiểm thử viên.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24</a:t>
            </a:fld>
            <a:endParaRPr lang="en-US"/>
          </a:p>
        </p:txBody>
      </p:sp>
    </p:spTree>
    <p:extLst>
      <p:ext uri="{BB962C8B-B14F-4D97-AF65-F5344CB8AC3E}">
        <p14:creationId xmlns:p14="http://schemas.microsoft.com/office/powerpoint/2010/main" val="32391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latin typeface="Times New Roman" panose="02020603050405020304" pitchFamily="18" charset="0"/>
                <a:cs typeface="Times New Roman" panose="02020603050405020304" pitchFamily="18" charset="0"/>
              </a:rPr>
              <a:t>2. Các hoạt động bảo trì</a:t>
            </a:r>
            <a:r>
              <a:rPr lang="vi-VN" noProof="1" smtClean="0">
                <a:latin typeface="Times New Roman" panose="02020603050405020304" pitchFamily="18" charset="0"/>
                <a:cs typeface="Times New Roman" panose="02020603050405020304" pitchFamily="18" charset="0"/>
              </a:rPr>
              <a:t> (tiếp)</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vi-VN" dirty="0" smtClean="0">
                <a:latin typeface="Times New Roman" panose="02020603050405020304" pitchFamily="18" charset="0"/>
                <a:cs typeface="Times New Roman" panose="02020603050405020304" pitchFamily="18" charset="0"/>
              </a:rPr>
              <a:t>Ngoài ra còn hoạt động lên kế hoạch kiểm thử:</a:t>
            </a:r>
          </a:p>
          <a:p>
            <a:pPr>
              <a:buFontTx/>
              <a:buChar char="-"/>
            </a:pPr>
            <a:r>
              <a:rPr lang="vi-VN" sz="2400" dirty="0" smtClean="0">
                <a:latin typeface="Times New Roman" panose="02020603050405020304" pitchFamily="18" charset="0"/>
                <a:cs typeface="Times New Roman" panose="02020603050405020304" pitchFamily="18" charset="0"/>
              </a:rPr>
              <a:t>Business planning (mức tổ chức).</a:t>
            </a:r>
          </a:p>
          <a:p>
            <a:pPr>
              <a:buFontTx/>
              <a:buChar char="-"/>
            </a:pPr>
            <a:r>
              <a:rPr lang="vi-VN" sz="2400" dirty="0" smtClean="0">
                <a:latin typeface="Times New Roman" panose="02020603050405020304" pitchFamily="18" charset="0"/>
                <a:cs typeface="Times New Roman" panose="02020603050405020304" pitchFamily="18" charset="0"/>
              </a:rPr>
              <a:t>Maintainance planning (mức chuyển giao).</a:t>
            </a:r>
          </a:p>
          <a:p>
            <a:pPr>
              <a:buFontTx/>
              <a:buChar char="-"/>
            </a:pPr>
            <a:r>
              <a:rPr lang="vi-VN" sz="2400" dirty="0" smtClean="0">
                <a:latin typeface="Times New Roman" panose="02020603050405020304" pitchFamily="18" charset="0"/>
                <a:cs typeface="Times New Roman" panose="02020603050405020304" pitchFamily="18" charset="0"/>
              </a:rPr>
              <a:t>Release/ version planning (mức phần mềm).</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25</a:t>
            </a:fld>
            <a:endParaRPr lang="en-US"/>
          </a:p>
        </p:txBody>
      </p:sp>
    </p:spTree>
    <p:extLst>
      <p:ext uri="{BB962C8B-B14F-4D97-AF65-F5344CB8AC3E}">
        <p14:creationId xmlns:p14="http://schemas.microsoft.com/office/powerpoint/2010/main" val="1265453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Times New Roman" panose="02020603050405020304" pitchFamily="18" charset="0"/>
                <a:cs typeface="Times New Roman" panose="02020603050405020304" pitchFamily="18" charset="0"/>
              </a:rPr>
              <a:t>4. </a:t>
            </a:r>
            <a:r>
              <a:rPr lang="en-US" sz="6000" noProof="1" smtClean="0">
                <a:latin typeface="Times New Roman" panose="02020603050405020304" pitchFamily="18" charset="0"/>
                <a:cs typeface="Times New Roman" panose="02020603050405020304" pitchFamily="18" charset="0"/>
              </a:rPr>
              <a:t>Kĩ thuật bảo trì phần mềm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AutoNum type="arabicPeriod"/>
            </a:pPr>
            <a:r>
              <a:rPr lang="en-US" noProof="1" smtClean="0">
                <a:latin typeface="Times New Roman" panose="02020603050405020304" pitchFamily="18" charset="0"/>
                <a:cs typeface="Times New Roman" panose="02020603050405020304" pitchFamily="18" charset="0"/>
              </a:rPr>
              <a:t>Tìm hiểu chương trình</a:t>
            </a:r>
            <a:endParaRPr lang="vi-VN" noProof="1" smtClean="0">
              <a:latin typeface="Times New Roman" panose="02020603050405020304" pitchFamily="18" charset="0"/>
              <a:cs typeface="Times New Roman" panose="02020603050405020304" pitchFamily="18" charset="0"/>
            </a:endParaRPr>
          </a:p>
          <a:p>
            <a:pPr marL="514350" indent="-514350">
              <a:buAutoNum type="arabicPeriod"/>
            </a:pPr>
            <a:r>
              <a:rPr lang="vi-VN" noProof="1" smtClean="0">
                <a:latin typeface="+mj-lt"/>
              </a:rPr>
              <a:t>Tái cấu trúc</a:t>
            </a:r>
          </a:p>
          <a:p>
            <a:pPr marL="514350" indent="-514350">
              <a:buAutoNum type="arabicPeriod"/>
            </a:pPr>
            <a:r>
              <a:rPr lang="vi-VN" noProof="1" smtClean="0">
                <a:latin typeface="+mj-lt"/>
              </a:rPr>
              <a:t>Kỹ thuật đảo ngược</a:t>
            </a:r>
          </a:p>
          <a:p>
            <a:pPr marL="514350" indent="-514350">
              <a:buAutoNum type="arabicPeriod"/>
            </a:pPr>
            <a:r>
              <a:rPr lang="en-US" noProof="1" smtClean="0">
                <a:latin typeface="Times New Roman" panose="02020603050405020304" pitchFamily="18" charset="0"/>
                <a:cs typeface="Times New Roman" panose="02020603050405020304" pitchFamily="18" charset="0"/>
              </a:rPr>
              <a:t>Migration</a:t>
            </a:r>
            <a:endParaRPr lang="vi-VN" noProof="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26</a:t>
            </a:fld>
            <a:endParaRPr lang="en-US"/>
          </a:p>
        </p:txBody>
      </p:sp>
    </p:spTree>
    <p:extLst>
      <p:ext uri="{BB962C8B-B14F-4D97-AF65-F5344CB8AC3E}">
        <p14:creationId xmlns:p14="http://schemas.microsoft.com/office/powerpoint/2010/main" val="3539079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 </a:t>
            </a:r>
            <a:r>
              <a:rPr lang="en-US" noProof="1" smtClean="0">
                <a:latin typeface="Times New Roman" panose="02020603050405020304" pitchFamily="18" charset="0"/>
                <a:cs typeface="Times New Roman" panose="02020603050405020304" pitchFamily="18" charset="0"/>
              </a:rPr>
              <a:t>Tìm hiểu chương trình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smtClean="0">
                <a:latin typeface="Times New Roman" panose="02020603050405020304" pitchFamily="18" charset="0"/>
                <a:cs typeface="Times New Roman" panose="02020603050405020304" pitchFamily="18" charset="0"/>
              </a:rPr>
              <a:t>Các lập trình viên dành nhiều thời gian để đọc hiểu chương trình.</a:t>
            </a:r>
          </a:p>
          <a:p>
            <a:r>
              <a:rPr lang="vi-VN" dirty="0" smtClean="0">
                <a:latin typeface="Times New Roman" panose="02020603050405020304" pitchFamily="18" charset="0"/>
                <a:cs typeface="Times New Roman" panose="02020603050405020304" pitchFamily="18" charset="0"/>
              </a:rPr>
              <a:t>Sử dụng các công cụ hỗ trợ để tìm hiểu source code.</a:t>
            </a:r>
          </a:p>
          <a:p>
            <a:r>
              <a:rPr lang="vi-VN" dirty="0" smtClean="0">
                <a:latin typeface="Times New Roman" panose="02020603050405020304" pitchFamily="18" charset="0"/>
                <a:cs typeface="Times New Roman" panose="02020603050405020304" pitchFamily="18" charset="0"/>
              </a:rPr>
              <a:t>Sử dụng các tài liệu hỗ trợ.</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27</a:t>
            </a:fld>
            <a:endParaRPr lang="en-US"/>
          </a:p>
        </p:txBody>
      </p:sp>
    </p:spTree>
    <p:extLst>
      <p:ext uri="{BB962C8B-B14F-4D97-AF65-F5344CB8AC3E}">
        <p14:creationId xmlns:p14="http://schemas.microsoft.com/office/powerpoint/2010/main" val="88688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noProof="1" smtClean="0">
                <a:latin typeface="Times New Roman" panose="02020603050405020304" pitchFamily="18" charset="0"/>
                <a:cs typeface="Times New Roman" panose="02020603050405020304" pitchFamily="18" charset="0"/>
              </a:rPr>
              <a:t>Tái cấu trúc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smtClean="0">
                <a:latin typeface="Times New Roman" panose="02020603050405020304" pitchFamily="18" charset="0"/>
                <a:cs typeface="Times New Roman" panose="02020603050405020304" pitchFamily="18" charset="0"/>
              </a:rPr>
              <a:t>Là kĩ thuật tổ chức lại một chương trình mà không ảnh hưởng tới các hành vi, chức năng trong nó.</a:t>
            </a:r>
          </a:p>
          <a:p>
            <a:r>
              <a:rPr lang="vi-VN" dirty="0" smtClean="0">
                <a:latin typeface="Times New Roman" panose="02020603050405020304" pitchFamily="18" charset="0"/>
                <a:cs typeface="Times New Roman" panose="02020603050405020304" pitchFamily="18" charset="0"/>
              </a:rPr>
              <a:t>Kỹ thuật refactoring được áp dụng trong quá trình áp dụng các thay đổi.</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28</a:t>
            </a:fld>
            <a:endParaRPr lang="en-US"/>
          </a:p>
        </p:txBody>
      </p:sp>
    </p:spTree>
    <p:extLst>
      <p:ext uri="{BB962C8B-B14F-4D97-AF65-F5344CB8AC3E}">
        <p14:creationId xmlns:p14="http://schemas.microsoft.com/office/powerpoint/2010/main" val="1347861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3. </a:t>
            </a:r>
            <a:r>
              <a:rPr lang="en-US" noProof="1" smtClean="0">
                <a:latin typeface="Times New Roman" panose="02020603050405020304" pitchFamily="18" charset="0"/>
                <a:cs typeface="Times New Roman" panose="02020603050405020304" pitchFamily="18" charset="0"/>
              </a:rPr>
              <a:t>Kỹ thuật đảo ngược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dirty="0" smtClean="0">
                <a:latin typeface="Times New Roman" panose="02020603050405020304" pitchFamily="18" charset="0"/>
                <a:cs typeface="Times New Roman" panose="02020603050405020304" pitchFamily="18" charset="0"/>
              </a:rPr>
              <a:t>Là kĩ thuật phân tích phần mềm để xác định các thành phần, mối liên hệ của các thành phần.</a:t>
            </a:r>
          </a:p>
          <a:p>
            <a:pPr marL="0" indent="0">
              <a:buNone/>
            </a:pPr>
            <a:r>
              <a:rPr lang="vi-VN" dirty="0" smtClean="0">
                <a:latin typeface="Times New Roman" panose="02020603050405020304" pitchFamily="18" charset="0"/>
                <a:cs typeface="Times New Roman" panose="02020603050405020304" pitchFamily="18" charset="0"/>
              </a:rPr>
              <a:t>Kỹ thuật này phân ra thành 3 loại sau:</a:t>
            </a:r>
          </a:p>
          <a:p>
            <a:pPr>
              <a:buFontTx/>
              <a:buChar char="-"/>
            </a:pPr>
            <a:r>
              <a:rPr lang="vi-VN" dirty="0" smtClean="0">
                <a:latin typeface="Times New Roman" panose="02020603050405020304" pitchFamily="18" charset="0"/>
                <a:cs typeface="Times New Roman" panose="02020603050405020304" pitchFamily="18" charset="0"/>
              </a:rPr>
              <a:t>Kỹ thuật control flow graph.</a:t>
            </a:r>
          </a:p>
          <a:p>
            <a:pPr>
              <a:buFontTx/>
              <a:buChar char="-"/>
            </a:pPr>
            <a:r>
              <a:rPr lang="vi-VN" dirty="0" smtClean="0">
                <a:latin typeface="Times New Roman" panose="02020603050405020304" pitchFamily="18" charset="0"/>
                <a:cs typeface="Times New Roman" panose="02020603050405020304" pitchFamily="18" charset="0"/>
              </a:rPr>
              <a:t>Kỹ thuật redocumentation.</a:t>
            </a:r>
          </a:p>
          <a:p>
            <a:pPr>
              <a:buFontTx/>
              <a:buChar char="-"/>
            </a:pPr>
            <a:r>
              <a:rPr lang="vi-VN" dirty="0" smtClean="0">
                <a:latin typeface="Times New Roman" panose="02020603050405020304" pitchFamily="18" charset="0"/>
                <a:cs typeface="Times New Roman" panose="02020603050405020304" pitchFamily="18" charset="0"/>
              </a:rPr>
              <a:t>Kỹ thuật phục hồi thiết kế.</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29</a:t>
            </a:fld>
            <a:endParaRPr lang="en-US"/>
          </a:p>
        </p:txBody>
      </p:sp>
    </p:spTree>
    <p:extLst>
      <p:ext uri="{BB962C8B-B14F-4D97-AF65-F5344CB8AC3E}">
        <p14:creationId xmlns:p14="http://schemas.microsoft.com/office/powerpoint/2010/main" val="1543502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4149967" y="481505"/>
            <a:ext cx="3910818" cy="59355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Times New Roman" panose="02020603050405020304" pitchFamily="18" charset="0"/>
                <a:cs typeface="Times New Roman" panose="02020603050405020304" pitchFamily="18" charset="0"/>
              </a:rPr>
              <a:t>Software Maintenance</a:t>
            </a:r>
            <a:endParaRPr lang="en-US" sz="2400" b="1" dirty="0">
              <a:latin typeface="Times New Roman" panose="02020603050405020304" pitchFamily="18" charset="0"/>
              <a:cs typeface="Times New Roman" panose="02020603050405020304" pitchFamily="18" charset="0"/>
            </a:endParaRPr>
          </a:p>
        </p:txBody>
      </p:sp>
      <p:sp>
        <p:nvSpPr>
          <p:cNvPr id="5" name="Flowchart: Process 4"/>
          <p:cNvSpPr/>
          <p:nvPr/>
        </p:nvSpPr>
        <p:spPr>
          <a:xfrm>
            <a:off x="406567" y="1576182"/>
            <a:ext cx="1828800" cy="914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Software Maintenance Fundamentals</a:t>
            </a:r>
          </a:p>
        </p:txBody>
      </p:sp>
      <p:sp>
        <p:nvSpPr>
          <p:cNvPr id="6" name="Flowchart: Process 5"/>
          <p:cNvSpPr/>
          <p:nvPr/>
        </p:nvSpPr>
        <p:spPr>
          <a:xfrm>
            <a:off x="2783557" y="1576182"/>
            <a:ext cx="1828800" cy="914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Key Issues in Software Maintenance</a:t>
            </a:r>
          </a:p>
        </p:txBody>
      </p:sp>
      <p:sp>
        <p:nvSpPr>
          <p:cNvPr id="7" name="Flowchart: Process 6"/>
          <p:cNvSpPr/>
          <p:nvPr/>
        </p:nvSpPr>
        <p:spPr>
          <a:xfrm>
            <a:off x="5160547" y="1576182"/>
            <a:ext cx="1828800" cy="914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Maintenance Process</a:t>
            </a:r>
          </a:p>
        </p:txBody>
      </p:sp>
      <p:sp>
        <p:nvSpPr>
          <p:cNvPr id="8" name="Flowchart: Process 7"/>
          <p:cNvSpPr/>
          <p:nvPr/>
        </p:nvSpPr>
        <p:spPr>
          <a:xfrm>
            <a:off x="7537537" y="1571091"/>
            <a:ext cx="1828800" cy="914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Techniques for Maintenance</a:t>
            </a:r>
          </a:p>
        </p:txBody>
      </p:sp>
      <p:sp>
        <p:nvSpPr>
          <p:cNvPr id="9" name="Flowchart: Process 8"/>
          <p:cNvSpPr/>
          <p:nvPr/>
        </p:nvSpPr>
        <p:spPr>
          <a:xfrm>
            <a:off x="9914527" y="1571091"/>
            <a:ext cx="1828800" cy="914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Software Maintenance Tools</a:t>
            </a:r>
          </a:p>
        </p:txBody>
      </p:sp>
      <p:sp>
        <p:nvSpPr>
          <p:cNvPr id="10" name="Flowchart: Process 9"/>
          <p:cNvSpPr/>
          <p:nvPr/>
        </p:nvSpPr>
        <p:spPr>
          <a:xfrm>
            <a:off x="401829" y="2701039"/>
            <a:ext cx="1828800" cy="548640"/>
          </a:xfrm>
          <a:prstGeom prst="flowChartProcess">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b="1" dirty="0">
                <a:latin typeface="Times New Roman" panose="02020603050405020304" pitchFamily="18" charset="0"/>
                <a:cs typeface="Times New Roman" panose="02020603050405020304" pitchFamily="18" charset="0"/>
              </a:rPr>
              <a:t>Definitions and Terminology</a:t>
            </a:r>
          </a:p>
        </p:txBody>
      </p:sp>
      <p:sp>
        <p:nvSpPr>
          <p:cNvPr id="15" name="Flowchart: Process 14"/>
          <p:cNvSpPr/>
          <p:nvPr/>
        </p:nvSpPr>
        <p:spPr>
          <a:xfrm>
            <a:off x="401829" y="3281213"/>
            <a:ext cx="1828800" cy="548640"/>
          </a:xfrm>
          <a:prstGeom prst="flowChartProcess">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rtlCol="0" anchor="ctr">
            <a:normAutofit fontScale="92500" lnSpcReduction="20000"/>
          </a:bodyPr>
          <a:lstStyle/>
          <a:p>
            <a:r>
              <a:rPr lang="en-US" b="1" dirty="0">
                <a:latin typeface="Times New Roman" panose="02020603050405020304" pitchFamily="18" charset="0"/>
                <a:cs typeface="Times New Roman" panose="02020603050405020304" pitchFamily="18" charset="0"/>
              </a:rPr>
              <a:t>Nature of Maintenance</a:t>
            </a:r>
          </a:p>
        </p:txBody>
      </p:sp>
      <p:sp>
        <p:nvSpPr>
          <p:cNvPr id="16" name="Flowchart: Process 15"/>
          <p:cNvSpPr/>
          <p:nvPr/>
        </p:nvSpPr>
        <p:spPr>
          <a:xfrm>
            <a:off x="401829" y="3866365"/>
            <a:ext cx="1828800" cy="548640"/>
          </a:xfrm>
          <a:prstGeom prst="flowChartProcess">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rtlCol="0" anchor="ctr">
            <a:normAutofit fontScale="92500" lnSpcReduction="20000"/>
          </a:bodyPr>
          <a:lstStyle/>
          <a:p>
            <a:r>
              <a:rPr lang="en-US" b="1" dirty="0">
                <a:latin typeface="Times New Roman" panose="02020603050405020304" pitchFamily="18" charset="0"/>
                <a:cs typeface="Times New Roman" panose="02020603050405020304" pitchFamily="18" charset="0"/>
              </a:rPr>
              <a:t>Need for Maintenance</a:t>
            </a:r>
          </a:p>
        </p:txBody>
      </p:sp>
      <p:sp>
        <p:nvSpPr>
          <p:cNvPr id="17" name="Flowchart: Process 16"/>
          <p:cNvSpPr/>
          <p:nvPr/>
        </p:nvSpPr>
        <p:spPr>
          <a:xfrm>
            <a:off x="401829" y="4458671"/>
            <a:ext cx="1970874" cy="548640"/>
          </a:xfrm>
          <a:prstGeom prst="flowChartProcess">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rtlCol="0" anchor="ctr">
            <a:normAutofit fontScale="92500" lnSpcReduction="20000"/>
          </a:bodyPr>
          <a:lstStyle/>
          <a:p>
            <a:r>
              <a:rPr lang="en-US" b="1" dirty="0">
                <a:latin typeface="Times New Roman" panose="02020603050405020304" pitchFamily="18" charset="0"/>
                <a:cs typeface="Times New Roman" panose="02020603050405020304" pitchFamily="18" charset="0"/>
              </a:rPr>
              <a:t>Majority of Maintenance Costs</a:t>
            </a:r>
          </a:p>
        </p:txBody>
      </p:sp>
      <p:sp>
        <p:nvSpPr>
          <p:cNvPr id="18" name="Flowchart: Process 17"/>
          <p:cNvSpPr/>
          <p:nvPr/>
        </p:nvSpPr>
        <p:spPr>
          <a:xfrm>
            <a:off x="401829" y="5055346"/>
            <a:ext cx="1828800" cy="548640"/>
          </a:xfrm>
          <a:prstGeom prst="flowChartProcess">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rtlCol="0" anchor="ctr">
            <a:normAutofit fontScale="92500" lnSpcReduction="20000"/>
          </a:bodyPr>
          <a:lstStyle/>
          <a:p>
            <a:r>
              <a:rPr lang="en-US" b="1" dirty="0" smtClean="0">
                <a:latin typeface="Times New Roman" panose="02020603050405020304" pitchFamily="18" charset="0"/>
                <a:cs typeface="Times New Roman" panose="02020603050405020304" pitchFamily="18" charset="0"/>
              </a:rPr>
              <a:t>Evolution </a:t>
            </a:r>
            <a:r>
              <a:rPr lang="en-US" b="1" dirty="0">
                <a:latin typeface="Times New Roman" panose="02020603050405020304" pitchFamily="18" charset="0"/>
                <a:cs typeface="Times New Roman" panose="02020603050405020304" pitchFamily="18" charset="0"/>
              </a:rPr>
              <a:t>of Software</a:t>
            </a:r>
          </a:p>
        </p:txBody>
      </p:sp>
      <p:sp>
        <p:nvSpPr>
          <p:cNvPr id="20" name="Flowchart: Process 19"/>
          <p:cNvSpPr/>
          <p:nvPr/>
        </p:nvSpPr>
        <p:spPr>
          <a:xfrm>
            <a:off x="401829" y="5639527"/>
            <a:ext cx="1828800" cy="548640"/>
          </a:xfrm>
          <a:prstGeom prst="flowChartProcess">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b="1" dirty="0">
                <a:latin typeface="Times New Roman" panose="02020603050405020304" pitchFamily="18" charset="0"/>
                <a:cs typeface="Times New Roman" panose="02020603050405020304" pitchFamily="18" charset="0"/>
              </a:rPr>
              <a:t>Categories of Maintenance</a:t>
            </a:r>
          </a:p>
        </p:txBody>
      </p:sp>
      <p:sp>
        <p:nvSpPr>
          <p:cNvPr id="23" name="Rectangle 22"/>
          <p:cNvSpPr/>
          <p:nvPr/>
        </p:nvSpPr>
        <p:spPr>
          <a:xfrm>
            <a:off x="2781188" y="2719422"/>
            <a:ext cx="1828800" cy="365760"/>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square">
            <a:normAutofit/>
          </a:bodyPr>
          <a:lstStyle/>
          <a:p>
            <a:r>
              <a:rPr lang="en-US" b="1" dirty="0">
                <a:latin typeface="Times New Roman" panose="02020603050405020304" pitchFamily="18" charset="0"/>
                <a:cs typeface="Times New Roman" panose="02020603050405020304" pitchFamily="18" charset="0"/>
              </a:rPr>
              <a:t>Technical Issues</a:t>
            </a:r>
          </a:p>
        </p:txBody>
      </p:sp>
      <p:sp>
        <p:nvSpPr>
          <p:cNvPr id="24" name="Rectangle 23"/>
          <p:cNvSpPr/>
          <p:nvPr/>
        </p:nvSpPr>
        <p:spPr>
          <a:xfrm>
            <a:off x="2783609" y="3130799"/>
            <a:ext cx="1828800" cy="548640"/>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square">
            <a:noAutofit/>
          </a:bodyPr>
          <a:lstStyle/>
          <a:p>
            <a:r>
              <a:rPr lang="en-US" b="1" dirty="0">
                <a:solidFill>
                  <a:srgbClr val="231F20"/>
                </a:solidFill>
                <a:latin typeface="Times New Roman" panose="02020603050405020304" pitchFamily="18" charset="0"/>
                <a:cs typeface="Times New Roman" panose="02020603050405020304" pitchFamily="18" charset="0"/>
              </a:rPr>
              <a:t>Management </a:t>
            </a:r>
            <a:r>
              <a:rPr lang="en-US" b="1" dirty="0" smtClean="0">
                <a:solidFill>
                  <a:srgbClr val="231F20"/>
                </a:solidFill>
                <a:latin typeface="Times New Roman" panose="02020603050405020304" pitchFamily="18" charset="0"/>
                <a:cs typeface="Times New Roman" panose="02020603050405020304" pitchFamily="18" charset="0"/>
              </a:rPr>
              <a:t>Issues</a:t>
            </a:r>
            <a:endParaRPr lang="en-US" b="1" dirty="0">
              <a:latin typeface="Times New Roman" panose="02020603050405020304" pitchFamily="18" charset="0"/>
              <a:cs typeface="Times New Roman" panose="02020603050405020304" pitchFamily="18" charset="0"/>
            </a:endParaRPr>
          </a:p>
        </p:txBody>
      </p:sp>
      <p:sp>
        <p:nvSpPr>
          <p:cNvPr id="26" name="Rectangle 25"/>
          <p:cNvSpPr/>
          <p:nvPr/>
        </p:nvSpPr>
        <p:spPr>
          <a:xfrm>
            <a:off x="2783363" y="3789158"/>
            <a:ext cx="1828800" cy="646331"/>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b="1" dirty="0">
                <a:latin typeface="Times New Roman" panose="02020603050405020304" pitchFamily="18" charset="0"/>
                <a:cs typeface="Times New Roman" panose="02020603050405020304" pitchFamily="18" charset="0"/>
              </a:rPr>
              <a:t>Maintenance Cost Estimation</a:t>
            </a:r>
          </a:p>
        </p:txBody>
      </p:sp>
      <p:sp>
        <p:nvSpPr>
          <p:cNvPr id="27" name="Rectangle 26"/>
          <p:cNvSpPr/>
          <p:nvPr/>
        </p:nvSpPr>
        <p:spPr>
          <a:xfrm>
            <a:off x="2785773" y="4470050"/>
            <a:ext cx="1828800" cy="914400"/>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square">
            <a:normAutofit/>
          </a:bodyPr>
          <a:lstStyle/>
          <a:p>
            <a:r>
              <a:rPr lang="en-US" b="1" dirty="0" smtClean="0">
                <a:latin typeface="Times New Roman" panose="02020603050405020304" pitchFamily="18" charset="0"/>
                <a:cs typeface="Times New Roman" panose="02020603050405020304" pitchFamily="18" charset="0"/>
              </a:rPr>
              <a:t>Software </a:t>
            </a:r>
            <a:r>
              <a:rPr lang="en-US" b="1" dirty="0">
                <a:latin typeface="Times New Roman" panose="02020603050405020304" pitchFamily="18" charset="0"/>
                <a:cs typeface="Times New Roman" panose="02020603050405020304" pitchFamily="18" charset="0"/>
              </a:rPr>
              <a:t>Maintenance Measurement</a:t>
            </a:r>
          </a:p>
        </p:txBody>
      </p:sp>
      <p:sp>
        <p:nvSpPr>
          <p:cNvPr id="28" name="Rectangle 27"/>
          <p:cNvSpPr/>
          <p:nvPr/>
        </p:nvSpPr>
        <p:spPr>
          <a:xfrm>
            <a:off x="5160547" y="2718737"/>
            <a:ext cx="1828800" cy="548640"/>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square">
            <a:normAutofit fontScale="92500" lnSpcReduction="20000"/>
          </a:bodyPr>
          <a:lstStyle/>
          <a:p>
            <a:r>
              <a:rPr lang="en-US" b="1" dirty="0">
                <a:latin typeface="Times New Roman" panose="02020603050405020304" pitchFamily="18" charset="0"/>
                <a:cs typeface="Times New Roman" panose="02020603050405020304" pitchFamily="18" charset="0"/>
              </a:rPr>
              <a:t>Maintenance Processes</a:t>
            </a:r>
          </a:p>
        </p:txBody>
      </p:sp>
      <p:sp>
        <p:nvSpPr>
          <p:cNvPr id="29" name="Rectangle 28"/>
          <p:cNvSpPr/>
          <p:nvPr/>
        </p:nvSpPr>
        <p:spPr>
          <a:xfrm>
            <a:off x="5160546" y="3328103"/>
            <a:ext cx="1828800" cy="548640"/>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square">
            <a:normAutofit fontScale="92500" lnSpcReduction="20000"/>
          </a:bodyPr>
          <a:lstStyle/>
          <a:p>
            <a:r>
              <a:rPr lang="en-US" b="1" dirty="0">
                <a:latin typeface="Times New Roman" panose="02020603050405020304" pitchFamily="18" charset="0"/>
                <a:cs typeface="Times New Roman" panose="02020603050405020304" pitchFamily="18" charset="0"/>
              </a:rPr>
              <a:t>Maintenance Activities</a:t>
            </a:r>
          </a:p>
        </p:txBody>
      </p:sp>
      <p:sp>
        <p:nvSpPr>
          <p:cNvPr id="30" name="Rectangle 29"/>
          <p:cNvSpPr/>
          <p:nvPr/>
        </p:nvSpPr>
        <p:spPr>
          <a:xfrm>
            <a:off x="7537537" y="2648596"/>
            <a:ext cx="1828800" cy="646331"/>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square" anchor="t" anchorCtr="0">
            <a:normAutofit/>
          </a:bodyPr>
          <a:lstStyle/>
          <a:p>
            <a:r>
              <a:rPr lang="en-US" b="1" dirty="0">
                <a:latin typeface="Times New Roman" panose="02020603050405020304" pitchFamily="18" charset="0"/>
                <a:cs typeface="Times New Roman" panose="02020603050405020304" pitchFamily="18" charset="0"/>
              </a:rPr>
              <a:t>Program Comprehension</a:t>
            </a:r>
          </a:p>
        </p:txBody>
      </p:sp>
      <p:sp>
        <p:nvSpPr>
          <p:cNvPr id="31" name="Rectangle 30"/>
          <p:cNvSpPr/>
          <p:nvPr/>
        </p:nvSpPr>
        <p:spPr>
          <a:xfrm>
            <a:off x="7537535" y="3342830"/>
            <a:ext cx="1828800" cy="365760"/>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none">
            <a:normAutofit/>
          </a:bodyPr>
          <a:lstStyle/>
          <a:p>
            <a:r>
              <a:rPr lang="en-US" b="1" dirty="0">
                <a:latin typeface="Times New Roman" panose="02020603050405020304" pitchFamily="18" charset="0"/>
                <a:cs typeface="Times New Roman" panose="02020603050405020304" pitchFamily="18" charset="0"/>
              </a:rPr>
              <a:t>Reengineering</a:t>
            </a:r>
          </a:p>
        </p:txBody>
      </p:sp>
      <p:sp>
        <p:nvSpPr>
          <p:cNvPr id="32" name="Rectangle 31"/>
          <p:cNvSpPr/>
          <p:nvPr/>
        </p:nvSpPr>
        <p:spPr>
          <a:xfrm>
            <a:off x="7537537" y="3780379"/>
            <a:ext cx="1828800" cy="548640"/>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square">
            <a:normAutofit fontScale="92500" lnSpcReduction="20000"/>
          </a:bodyPr>
          <a:lstStyle/>
          <a:p>
            <a:r>
              <a:rPr lang="en-US" b="1" dirty="0">
                <a:latin typeface="Times New Roman" panose="02020603050405020304" pitchFamily="18" charset="0"/>
                <a:cs typeface="Times New Roman" panose="02020603050405020304" pitchFamily="18" charset="0"/>
              </a:rPr>
              <a:t>Reverse Engineering</a:t>
            </a:r>
          </a:p>
        </p:txBody>
      </p:sp>
      <p:sp>
        <p:nvSpPr>
          <p:cNvPr id="33" name="Rectangle 32"/>
          <p:cNvSpPr/>
          <p:nvPr/>
        </p:nvSpPr>
        <p:spPr>
          <a:xfrm>
            <a:off x="7538772" y="4405496"/>
            <a:ext cx="1828800" cy="365760"/>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none">
            <a:normAutofit/>
          </a:bodyPr>
          <a:lstStyle/>
          <a:p>
            <a:r>
              <a:rPr lang="en-US" b="1" dirty="0">
                <a:latin typeface="Times New Roman" panose="02020603050405020304" pitchFamily="18" charset="0"/>
                <a:cs typeface="Times New Roman" panose="02020603050405020304" pitchFamily="18" charset="0"/>
              </a:rPr>
              <a:t>Migration</a:t>
            </a:r>
          </a:p>
        </p:txBody>
      </p:sp>
      <p:sp>
        <p:nvSpPr>
          <p:cNvPr id="34" name="Rectangle 33"/>
          <p:cNvSpPr/>
          <p:nvPr/>
        </p:nvSpPr>
        <p:spPr>
          <a:xfrm>
            <a:off x="7537536" y="4823957"/>
            <a:ext cx="1828800" cy="369332"/>
          </a:xfrm>
          <a:prstGeom prst="rect">
            <a:avLst/>
          </a:prstGeom>
          <a:ln w="0">
            <a:solidFill>
              <a:schemeClr val="bg1">
                <a:alpha val="0"/>
              </a:schemeClr>
            </a:solidFill>
          </a:ln>
        </p:spPr>
        <p:style>
          <a:lnRef idx="2">
            <a:schemeClr val="dk1"/>
          </a:lnRef>
          <a:fillRef idx="1">
            <a:schemeClr val="lt1"/>
          </a:fillRef>
          <a:effectRef idx="0">
            <a:schemeClr val="dk1"/>
          </a:effectRef>
          <a:fontRef idx="minor">
            <a:schemeClr val="dk1"/>
          </a:fontRef>
        </p:style>
        <p:txBody>
          <a:bodyPr wrap="none">
            <a:normAutofit/>
          </a:bodyPr>
          <a:lstStyle/>
          <a:p>
            <a:r>
              <a:rPr lang="en-US" b="1" dirty="0">
                <a:latin typeface="Times New Roman" panose="02020603050405020304" pitchFamily="18" charset="0"/>
                <a:cs typeface="Times New Roman" panose="02020603050405020304" pitchFamily="18" charset="0"/>
              </a:rPr>
              <a:t>Retirement</a:t>
            </a:r>
          </a:p>
        </p:txBody>
      </p:sp>
      <p:cxnSp>
        <p:nvCxnSpPr>
          <p:cNvPr id="36" name="Elbow Connector 35"/>
          <p:cNvCxnSpPr>
            <a:stCxn id="5" idx="1"/>
          </p:cNvCxnSpPr>
          <p:nvPr/>
        </p:nvCxnSpPr>
        <p:spPr>
          <a:xfrm rot="10800000" flipV="1">
            <a:off x="239151" y="2033381"/>
            <a:ext cx="167416" cy="3824193"/>
          </a:xfrm>
          <a:prstGeom prst="bentConnector2">
            <a:avLst/>
          </a:prstGeom>
        </p:spPr>
        <p:style>
          <a:lnRef idx="3">
            <a:schemeClr val="dk1"/>
          </a:lnRef>
          <a:fillRef idx="0">
            <a:schemeClr val="dk1"/>
          </a:fillRef>
          <a:effectRef idx="2">
            <a:schemeClr val="dk1"/>
          </a:effectRef>
          <a:fontRef idx="minor">
            <a:schemeClr val="tx1"/>
          </a:fontRef>
        </p:style>
      </p:cxnSp>
      <p:cxnSp>
        <p:nvCxnSpPr>
          <p:cNvPr id="38" name="Elbow Connector 37"/>
          <p:cNvCxnSpPr>
            <a:stCxn id="6" idx="1"/>
          </p:cNvCxnSpPr>
          <p:nvPr/>
        </p:nvCxnSpPr>
        <p:spPr>
          <a:xfrm rot="10800000" flipV="1">
            <a:off x="2616591" y="2033382"/>
            <a:ext cx="166966" cy="2820494"/>
          </a:xfrm>
          <a:prstGeom prst="bentConnector2">
            <a:avLst/>
          </a:prstGeom>
        </p:spPr>
        <p:style>
          <a:lnRef idx="3">
            <a:schemeClr val="dk1"/>
          </a:lnRef>
          <a:fillRef idx="0">
            <a:schemeClr val="dk1"/>
          </a:fillRef>
          <a:effectRef idx="2">
            <a:schemeClr val="dk1"/>
          </a:effectRef>
          <a:fontRef idx="minor">
            <a:schemeClr val="tx1"/>
          </a:fontRef>
        </p:style>
      </p:cxnSp>
      <p:cxnSp>
        <p:nvCxnSpPr>
          <p:cNvPr id="40" name="Elbow Connector 39"/>
          <p:cNvCxnSpPr>
            <a:stCxn id="7" idx="1"/>
          </p:cNvCxnSpPr>
          <p:nvPr/>
        </p:nvCxnSpPr>
        <p:spPr>
          <a:xfrm rot="10800000" flipV="1">
            <a:off x="4994031" y="2033381"/>
            <a:ext cx="166516" cy="1520461"/>
          </a:xfrm>
          <a:prstGeom prst="bentConnector2">
            <a:avLst/>
          </a:prstGeom>
        </p:spPr>
        <p:style>
          <a:lnRef idx="3">
            <a:schemeClr val="dk1"/>
          </a:lnRef>
          <a:fillRef idx="0">
            <a:schemeClr val="dk1"/>
          </a:fillRef>
          <a:effectRef idx="2">
            <a:schemeClr val="dk1"/>
          </a:effectRef>
          <a:fontRef idx="minor">
            <a:schemeClr val="tx1"/>
          </a:fontRef>
        </p:style>
      </p:cxnSp>
      <p:cxnSp>
        <p:nvCxnSpPr>
          <p:cNvPr id="42" name="Elbow Connector 41"/>
          <p:cNvCxnSpPr>
            <a:stCxn id="8" idx="1"/>
          </p:cNvCxnSpPr>
          <p:nvPr/>
        </p:nvCxnSpPr>
        <p:spPr>
          <a:xfrm rot="10800000" flipV="1">
            <a:off x="7399607" y="2028290"/>
            <a:ext cx="137931" cy="2970783"/>
          </a:xfrm>
          <a:prstGeom prst="bentConnector2">
            <a:avLst/>
          </a:prstGeom>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10" idx="1"/>
          </p:cNvCxnSpPr>
          <p:nvPr/>
        </p:nvCxnSpPr>
        <p:spPr>
          <a:xfrm>
            <a:off x="239150" y="2971761"/>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250870" y="3546191"/>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250871" y="4122964"/>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236806" y="5853293"/>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250871" y="4727878"/>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250870" y="5346855"/>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2628310" y="2913142"/>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2625962" y="3403171"/>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2626937" y="4083887"/>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2623617" y="4835729"/>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5001059" y="2964727"/>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4987966" y="3561035"/>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7404288" y="2892043"/>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7405263" y="3488351"/>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7401943" y="4015111"/>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7402918" y="4611419"/>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7386503" y="4974834"/>
            <a:ext cx="162679" cy="3598"/>
          </a:xfrm>
          <a:prstGeom prst="straightConnector1">
            <a:avLst/>
          </a:prstGeom>
          <a:ln>
            <a:solidFill>
              <a:schemeClr val="dk1">
                <a:alpha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a:off x="1280160" y="1294227"/>
            <a:ext cx="9692640" cy="28136"/>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70" name="Straight Arrow Connector 69"/>
          <p:cNvCxnSpPr/>
          <p:nvPr/>
        </p:nvCxnSpPr>
        <p:spPr>
          <a:xfrm>
            <a:off x="1280160" y="1294227"/>
            <a:ext cx="0" cy="276864"/>
          </a:xfrm>
          <a:prstGeom prst="straightConnector1">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711528" y="1291881"/>
            <a:ext cx="0" cy="276864"/>
          </a:xfrm>
          <a:prstGeom prst="straightConnector1">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a:off x="8435926" y="1317670"/>
            <a:ext cx="0" cy="276864"/>
          </a:xfrm>
          <a:prstGeom prst="straightConnector1">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a:off x="10979832" y="1315323"/>
            <a:ext cx="0" cy="276864"/>
          </a:xfrm>
          <a:prstGeom prst="straightConnector1">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p:cNvCxnSpPr/>
          <p:nvPr/>
        </p:nvCxnSpPr>
        <p:spPr>
          <a:xfrm>
            <a:off x="6091313" y="1075063"/>
            <a:ext cx="0" cy="4936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Slide Number Placeholder 83"/>
          <p:cNvSpPr>
            <a:spLocks noGrp="1"/>
          </p:cNvSpPr>
          <p:nvPr>
            <p:ph type="sldNum" sz="quarter" idx="12"/>
          </p:nvPr>
        </p:nvSpPr>
        <p:spPr/>
        <p:txBody>
          <a:bodyPr/>
          <a:lstStyle/>
          <a:p>
            <a:fld id="{1AA107B6-23F9-4DD7-89D4-82654897005B}" type="slidenum">
              <a:rPr lang="en-US" smtClean="0"/>
              <a:t>3</a:t>
            </a:fld>
            <a:endParaRPr lang="en-US"/>
          </a:p>
        </p:txBody>
      </p:sp>
    </p:spTree>
    <p:extLst>
      <p:ext uri="{BB962C8B-B14F-4D97-AF65-F5344CB8AC3E}">
        <p14:creationId xmlns:p14="http://schemas.microsoft.com/office/powerpoint/2010/main" val="33017662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noProof="1" smtClean="0">
                <a:latin typeface="Times New Roman" panose="02020603050405020304" pitchFamily="18" charset="0"/>
                <a:cs typeface="Times New Roman" panose="02020603050405020304" pitchFamily="18" charset="0"/>
              </a:rPr>
              <a:t>Migration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smtClean="0">
                <a:latin typeface="Times New Roman" panose="02020603050405020304" pitchFamily="18" charset="0"/>
                <a:cs typeface="Times New Roman" panose="02020603050405020304" pitchFamily="18" charset="0"/>
              </a:rPr>
              <a:t>Trong suốt vòng đời phát triển phần mềm, chương trình có thể chạy tại các môi trường khác nhau.</a:t>
            </a:r>
          </a:p>
          <a:p>
            <a:r>
              <a:rPr lang="vi-VN" dirty="0" smtClean="0">
                <a:latin typeface="Times New Roman" panose="02020603050405020304" pitchFamily="18" charset="0"/>
                <a:cs typeface="Times New Roman" panose="02020603050405020304" pitchFamily="18" charset="0"/>
              </a:rPr>
              <a:t>Người thực hiện sẽ phải xác định các hoạt động cần thiết để thực hiện chuyển đổi, sau đó phát triển và tài liệu hóa.</a:t>
            </a:r>
          </a:p>
          <a:p>
            <a:r>
              <a:rPr lang="vi-VN" dirty="0" smtClean="0">
                <a:latin typeface="Times New Roman" panose="02020603050405020304" pitchFamily="18" charset="0"/>
                <a:cs typeface="Times New Roman" panose="02020603050405020304" pitchFamily="18" charset="0"/>
              </a:rPr>
              <a:t>Xác định yêu cầu chuyển đổi, công cụ hỗ trợ.</a:t>
            </a:r>
          </a:p>
          <a:p>
            <a:pPr marL="0" indent="0">
              <a:buNone/>
            </a:pPr>
            <a:r>
              <a:rPr lang="vi-VN" dirty="0" smtClean="0">
                <a:latin typeface="Times New Roman" panose="02020603050405020304" pitchFamily="18" charset="0"/>
                <a:cs typeface="Times New Roman" panose="02020603050405020304" pitchFamily="18" charset="0"/>
              </a:rPr>
              <a:t>Một số hoạt động trong quá trình migration:</a:t>
            </a:r>
          </a:p>
          <a:p>
            <a:pPr>
              <a:buFontTx/>
              <a:buChar char="-"/>
            </a:pPr>
            <a:r>
              <a:rPr lang="vi-VN" dirty="0" smtClean="0">
                <a:latin typeface="Times New Roman" panose="02020603050405020304" pitchFamily="18" charset="0"/>
                <a:cs typeface="Times New Roman" panose="02020603050405020304" pitchFamily="18" charset="0"/>
              </a:rPr>
              <a:t>Thông báo ý định</a:t>
            </a:r>
          </a:p>
          <a:p>
            <a:pPr>
              <a:buFontTx/>
              <a:buChar char="-"/>
            </a:pPr>
            <a:r>
              <a:rPr lang="vi-VN" dirty="0" smtClean="0">
                <a:latin typeface="Times New Roman" panose="02020603050405020304" pitchFamily="18" charset="0"/>
                <a:cs typeface="Times New Roman" panose="02020603050405020304" pitchFamily="18" charset="0"/>
              </a:rPr>
              <a:t>Các hoạt động song song</a:t>
            </a:r>
          </a:p>
          <a:p>
            <a:pPr>
              <a:buFontTx/>
              <a:buChar char="-"/>
            </a:pPr>
            <a:r>
              <a:rPr lang="vi-VN" dirty="0" smtClean="0">
                <a:latin typeface="Times New Roman" panose="02020603050405020304" pitchFamily="18" charset="0"/>
                <a:cs typeface="Times New Roman" panose="02020603050405020304" pitchFamily="18" charset="0"/>
              </a:rPr>
              <a:t>Thông báo khi hoàn thành</a:t>
            </a:r>
          </a:p>
          <a:p>
            <a:pPr>
              <a:buFontTx/>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30</a:t>
            </a:fld>
            <a:endParaRPr lang="en-US"/>
          </a:p>
        </p:txBody>
      </p:sp>
    </p:spTree>
    <p:extLst>
      <p:ext uri="{BB962C8B-B14F-4D97-AF65-F5344CB8AC3E}">
        <p14:creationId xmlns:p14="http://schemas.microsoft.com/office/powerpoint/2010/main" val="1948161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latin typeface="Times New Roman" panose="02020603050405020304" pitchFamily="18" charset="0"/>
                <a:cs typeface="Times New Roman" panose="02020603050405020304" pitchFamily="18" charset="0"/>
              </a:rPr>
              <a:t>5. </a:t>
            </a:r>
            <a:r>
              <a:rPr lang="en-US" sz="6000" noProof="1">
                <a:latin typeface="Times New Roman" panose="02020603050405020304" pitchFamily="18" charset="0"/>
                <a:cs typeface="Times New Roman" panose="02020603050405020304" pitchFamily="18" charset="0"/>
              </a:rPr>
              <a:t>Các tool áp dụng trong bảo trì phần </a:t>
            </a:r>
            <a:r>
              <a:rPr lang="en-US" sz="6000" noProof="1" smtClean="0">
                <a:latin typeface="Times New Roman" panose="02020603050405020304" pitchFamily="18" charset="0"/>
                <a:cs typeface="Times New Roman" panose="02020603050405020304" pitchFamily="18" charset="0"/>
              </a:rPr>
              <a:t>mềm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21983"/>
            <a:ext cx="10515600" cy="4154980"/>
          </a:xfrm>
        </p:spPr>
        <p:txBody>
          <a:bodyPr/>
          <a:lstStyle/>
          <a:p>
            <a:pPr marL="514350" indent="-514350">
              <a:buAutoNum type="arabicPeriod"/>
            </a:pPr>
            <a:r>
              <a:rPr lang="en-US" noProof="1" smtClean="0">
                <a:latin typeface="Times New Roman" panose="02020603050405020304" pitchFamily="18" charset="0"/>
                <a:cs typeface="Times New Roman" panose="02020603050405020304" pitchFamily="18" charset="0"/>
              </a:rPr>
              <a:t>Máy trạng thái.</a:t>
            </a:r>
          </a:p>
          <a:p>
            <a:pPr marL="514350" indent="-514350">
              <a:buAutoNum type="arabicPeriod"/>
            </a:pPr>
            <a:r>
              <a:rPr lang="en-US" noProof="1" smtClean="0">
                <a:latin typeface="Times New Roman" panose="02020603050405020304" pitchFamily="18" charset="0"/>
                <a:cs typeface="Times New Roman" panose="02020603050405020304" pitchFamily="18" charset="0"/>
              </a:rPr>
              <a:t>Phân tích tĩnh.</a:t>
            </a:r>
          </a:p>
          <a:p>
            <a:pPr marL="514350" indent="-514350">
              <a:buAutoNum type="arabicPeriod"/>
            </a:pPr>
            <a:r>
              <a:rPr lang="en-US" noProof="1" smtClean="0">
                <a:latin typeface="Times New Roman" panose="02020603050405020304" pitchFamily="18" charset="0"/>
                <a:cs typeface="Times New Roman" panose="02020603050405020304" pitchFamily="18" charset="0"/>
              </a:rPr>
              <a:t>Phân tích lưu lượng dữ liệu.</a:t>
            </a:r>
          </a:p>
          <a:p>
            <a:pPr marL="514350" indent="-514350">
              <a:buAutoNum type="arabicPeriod"/>
            </a:pPr>
            <a:r>
              <a:rPr lang="en-US" noProof="1" smtClean="0">
                <a:latin typeface="Times New Roman" panose="02020603050405020304" pitchFamily="18" charset="0"/>
                <a:cs typeface="Times New Roman" panose="02020603050405020304" pitchFamily="18" charset="0"/>
              </a:rPr>
              <a:t>Cross-reference.</a:t>
            </a:r>
            <a:endParaRPr lang="en-US" dirty="0"/>
          </a:p>
        </p:txBody>
      </p:sp>
      <p:sp>
        <p:nvSpPr>
          <p:cNvPr id="4" name="Slide Number Placeholder 3"/>
          <p:cNvSpPr>
            <a:spLocks noGrp="1"/>
          </p:cNvSpPr>
          <p:nvPr>
            <p:ph type="sldNum" sz="quarter" idx="12"/>
          </p:nvPr>
        </p:nvSpPr>
        <p:spPr/>
        <p:txBody>
          <a:bodyPr/>
          <a:lstStyle/>
          <a:p>
            <a:fld id="{1AA107B6-23F9-4DD7-89D4-82654897005B}" type="slidenum">
              <a:rPr lang="en-US" smtClean="0"/>
              <a:t>31</a:t>
            </a:fld>
            <a:endParaRPr lang="en-US"/>
          </a:p>
        </p:txBody>
      </p:sp>
    </p:spTree>
    <p:extLst>
      <p:ext uri="{BB962C8B-B14F-4D97-AF65-F5344CB8AC3E}">
        <p14:creationId xmlns:p14="http://schemas.microsoft.com/office/powerpoint/2010/main" val="3076741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94559" y="2053885"/>
            <a:ext cx="8019757" cy="1929838"/>
          </a:xfrm>
        </p:spPr>
        <p:txBody>
          <a:bodyPr>
            <a:noAutofit/>
          </a:bodyPr>
          <a:lstStyle/>
          <a:p>
            <a:pPr algn="ctr"/>
            <a:r>
              <a:rPr lang="vi-VN" sz="6000" dirty="0" smtClean="0">
                <a:latin typeface="Times New Roman" panose="02020603050405020304" pitchFamily="18" charset="0"/>
                <a:cs typeface="Times New Roman" panose="02020603050405020304" pitchFamily="18" charset="0"/>
              </a:rPr>
              <a:t>Cảm ơn thầy và các bạn đã lắng nghe.</a:t>
            </a:r>
            <a:endParaRPr lang="vi-VN" sz="6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32</a:t>
            </a:fld>
            <a:endParaRPr lang="en-US"/>
          </a:p>
        </p:txBody>
      </p:sp>
    </p:spTree>
    <p:extLst>
      <p:ext uri="{BB962C8B-B14F-4D97-AF65-F5344CB8AC3E}">
        <p14:creationId xmlns:p14="http://schemas.microsoft.com/office/powerpoint/2010/main" val="1040204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noProof="1">
                <a:latin typeface="Times New Roman" panose="02020603050405020304" pitchFamily="18" charset="0"/>
                <a:cs typeface="Times New Roman" panose="02020603050405020304" pitchFamily="18" charset="0"/>
              </a:rPr>
              <a:t>I</a:t>
            </a:r>
            <a:r>
              <a:rPr lang="en-US" sz="6000" noProof="1" smtClean="0">
                <a:latin typeface="Times New Roman" panose="02020603050405020304" pitchFamily="18" charset="0"/>
                <a:cs typeface="Times New Roman" panose="02020603050405020304" pitchFamily="18" charset="0"/>
              </a:rPr>
              <a:t>. </a:t>
            </a:r>
            <a:r>
              <a:rPr lang="en-US" sz="6000" noProof="1" smtClean="0">
                <a:latin typeface="Times New Roman" panose="02020603050405020304" pitchFamily="18" charset="0"/>
                <a:cs typeface="Times New Roman" panose="02020603050405020304" pitchFamily="18" charset="0"/>
              </a:rPr>
              <a:t>Cơ bản về b</a:t>
            </a:r>
            <a:r>
              <a:rPr lang="vi-VN" sz="6000" noProof="1" smtClean="0">
                <a:latin typeface="Times New Roman" panose="02020603050405020304" pitchFamily="18" charset="0"/>
                <a:cs typeface="Times New Roman" panose="02020603050405020304" pitchFamily="18" charset="0"/>
              </a:rPr>
              <a:t>ảo </a:t>
            </a:r>
            <a:r>
              <a:rPr lang="vi-VN" sz="6000" noProof="1">
                <a:latin typeface="Times New Roman" panose="02020603050405020304" pitchFamily="18" charset="0"/>
                <a:cs typeface="Times New Roman" panose="02020603050405020304" pitchFamily="18" charset="0"/>
              </a:rPr>
              <a:t>trì phần </a:t>
            </a:r>
            <a:r>
              <a:rPr lang="vi-VN" sz="6000" noProof="1" smtClean="0">
                <a:latin typeface="Times New Roman" panose="02020603050405020304" pitchFamily="18" charset="0"/>
                <a:cs typeface="Times New Roman" panose="02020603050405020304" pitchFamily="18" charset="0"/>
              </a:rPr>
              <a:t>mềm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noProof="1" smtClean="0">
                <a:latin typeface="Times New Roman" panose="02020603050405020304" pitchFamily="18" charset="0"/>
                <a:cs typeface="Times New Roman" panose="02020603050405020304" pitchFamily="18" charset="0"/>
              </a:rPr>
              <a:t>1. Định nghĩa và thuật ngữ</a:t>
            </a:r>
          </a:p>
          <a:p>
            <a:pPr marL="0" indent="0">
              <a:buNone/>
            </a:pPr>
            <a:r>
              <a:rPr lang="vi-VN" noProof="1" smtClean="0">
                <a:latin typeface="Times New Roman" panose="02020603050405020304" pitchFamily="18" charset="0"/>
                <a:cs typeface="Times New Roman" panose="02020603050405020304" pitchFamily="18" charset="0"/>
              </a:rPr>
              <a:t>2. Bản chất của bảo trì</a:t>
            </a:r>
          </a:p>
          <a:p>
            <a:pPr marL="0" indent="0">
              <a:buNone/>
            </a:pPr>
            <a:r>
              <a:rPr lang="vi-VN" noProof="1" smtClean="0">
                <a:latin typeface="Times New Roman" panose="02020603050405020304" pitchFamily="18" charset="0"/>
                <a:cs typeface="Times New Roman" panose="02020603050405020304" pitchFamily="18" charset="0"/>
              </a:rPr>
              <a:t>3. </a:t>
            </a:r>
            <a:r>
              <a:rPr lang="en-US" noProof="1" smtClean="0">
                <a:latin typeface="Times New Roman" panose="02020603050405020304" pitchFamily="18" charset="0"/>
                <a:cs typeface="Times New Roman" panose="02020603050405020304" pitchFamily="18" charset="0"/>
              </a:rPr>
              <a:t>Sự cần thiết của bảo trì phần mềm?</a:t>
            </a:r>
          </a:p>
          <a:p>
            <a:pPr marL="0" indent="0">
              <a:buNone/>
            </a:pPr>
            <a:r>
              <a:rPr lang="en-US" noProof="1" smtClean="0">
                <a:latin typeface="Times New Roman" panose="02020603050405020304" pitchFamily="18" charset="0"/>
                <a:cs typeface="Times New Roman" panose="02020603050405020304" pitchFamily="18" charset="0"/>
              </a:rPr>
              <a:t>4. Chi phí bảo trì phần mềm</a:t>
            </a:r>
          </a:p>
          <a:p>
            <a:pPr marL="0" indent="0">
              <a:buNone/>
            </a:pPr>
            <a:r>
              <a:rPr lang="en-US" noProof="1" smtClean="0">
                <a:latin typeface="Times New Roman" panose="02020603050405020304" pitchFamily="18" charset="0"/>
                <a:cs typeface="Times New Roman" panose="02020603050405020304" pitchFamily="18" charset="0"/>
              </a:rPr>
              <a:t>5. Sự phát triển của phần mềm</a:t>
            </a:r>
          </a:p>
          <a:p>
            <a:pPr marL="0" indent="0">
              <a:buNone/>
            </a:pPr>
            <a:r>
              <a:rPr lang="en-US" noProof="1" smtClean="0">
                <a:latin typeface="Times New Roman" panose="02020603050405020304" pitchFamily="18" charset="0"/>
                <a:cs typeface="Times New Roman" panose="02020603050405020304" pitchFamily="18" charset="0"/>
              </a:rPr>
              <a:t>6. Các loại bảo trì</a:t>
            </a:r>
            <a:endParaRPr lang="vi-VN" noProof="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4</a:t>
            </a:fld>
            <a:endParaRPr lang="en-US"/>
          </a:p>
        </p:txBody>
      </p:sp>
    </p:spTree>
    <p:extLst>
      <p:ext uri="{BB962C8B-B14F-4D97-AF65-F5344CB8AC3E}">
        <p14:creationId xmlns:p14="http://schemas.microsoft.com/office/powerpoint/2010/main" val="400681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 </a:t>
            </a:r>
            <a:r>
              <a:rPr lang="vi-VN" noProof="1">
                <a:latin typeface="Times New Roman" panose="02020603050405020304" pitchFamily="18" charset="0"/>
                <a:cs typeface="Times New Roman" panose="02020603050405020304" pitchFamily="18" charset="0"/>
              </a:rPr>
              <a:t>Định nghĩa và thuật ngữ</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noProof="1" smtClean="0">
                <a:latin typeface="Times New Roman" panose="02020603050405020304" pitchFamily="18" charset="0"/>
                <a:cs typeface="Times New Roman" panose="02020603050405020304" pitchFamily="18" charset="0"/>
              </a:rPr>
              <a:t>Các sản phẩm phần mềm tạo ra thỏa mãn yêu cầu người </a:t>
            </a:r>
            <a:r>
              <a:rPr lang="en-US" noProof="1" smtClean="0">
                <a:latin typeface="Times New Roman" panose="02020603050405020304" pitchFamily="18" charset="0"/>
                <a:cs typeface="Times New Roman" panose="02020603050405020304" pitchFamily="18" charset="0"/>
              </a:rPr>
              <a:t>dùng.</a:t>
            </a:r>
            <a:endParaRPr lang="vi-VN" noProof="1" smtClean="0">
              <a:latin typeface="Times New Roman" panose="02020603050405020304" pitchFamily="18" charset="0"/>
              <a:cs typeface="Times New Roman" panose="02020603050405020304" pitchFamily="18" charset="0"/>
            </a:endParaRPr>
          </a:p>
          <a:p>
            <a:r>
              <a:rPr lang="vi-VN" noProof="1" smtClean="0">
                <a:latin typeface="Times New Roman" panose="02020603050405020304" pitchFamily="18" charset="0"/>
                <a:cs typeface="Times New Roman" panose="02020603050405020304" pitchFamily="18" charset="0"/>
              </a:rPr>
              <a:t>Khi phần mềm hoạt động, phát sinh lỗi, yêu cầu mới xuất hiện, nảy sinh ra vấn đề “bảo trì phần mềm”.</a:t>
            </a:r>
          </a:p>
          <a:p>
            <a:r>
              <a:rPr lang="vi-VN" noProof="1" smtClean="0">
                <a:latin typeface="Times New Roman" panose="02020603050405020304" pitchFamily="18" charset="0"/>
                <a:cs typeface="Times New Roman" panose="02020603050405020304" pitchFamily="18" charset="0"/>
              </a:rPr>
              <a:t>Bảo trì phần mềm là một phần không thể thiếu của vòng đời phần mềm</a:t>
            </a:r>
            <a:r>
              <a:rPr lang="en-US" noProof="1" smtClean="0">
                <a:latin typeface="Times New Roman" panose="02020603050405020304" pitchFamily="18" charset="0"/>
                <a:cs typeface="Times New Roman" panose="02020603050405020304" pitchFamily="18" charset="0"/>
              </a:rPr>
              <a:t>.</a:t>
            </a:r>
          </a:p>
          <a:p>
            <a:r>
              <a:rPr lang="en-US" noProof="1" smtClean="0">
                <a:latin typeface="Times New Roman" panose="02020603050405020304" pitchFamily="18" charset="0"/>
                <a:cs typeface="Times New Roman" panose="02020603050405020304" pitchFamily="18" charset="0"/>
              </a:rPr>
              <a:t>Bảo trì phần mềm được xác định như là toàn bộ các hoạt động cần thiết để cung cấp hỗ trợ hiệu quả trong sản xuất phần mềm.</a:t>
            </a:r>
          </a:p>
          <a:p>
            <a:endParaRPr lang="vi-VN" noProof="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5</a:t>
            </a:fld>
            <a:endParaRPr lang="en-US"/>
          </a:p>
        </p:txBody>
      </p:sp>
    </p:spTree>
    <p:extLst>
      <p:ext uri="{BB962C8B-B14F-4D97-AF65-F5344CB8AC3E}">
        <p14:creationId xmlns:p14="http://schemas.microsoft.com/office/powerpoint/2010/main" val="1974806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noProof="1">
                <a:cs typeface="Times New Roman" panose="02020603050405020304" pitchFamily="18" charset="0"/>
              </a:rPr>
              <a:t>2. Bản chất của bảo </a:t>
            </a:r>
            <a:r>
              <a:rPr lang="vi-VN" noProof="1" smtClean="0">
                <a:cs typeface="Times New Roman" panose="02020603050405020304" pitchFamily="18" charset="0"/>
              </a:rPr>
              <a:t>trì</a:t>
            </a:r>
            <a:endParaRPr lang="en-US" dirty="0"/>
          </a:p>
        </p:txBody>
      </p:sp>
      <p:sp>
        <p:nvSpPr>
          <p:cNvPr id="3" name="Content Placeholder 2"/>
          <p:cNvSpPr>
            <a:spLocks noGrp="1"/>
          </p:cNvSpPr>
          <p:nvPr>
            <p:ph idx="1"/>
          </p:nvPr>
        </p:nvSpPr>
        <p:spPr/>
        <p:txBody>
          <a:bodyPr/>
          <a:lstStyle/>
          <a:p>
            <a:r>
              <a:rPr lang="vi-VN" noProof="1" smtClean="0">
                <a:latin typeface="+mj-lt"/>
              </a:rPr>
              <a:t>Bảo trì phần mềm duy trì các sản phẩm phần mềm trong suốt vòng đời của nó (từ phát triển tới hoạt động).</a:t>
            </a:r>
          </a:p>
          <a:p>
            <a:r>
              <a:rPr lang="vi-VN" noProof="1" smtClean="0">
                <a:latin typeface="+mj-lt"/>
              </a:rPr>
              <a:t>Yêu cầu sửa đổi được lưu lại và theo dõi</a:t>
            </a:r>
            <a:r>
              <a:rPr lang="en-US" noProof="1" smtClean="0">
                <a:latin typeface="Times New Roman" panose="02020603050405020304" pitchFamily="18" charset="0"/>
                <a:cs typeface="Times New Roman" panose="02020603050405020304" pitchFamily="18" charset="0"/>
              </a:rPr>
              <a:t>, các tác động và thay đổi được định nghĩa trước, còn code và các phiên bản thì được lưu lại</a:t>
            </a:r>
            <a:r>
              <a:rPr lang="vi-VN" noProof="1" smtClean="0">
                <a:latin typeface="Times New Roman" panose="02020603050405020304" pitchFamily="18" charset="0"/>
                <a:cs typeface="Times New Roman" panose="02020603050405020304" pitchFamily="18" charset="0"/>
              </a:rPr>
              <a:t>.</a:t>
            </a:r>
            <a:endParaRPr lang="en-US" noProof="1" smtClean="0">
              <a:latin typeface="Times New Roman" panose="02020603050405020304" pitchFamily="18" charset="0"/>
              <a:cs typeface="Times New Roman" panose="02020603050405020304" pitchFamily="18" charset="0"/>
            </a:endParaRPr>
          </a:p>
          <a:p>
            <a:r>
              <a:rPr lang="en-US" noProof="1" smtClean="0">
                <a:latin typeface="Times New Roman" panose="02020603050405020304" pitchFamily="18" charset="0"/>
                <a:cs typeface="Times New Roman" panose="02020603050405020304" pitchFamily="18" charset="0"/>
              </a:rPr>
              <a:t>Ngoài ra các hoạt động như đào tạo và hỗ trợ sử dụng phần mềm cho người sử dụng luôn được duy trì.</a:t>
            </a:r>
          </a:p>
        </p:txBody>
      </p:sp>
      <p:sp>
        <p:nvSpPr>
          <p:cNvPr id="4" name="Slide Number Placeholder 3"/>
          <p:cNvSpPr>
            <a:spLocks noGrp="1"/>
          </p:cNvSpPr>
          <p:nvPr>
            <p:ph type="sldNum" sz="quarter" idx="12"/>
          </p:nvPr>
        </p:nvSpPr>
        <p:spPr/>
        <p:txBody>
          <a:bodyPr/>
          <a:lstStyle/>
          <a:p>
            <a:fld id="{1AA107B6-23F9-4DD7-89D4-82654897005B}" type="slidenum">
              <a:rPr lang="en-US" smtClean="0"/>
              <a:t>6</a:t>
            </a:fld>
            <a:endParaRPr lang="en-US"/>
          </a:p>
        </p:txBody>
      </p:sp>
    </p:spTree>
    <p:extLst>
      <p:ext uri="{BB962C8B-B14F-4D97-AF65-F5344CB8AC3E}">
        <p14:creationId xmlns:p14="http://schemas.microsoft.com/office/powerpoint/2010/main" val="1405046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noProof="1">
                <a:cs typeface="Times New Roman" panose="02020603050405020304" pitchFamily="18" charset="0"/>
              </a:rPr>
              <a:t>2. Bản chất của bảo </a:t>
            </a:r>
            <a:r>
              <a:rPr lang="vi-VN" noProof="1" smtClean="0">
                <a:cs typeface="Times New Roman" panose="02020603050405020304" pitchFamily="18" charset="0"/>
              </a:rPr>
              <a:t>trì</a:t>
            </a:r>
            <a:r>
              <a:rPr lang="en-US" noProof="1" smtClean="0">
                <a:latin typeface="Times New Roman" panose="02020603050405020304" pitchFamily="18" charset="0"/>
                <a:cs typeface="Times New Roman" panose="02020603050405020304" pitchFamily="18" charset="0"/>
              </a:rPr>
              <a:t> (tiếp)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noProof="1" smtClean="0">
                <a:latin typeface="Times New Roman" panose="02020603050405020304" pitchFamily="18" charset="0"/>
                <a:cs typeface="Times New Roman" panose="02020603050405020304" pitchFamily="18" charset="0"/>
              </a:rPr>
              <a:t>Tổ chức IEEE 14764 định nghĩa bảo trì bao gồm các hoạt động chính như:</a:t>
            </a:r>
          </a:p>
          <a:p>
            <a:pPr marL="742950">
              <a:buFontTx/>
              <a:buChar char="-"/>
            </a:pPr>
            <a:r>
              <a:rPr lang="en-US" sz="2400" noProof="1" smtClean="0">
                <a:latin typeface="Times New Roman" panose="02020603050405020304" pitchFamily="18" charset="0"/>
                <a:cs typeface="Times New Roman" panose="02020603050405020304" pitchFamily="18" charset="0"/>
              </a:rPr>
              <a:t>Thực hiện quy trình</a:t>
            </a:r>
            <a:r>
              <a:rPr lang="en-US" sz="2400" noProof="1" smtClean="0">
                <a:latin typeface="Times New Roman" panose="02020603050405020304" pitchFamily="18" charset="0"/>
                <a:cs typeface="Times New Roman" panose="02020603050405020304" pitchFamily="18" charset="0"/>
              </a:rPr>
              <a:t>.</a:t>
            </a:r>
            <a:endParaRPr lang="en-US" sz="2400" noProof="1" smtClean="0">
              <a:latin typeface="Times New Roman" panose="02020603050405020304" pitchFamily="18" charset="0"/>
              <a:cs typeface="Times New Roman" panose="02020603050405020304" pitchFamily="18" charset="0"/>
            </a:endParaRPr>
          </a:p>
          <a:p>
            <a:pPr marL="742950">
              <a:buFontTx/>
              <a:buChar char="-"/>
            </a:pPr>
            <a:r>
              <a:rPr lang="en-US" sz="2400" noProof="1" smtClean="0">
                <a:latin typeface="Times New Roman" panose="02020603050405020304" pitchFamily="18" charset="0"/>
                <a:cs typeface="Times New Roman" panose="02020603050405020304" pitchFamily="18" charset="0"/>
              </a:rPr>
              <a:t>Phân tích lỗi và các thay đổi.</a:t>
            </a:r>
          </a:p>
          <a:p>
            <a:pPr marL="742950">
              <a:buFontTx/>
              <a:buChar char="-"/>
            </a:pPr>
            <a:r>
              <a:rPr lang="en-US" sz="2400" noProof="1" smtClean="0">
                <a:latin typeface="Times New Roman" panose="02020603050405020304" pitchFamily="18" charset="0"/>
                <a:cs typeface="Times New Roman" panose="02020603050405020304" pitchFamily="18" charset="0"/>
              </a:rPr>
              <a:t>Áp dụng các sửa đổi</a:t>
            </a:r>
            <a:r>
              <a:rPr lang="en-US" sz="2400" noProof="1" smtClean="0">
                <a:latin typeface="Times New Roman" panose="02020603050405020304" pitchFamily="18" charset="0"/>
                <a:cs typeface="Times New Roman" panose="02020603050405020304" pitchFamily="18" charset="0"/>
              </a:rPr>
              <a:t>. </a:t>
            </a:r>
            <a:endParaRPr lang="en-US" sz="2400" noProof="1" smtClean="0">
              <a:latin typeface="Times New Roman" panose="02020603050405020304" pitchFamily="18" charset="0"/>
              <a:cs typeface="Times New Roman" panose="02020603050405020304" pitchFamily="18" charset="0"/>
            </a:endParaRPr>
          </a:p>
          <a:p>
            <a:pPr marL="742950">
              <a:buFontTx/>
              <a:buChar char="-"/>
            </a:pPr>
            <a:r>
              <a:rPr lang="en-US" sz="2400" noProof="1" smtClean="0">
                <a:latin typeface="Times New Roman" panose="02020603050405020304" pitchFamily="18" charset="0"/>
                <a:cs typeface="Times New Roman" panose="02020603050405020304" pitchFamily="18" charset="0"/>
              </a:rPr>
              <a:t>Kiểm duyệt.</a:t>
            </a:r>
          </a:p>
          <a:p>
            <a:pPr marL="742950">
              <a:buFontTx/>
              <a:buChar char="-"/>
            </a:pPr>
            <a:r>
              <a:rPr lang="en-US" sz="2400" noProof="1" smtClean="0">
                <a:latin typeface="Times New Roman" panose="02020603050405020304" pitchFamily="18" charset="0"/>
                <a:cs typeface="Times New Roman" panose="02020603050405020304" pitchFamily="18" charset="0"/>
              </a:rPr>
              <a:t>Nâng cấp phần mềm.</a:t>
            </a:r>
            <a:endParaRPr lang="en-US" sz="2400" noProof="1" smtClean="0">
              <a:latin typeface="Times New Roman" panose="02020603050405020304" pitchFamily="18" charset="0"/>
              <a:cs typeface="Times New Roman" panose="02020603050405020304" pitchFamily="18" charset="0"/>
            </a:endParaRPr>
          </a:p>
          <a:p>
            <a:pPr marL="742950">
              <a:buFontTx/>
              <a:buChar char="-"/>
              <a:tabLst>
                <a:tab pos="57150" algn="l"/>
              </a:tabLst>
            </a:pPr>
            <a:r>
              <a:rPr lang="en-US" sz="2400" noProof="1" smtClean="0">
                <a:latin typeface="Times New Roman" panose="02020603050405020304" pitchFamily="18" charset="0"/>
                <a:cs typeface="Times New Roman" panose="02020603050405020304" pitchFamily="18" charset="0"/>
              </a:rPr>
              <a:t>Retirement.</a:t>
            </a:r>
            <a:endParaRPr lang="vi-VN" sz="2400" noProof="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7</a:t>
            </a:fld>
            <a:endParaRPr lang="en-US"/>
          </a:p>
        </p:txBody>
      </p:sp>
    </p:spTree>
    <p:extLst>
      <p:ext uri="{BB962C8B-B14F-4D97-AF65-F5344CB8AC3E}">
        <p14:creationId xmlns:p14="http://schemas.microsoft.com/office/powerpoint/2010/main" val="2071528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noProof="1">
                <a:cs typeface="Times New Roman" panose="02020603050405020304" pitchFamily="18" charset="0"/>
              </a:rPr>
              <a:t>3. </a:t>
            </a:r>
            <a:r>
              <a:rPr lang="en-US" noProof="1" smtClean="0">
                <a:latin typeface="Times New Roman" panose="02020603050405020304" pitchFamily="18" charset="0"/>
                <a:cs typeface="Times New Roman" panose="02020603050405020304" pitchFamily="18" charset="0"/>
              </a:rPr>
              <a:t>Sự cần thiết của bảo trì phần mềm</a:t>
            </a:r>
            <a:endParaRPr lang="en-US" dirty="0"/>
          </a:p>
        </p:txBody>
      </p:sp>
      <p:sp>
        <p:nvSpPr>
          <p:cNvPr id="3" name="Content Placeholder 2"/>
          <p:cNvSpPr>
            <a:spLocks noGrp="1"/>
          </p:cNvSpPr>
          <p:nvPr>
            <p:ph idx="1"/>
          </p:nvPr>
        </p:nvSpPr>
        <p:spPr/>
        <p:txBody>
          <a:bodyPr>
            <a:normAutofit lnSpcReduction="10000"/>
          </a:bodyPr>
          <a:lstStyle/>
          <a:p>
            <a:r>
              <a:rPr lang="en-US" noProof="1" smtClean="0">
                <a:latin typeface="Times New Roman" panose="02020603050405020304" pitchFamily="18" charset="0"/>
                <a:cs typeface="Times New Roman" panose="02020603050405020304" pitchFamily="18" charset="0"/>
              </a:rPr>
              <a:t>Bảo trì phần mềm là cần thiết để đáp ứng yêu cầu của người dùng.</a:t>
            </a:r>
          </a:p>
          <a:p>
            <a:r>
              <a:rPr lang="en-US" noProof="1" smtClean="0">
                <a:latin typeface="Times New Roman" panose="02020603050405020304" pitchFamily="18" charset="0"/>
                <a:cs typeface="Times New Roman" panose="02020603050405020304" pitchFamily="18" charset="0"/>
              </a:rPr>
              <a:t>Bảo trì áp dụng tại tất cả các khâu trong mô hình phát triển phần mềm.</a:t>
            </a:r>
          </a:p>
          <a:p>
            <a:r>
              <a:rPr lang="en-US" noProof="1" smtClean="0">
                <a:latin typeface="Times New Roman" panose="02020603050405020304" pitchFamily="18" charset="0"/>
                <a:cs typeface="Times New Roman" panose="02020603050405020304" pitchFamily="18" charset="0"/>
              </a:rPr>
              <a:t>Bảo trì phải thực hiện để:</a:t>
            </a:r>
          </a:p>
          <a:p>
            <a:pPr marL="800100" indent="-342900">
              <a:buFontTx/>
              <a:buChar char="-"/>
            </a:pPr>
            <a:r>
              <a:rPr lang="en-US" sz="2200" noProof="1" smtClean="0">
                <a:latin typeface="Times New Roman" panose="02020603050405020304" pitchFamily="18" charset="0"/>
                <a:cs typeface="Times New Roman" panose="02020603050405020304" pitchFamily="18" charset="0"/>
              </a:rPr>
              <a:t>Khắc phục lỗi.</a:t>
            </a:r>
          </a:p>
          <a:p>
            <a:pPr marL="800100" indent="-342900">
              <a:buFontTx/>
              <a:buChar char="-"/>
            </a:pPr>
            <a:r>
              <a:rPr lang="en-US" sz="2200" noProof="1" smtClean="0">
                <a:latin typeface="Times New Roman" panose="02020603050405020304" pitchFamily="18" charset="0"/>
                <a:cs typeface="Times New Roman" panose="02020603050405020304" pitchFamily="18" charset="0"/>
              </a:rPr>
              <a:t>Cải thiện thiết kế.</a:t>
            </a:r>
          </a:p>
          <a:p>
            <a:pPr marL="800100" indent="-342900">
              <a:buFontTx/>
              <a:buChar char="-"/>
            </a:pPr>
            <a:r>
              <a:rPr lang="en-US" sz="2200" noProof="1" smtClean="0">
                <a:latin typeface="Times New Roman" panose="02020603050405020304" pitchFamily="18" charset="0"/>
                <a:cs typeface="Times New Roman" panose="02020603050405020304" pitchFamily="18" charset="0"/>
              </a:rPr>
              <a:t>Thực hiện các chỉnh sửa.</a:t>
            </a:r>
          </a:p>
          <a:p>
            <a:pPr marL="800100" indent="-342900">
              <a:buFontTx/>
              <a:buChar char="-"/>
            </a:pPr>
            <a:r>
              <a:rPr lang="en-US" sz="2200" noProof="1" smtClean="0">
                <a:latin typeface="Times New Roman" panose="02020603050405020304" pitchFamily="18" charset="0"/>
                <a:cs typeface="Times New Roman" panose="02020603050405020304" pitchFamily="18" charset="0"/>
              </a:rPr>
              <a:t>Kết nối với các phần mềm khác.</a:t>
            </a:r>
          </a:p>
          <a:p>
            <a:pPr marL="800100" indent="-342900">
              <a:buFontTx/>
              <a:buChar char="-"/>
            </a:pPr>
            <a:r>
              <a:rPr lang="en-US" sz="2200" noProof="1" smtClean="0">
                <a:latin typeface="Times New Roman" panose="02020603050405020304" pitchFamily="18" charset="0"/>
                <a:cs typeface="Times New Roman" panose="02020603050405020304" pitchFamily="18" charset="0"/>
              </a:rPr>
              <a:t>Thích ứng với các hệ thống, các phần mềm,… khác.</a:t>
            </a:r>
          </a:p>
          <a:p>
            <a:pPr marL="800100" indent="-342900">
              <a:buFontTx/>
              <a:buChar char="-"/>
            </a:pPr>
            <a:r>
              <a:rPr lang="en-US" sz="2200" noProof="1" smtClean="0">
                <a:latin typeface="Times New Roman" panose="02020603050405020304" pitchFamily="18" charset="0"/>
                <a:cs typeface="Times New Roman" panose="02020603050405020304" pitchFamily="18" charset="0"/>
              </a:rPr>
              <a:t>Nâng cấp phần mềm cũ.</a:t>
            </a:r>
            <a:endParaRPr lang="en-US" sz="2200" noProof="1" smtClean="0">
              <a:latin typeface="Times New Roman" panose="02020603050405020304" pitchFamily="18" charset="0"/>
              <a:cs typeface="Times New Roman" panose="02020603050405020304" pitchFamily="18" charset="0"/>
            </a:endParaRPr>
          </a:p>
          <a:p>
            <a:pPr marL="800100" indent="-342900">
              <a:buFontTx/>
              <a:buChar char="-"/>
            </a:pPr>
            <a:r>
              <a:rPr lang="en-US" sz="2200" noProof="1" smtClean="0">
                <a:latin typeface="Times New Roman" panose="02020603050405020304" pitchFamily="18" charset="0"/>
                <a:cs typeface="Times New Roman" panose="02020603050405020304" pitchFamily="18" charset="0"/>
              </a:rPr>
              <a:t>Hủy bỏ phần mềm.</a:t>
            </a:r>
            <a:endParaRPr lang="en-US" sz="2200" noProof="1"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8</a:t>
            </a:fld>
            <a:endParaRPr lang="en-US"/>
          </a:p>
        </p:txBody>
      </p:sp>
    </p:spTree>
    <p:extLst>
      <p:ext uri="{BB962C8B-B14F-4D97-AF65-F5344CB8AC3E}">
        <p14:creationId xmlns:p14="http://schemas.microsoft.com/office/powerpoint/2010/main" val="2255262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noProof="1">
                <a:cs typeface="Times New Roman" panose="02020603050405020304" pitchFamily="18" charset="0"/>
              </a:rPr>
              <a:t>3. </a:t>
            </a:r>
            <a:r>
              <a:rPr lang="en-US" noProof="1" smtClean="0">
                <a:latin typeface="Times New Roman" panose="02020603050405020304" pitchFamily="18" charset="0"/>
                <a:cs typeface="Times New Roman" panose="02020603050405020304" pitchFamily="18" charset="0"/>
              </a:rPr>
              <a:t>Sự cần thiết của bảo trì phần </a:t>
            </a:r>
            <a:r>
              <a:rPr lang="en-US" noProof="1">
                <a:latin typeface="Times New Roman" panose="02020603050405020304" pitchFamily="18" charset="0"/>
                <a:cs typeface="Times New Roman" panose="02020603050405020304" pitchFamily="18" charset="0"/>
              </a:rPr>
              <a:t>mềm (tiếp)</a:t>
            </a:r>
            <a:endParaRPr lang="en-US" dirty="0"/>
          </a:p>
        </p:txBody>
      </p:sp>
      <p:sp>
        <p:nvSpPr>
          <p:cNvPr id="3" name="Content Placeholder 2"/>
          <p:cNvSpPr>
            <a:spLocks noGrp="1"/>
          </p:cNvSpPr>
          <p:nvPr>
            <p:ph idx="1"/>
          </p:nvPr>
        </p:nvSpPr>
        <p:spPr/>
        <p:txBody>
          <a:bodyPr>
            <a:normAutofit/>
          </a:bodyPr>
          <a:lstStyle/>
          <a:p>
            <a:r>
              <a:rPr lang="en-US" noProof="1" smtClean="0">
                <a:latin typeface="Times New Roman" panose="02020603050405020304" pitchFamily="18" charset="0"/>
                <a:cs typeface="Times New Roman" panose="02020603050405020304" pitchFamily="18" charset="0"/>
              </a:rPr>
              <a:t>5 điểm chính tóm lược tất cả các hoạt động của bảo trì:</a:t>
            </a:r>
          </a:p>
          <a:p>
            <a:pPr marL="800100">
              <a:buFontTx/>
              <a:buChar char="-"/>
            </a:pPr>
            <a:r>
              <a:rPr lang="en-US" sz="2200" noProof="1" smtClean="0">
                <a:latin typeface="Times New Roman" panose="02020603050405020304" pitchFamily="18" charset="0"/>
                <a:cs typeface="Times New Roman" panose="02020603050405020304" pitchFamily="18" charset="0"/>
              </a:rPr>
              <a:t>Kiểm soát các chức năng của phần mềm.</a:t>
            </a:r>
          </a:p>
          <a:p>
            <a:pPr marL="800100">
              <a:buFontTx/>
              <a:buChar char="-"/>
            </a:pPr>
            <a:r>
              <a:rPr lang="en-US" sz="2200" noProof="1" smtClean="0">
                <a:latin typeface="Times New Roman" panose="02020603050405020304" pitchFamily="18" charset="0"/>
                <a:cs typeface="Times New Roman" panose="02020603050405020304" pitchFamily="18" charset="0"/>
              </a:rPr>
              <a:t>Kiểm soát các sửa đổi.</a:t>
            </a:r>
          </a:p>
          <a:p>
            <a:pPr marL="800100">
              <a:buFontTx/>
              <a:buChar char="-"/>
            </a:pPr>
            <a:r>
              <a:rPr lang="en-US" sz="2200" noProof="1" smtClean="0">
                <a:latin typeface="Times New Roman" panose="02020603050405020304" pitchFamily="18" charset="0"/>
                <a:cs typeface="Times New Roman" panose="02020603050405020304" pitchFamily="18" charset="0"/>
              </a:rPr>
              <a:t>Hoàn thiện các chức năng hiện có.</a:t>
            </a:r>
          </a:p>
          <a:p>
            <a:pPr marL="800100">
              <a:buFontTx/>
              <a:buChar char="-"/>
            </a:pPr>
            <a:r>
              <a:rPr lang="en-US" sz="2200" noProof="1" smtClean="0">
                <a:latin typeface="Times New Roman" panose="02020603050405020304" pitchFamily="18" charset="0"/>
                <a:cs typeface="Times New Roman" panose="02020603050405020304" pitchFamily="18" charset="0"/>
              </a:rPr>
              <a:t>Xác định và sửa chữa các mối đe dọa an ninh.</a:t>
            </a:r>
          </a:p>
          <a:p>
            <a:pPr marL="800100">
              <a:buFontTx/>
              <a:buChar char="-"/>
            </a:pPr>
            <a:r>
              <a:rPr lang="en-US" sz="2200" noProof="1" smtClean="0">
                <a:latin typeface="Times New Roman" panose="02020603050405020304" pitchFamily="18" charset="0"/>
                <a:cs typeface="Times New Roman" panose="02020603050405020304" pitchFamily="18" charset="0"/>
              </a:rPr>
              <a:t>Cải thiện sự xuống cấp về hiệu suất của phần mềm.</a:t>
            </a:r>
          </a:p>
          <a:p>
            <a:pPr>
              <a:buFontTx/>
              <a:buChar char="-"/>
            </a:pPr>
            <a:endParaRPr lang="en-US" sz="2200" noProof="1"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AA107B6-23F9-4DD7-89D4-82654897005B}" type="slidenum">
              <a:rPr lang="en-US" smtClean="0"/>
              <a:t>9</a:t>
            </a:fld>
            <a:endParaRPr lang="en-US"/>
          </a:p>
        </p:txBody>
      </p:sp>
    </p:spTree>
    <p:extLst>
      <p:ext uri="{BB962C8B-B14F-4D97-AF65-F5344CB8AC3E}">
        <p14:creationId xmlns:p14="http://schemas.microsoft.com/office/powerpoint/2010/main" val="4291152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TotalTime>
  <Words>1989</Words>
  <Application>Microsoft Office PowerPoint</Application>
  <PresentationFormat>Widescreen</PresentationFormat>
  <Paragraphs>239</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Công nghệ phần mềm nâng cao</vt:lpstr>
      <vt:lpstr>Chapter 5: Bảo trì phần mềm</vt:lpstr>
      <vt:lpstr>PowerPoint Presentation</vt:lpstr>
      <vt:lpstr>I. Cơ bản về bảo trì phần mềm</vt:lpstr>
      <vt:lpstr>1. Định nghĩa và thuật ngữ</vt:lpstr>
      <vt:lpstr>2. Bản chất của bảo trì</vt:lpstr>
      <vt:lpstr>2. Bản chất của bảo trì (tiếp)</vt:lpstr>
      <vt:lpstr>3. Sự cần thiết của bảo trì phần mềm</vt:lpstr>
      <vt:lpstr>3. Sự cần thiết của bảo trì phần mềm (tiếp)</vt:lpstr>
      <vt:lpstr>4. Chi phí bảo trì phần mềm</vt:lpstr>
      <vt:lpstr>5. Sự phát triển của phần mềm</vt:lpstr>
      <vt:lpstr>6. Các loại bảo trì</vt:lpstr>
      <vt:lpstr>6. Các loại bảo trì</vt:lpstr>
      <vt:lpstr>6. Các loại bảo trì</vt:lpstr>
      <vt:lpstr>II. Những vấn đề chính trong bảo trì phần mềm</vt:lpstr>
      <vt:lpstr>1. Các vấn đề kỹ thuật</vt:lpstr>
      <vt:lpstr>1. Các vấn đề kỹ thuật</vt:lpstr>
      <vt:lpstr>2. Các vấn đề quản lý</vt:lpstr>
      <vt:lpstr>3. Ước tính chi phí bảo trì</vt:lpstr>
      <vt:lpstr>4. Đo lường bảo trì phần mềm</vt:lpstr>
      <vt:lpstr>3. Quy trình bảo trì phần mềm</vt:lpstr>
      <vt:lpstr>1. Quy trình bảo trì</vt:lpstr>
      <vt:lpstr>2. Các hoạt động bảo trì</vt:lpstr>
      <vt:lpstr>2. Các hoạt động bảo trì</vt:lpstr>
      <vt:lpstr>2. Các hoạt động bảo trì (tiếp)</vt:lpstr>
      <vt:lpstr>4. Kĩ thuật bảo trì phần mềm</vt:lpstr>
      <vt:lpstr>1. Tìm hiểu chương trình</vt:lpstr>
      <vt:lpstr>2. Tái cấu trúc</vt:lpstr>
      <vt:lpstr>3. Kỹ thuật đảo ngược</vt:lpstr>
      <vt:lpstr>4. Migration</vt:lpstr>
      <vt:lpstr>5. Các tool áp dụng trong bảo trì phần mềm</vt:lpstr>
      <vt:lpstr>Cảm ơn thầy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dc:creator>
  <cp:lastModifiedBy>hoa</cp:lastModifiedBy>
  <cp:revision>279</cp:revision>
  <dcterms:created xsi:type="dcterms:W3CDTF">2015-12-03T15:11:22Z</dcterms:created>
  <dcterms:modified xsi:type="dcterms:W3CDTF">2015-12-16T08:22:16Z</dcterms:modified>
</cp:coreProperties>
</file>