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90290"/>
  </p:normalViewPr>
  <p:slideViewPr>
    <p:cSldViewPr snapToGrid="0" snapToObjects="1">
      <p:cViewPr varScale="1">
        <p:scale>
          <a:sx n="85" d="100"/>
          <a:sy n="85" d="100"/>
        </p:scale>
        <p:origin x="200" y="288"/>
      </p:cViewPr>
      <p:guideLst/>
    </p:cSldViewPr>
  </p:slideViewPr>
  <p:notesTextViewPr>
    <p:cViewPr>
      <p:scale>
        <a:sx n="1" d="1"/>
        <a:sy n="1" d="1"/>
      </p:scale>
      <p:origin x="0" y="0"/>
    </p:cViewPr>
  </p:notesTextViewPr>
  <p:notesViewPr>
    <p:cSldViewPr snapToGrid="0" snapToObjects="1">
      <p:cViewPr varScale="1">
        <p:scale>
          <a:sx n="76" d="100"/>
          <a:sy n="76" d="100"/>
        </p:scale>
        <p:origin x="3504" y="20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51F41-2383-F040-A6C9-D744A5120FB1}" type="datetimeFigureOut">
              <a:rPr lang="vi-VN" smtClean="0"/>
              <a:t>15/12/2015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86B7B-6723-0040-AA98-D78003B07A06}" type="slidenum">
              <a:rPr lang="vi-VN" smtClean="0"/>
              <a:t>‹#›</a:t>
            </a:fld>
            <a:endParaRPr lang="vi-VN"/>
          </a:p>
        </p:txBody>
      </p:sp>
    </p:spTree>
    <p:extLst>
      <p:ext uri="{BB962C8B-B14F-4D97-AF65-F5344CB8AC3E}">
        <p14:creationId xmlns:p14="http://schemas.microsoft.com/office/powerpoint/2010/main" val="111515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Mô</a:t>
            </a:r>
            <a:r>
              <a:rPr lang="vi-VN" baseline="0" dirty="0" smtClean="0"/>
              <a:t> hình và phương thức trong công nghệ phần mềm để đưa ra cấu trúc với mục tiêu làm cho phần mềm hoạt động có hệ thống, ổn định và thành công.</a:t>
            </a:r>
          </a:p>
          <a:p>
            <a:r>
              <a:rPr lang="vi-VN" baseline="0" dirty="0" smtClean="0"/>
              <a:t>Mô hình cung cấp một cách tiếp cận để giải quyết một vấn đề nào đó hoặc xây dựng và phân tích các đối tượng của phần mềm.</a:t>
            </a:r>
          </a:p>
          <a:p>
            <a:r>
              <a:rPr lang="vi-VN" baseline="0" dirty="0" smtClean="0"/>
              <a:t>Phương thức cung cấp sự tiếp cận có hệ thống đến đặc tả, thiết kế, xây dựng, quá trình kiểm tra, kiểm thử, xác minh của phần mềm và các sản phẩm liên quan đến phần mềm.</a:t>
            </a:r>
            <a:endParaRPr lang="vi-VN" dirty="0"/>
          </a:p>
        </p:txBody>
      </p:sp>
      <p:sp>
        <p:nvSpPr>
          <p:cNvPr id="4" name="Slide Number Placeholder 3"/>
          <p:cNvSpPr>
            <a:spLocks noGrp="1"/>
          </p:cNvSpPr>
          <p:nvPr>
            <p:ph type="sldNum" sz="quarter" idx="10"/>
          </p:nvPr>
        </p:nvSpPr>
        <p:spPr/>
        <p:txBody>
          <a:bodyPr/>
          <a:lstStyle/>
          <a:p>
            <a:fld id="{B4D86B7B-6723-0040-AA98-D78003B07A06}" type="slidenum">
              <a:rPr lang="vi-VN" smtClean="0"/>
              <a:t>1</a:t>
            </a:fld>
            <a:endParaRPr lang="vi-VN"/>
          </a:p>
        </p:txBody>
      </p:sp>
    </p:spTree>
    <p:extLst>
      <p:ext uri="{BB962C8B-B14F-4D97-AF65-F5344CB8AC3E}">
        <p14:creationId xmlns:p14="http://schemas.microsoft.com/office/powerpoint/2010/main" val="123673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Mô</a:t>
            </a:r>
            <a:r>
              <a:rPr lang="vi-VN" baseline="0" dirty="0" smtClean="0"/>
              <a:t> hình hóa phần mềm là cách để giúp những kỹ sư phát triển phần mềm có thể hiểu và trao đổi các khía cạnh về phần mềm với những người liên quan. Những ng liên quan có thể là ng sử dụng, người mua sản phẩn, người cung cấp, dever, engineer,...</a:t>
            </a:r>
          </a:p>
          <a:p>
            <a:r>
              <a:rPr lang="vi-VN" baseline="0" dirty="0" smtClean="0"/>
              <a:t>Có rất nhiều ngôn ngữ, kĩ thuật, công cụ để mô hình. </a:t>
            </a:r>
            <a:r>
              <a:rPr lang="en-US" baseline="0" dirty="0" smtClean="0"/>
              <a:t>N</a:t>
            </a:r>
            <a:r>
              <a:rPr lang="vi-VN" baseline="0" dirty="0" smtClean="0"/>
              <a:t>hưng tự chung lại chúng đều có những khai niệm mô hình hóa chung. Cụ thể sẽ tìm hiểu kĩ hơn</a:t>
            </a:r>
            <a:endParaRPr lang="vi-VN" dirty="0"/>
          </a:p>
        </p:txBody>
      </p:sp>
      <p:sp>
        <p:nvSpPr>
          <p:cNvPr id="4" name="Slide Number Placeholder 3"/>
          <p:cNvSpPr>
            <a:spLocks noGrp="1"/>
          </p:cNvSpPr>
          <p:nvPr>
            <p:ph type="sldNum" sz="quarter" idx="10"/>
          </p:nvPr>
        </p:nvSpPr>
        <p:spPr/>
        <p:txBody>
          <a:bodyPr/>
          <a:lstStyle/>
          <a:p>
            <a:fld id="{B4D86B7B-6723-0040-AA98-D78003B07A06}" type="slidenum">
              <a:rPr lang="vi-VN" smtClean="0"/>
              <a:t>3</a:t>
            </a:fld>
            <a:endParaRPr lang="vi-VN"/>
          </a:p>
        </p:txBody>
      </p:sp>
    </p:spTree>
    <p:extLst>
      <p:ext uri="{BB962C8B-B14F-4D97-AF65-F5344CB8AC3E}">
        <p14:creationId xmlns:p14="http://schemas.microsoft.com/office/powerpoint/2010/main" val="148872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a:t>
            </a:r>
          </a:p>
          <a:p>
            <a:r>
              <a:rPr lang="vi-VN" dirty="0" smtClean="0"/>
              <a:t>- </a:t>
            </a:r>
            <a:r>
              <a:rPr lang="en-US" dirty="0" smtClean="0"/>
              <a:t>P</a:t>
            </a:r>
            <a:r>
              <a:rPr lang="vi-VN" dirty="0" smtClean="0"/>
              <a:t>rovide perspective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 Enable Effective Communications </a:t>
            </a:r>
            <a:endParaRPr lang="en-US" dirty="0" smtClean="0"/>
          </a:p>
        </p:txBody>
      </p:sp>
      <p:sp>
        <p:nvSpPr>
          <p:cNvPr id="4" name="Slide Number Placeholder 3"/>
          <p:cNvSpPr>
            <a:spLocks noGrp="1"/>
          </p:cNvSpPr>
          <p:nvPr>
            <p:ph type="sldNum" sz="quarter" idx="10"/>
          </p:nvPr>
        </p:nvSpPr>
        <p:spPr/>
        <p:txBody>
          <a:bodyPr/>
          <a:lstStyle/>
          <a:p>
            <a:fld id="{B4D86B7B-6723-0040-AA98-D78003B07A06}" type="slidenum">
              <a:rPr lang="vi-VN" smtClean="0"/>
              <a:t>4</a:t>
            </a:fld>
            <a:endParaRPr lang="vi-VN"/>
          </a:p>
        </p:txBody>
      </p:sp>
    </p:spTree>
    <p:extLst>
      <p:ext uri="{BB962C8B-B14F-4D97-AF65-F5344CB8AC3E}">
        <p14:creationId xmlns:p14="http://schemas.microsoft.com/office/powerpoint/2010/main" val="54138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79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413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608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9917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12/15/15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70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12/15/15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526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12/15/15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915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12/15/15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923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12/15/15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166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12/15/15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657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12/15/15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54392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12/15/15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6070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vi-VN" sz="5500" dirty="0" smtClean="0"/>
              <a:t>Các mô hình và phương pháp trong </a:t>
            </a:r>
            <a:br>
              <a:rPr lang="vi-VN" sz="5500" dirty="0" smtClean="0"/>
            </a:br>
            <a:r>
              <a:rPr lang="vi-VN" sz="5500" dirty="0" smtClean="0"/>
              <a:t>Công nghệ phần mềm</a:t>
            </a:r>
            <a:endParaRPr lang="vi-VN" sz="5500" dirty="0"/>
          </a:p>
        </p:txBody>
      </p:sp>
      <p:sp>
        <p:nvSpPr>
          <p:cNvPr id="3" name="Subtitle 2"/>
          <p:cNvSpPr>
            <a:spLocks noGrp="1"/>
          </p:cNvSpPr>
          <p:nvPr>
            <p:ph type="subTitle" idx="1"/>
          </p:nvPr>
        </p:nvSpPr>
        <p:spPr/>
        <p:txBody>
          <a:bodyPr>
            <a:normAutofit fontScale="85000" lnSpcReduction="20000"/>
          </a:bodyPr>
          <a:lstStyle/>
          <a:p>
            <a:r>
              <a:rPr lang="vi-VN" dirty="0" smtClean="0"/>
              <a:t>Nguyễn Văn Hồng		</a:t>
            </a:r>
          </a:p>
          <a:p>
            <a:r>
              <a:rPr lang="vi-VN" dirty="0" smtClean="0"/>
              <a:t>Nguyễn Tuấn Anh</a:t>
            </a:r>
          </a:p>
          <a:p>
            <a:r>
              <a:rPr lang="vi-VN" dirty="0" smtClean="0"/>
              <a:t>Nguyễn Trọng Hiếu</a:t>
            </a:r>
            <a:endParaRPr lang="vi-VN" dirty="0"/>
          </a:p>
        </p:txBody>
      </p:sp>
    </p:spTree>
    <p:extLst>
      <p:ext uri="{BB962C8B-B14F-4D97-AF65-F5344CB8AC3E}">
        <p14:creationId xmlns:p14="http://schemas.microsoft.com/office/powerpoint/2010/main" val="1777359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2435"/>
            <a:ext cx="10058400" cy="1450757"/>
          </a:xfrm>
        </p:spPr>
        <p:txBody>
          <a:bodyPr/>
          <a:lstStyle/>
          <a:p>
            <a:r>
              <a:rPr lang="vi-VN" dirty="0" smtClean="0"/>
              <a:t>Nội dung</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4745" y="288759"/>
            <a:ext cx="8452876" cy="5896343"/>
          </a:xfrm>
        </p:spPr>
      </p:pic>
    </p:spTree>
    <p:extLst>
      <p:ext uri="{BB962C8B-B14F-4D97-AF65-F5344CB8AC3E}">
        <p14:creationId xmlns:p14="http://schemas.microsoft.com/office/powerpoint/2010/main" val="193869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4073" y="2881745"/>
            <a:ext cx="4000557" cy="850034"/>
          </a:xfrm>
        </p:spPr>
        <p:txBody>
          <a:bodyPr>
            <a:normAutofit fontScale="90000"/>
          </a:bodyPr>
          <a:lstStyle/>
          <a:p>
            <a:r>
              <a:rPr lang="vi-VN" sz="6600" smtClean="0"/>
              <a:t>Mô </a:t>
            </a:r>
            <a:r>
              <a:rPr lang="vi-VN" sz="6600" dirty="0" smtClean="0"/>
              <a:t>hình hóa</a:t>
            </a:r>
            <a:endParaRPr lang="vi-VN" sz="6600" dirty="0"/>
          </a:p>
        </p:txBody>
      </p:sp>
    </p:spTree>
    <p:extLst>
      <p:ext uri="{BB962C8B-B14F-4D97-AF65-F5344CB8AC3E}">
        <p14:creationId xmlns:p14="http://schemas.microsoft.com/office/powerpoint/2010/main" val="163777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Nguyên tắc mô hình hóa</a:t>
            </a:r>
            <a:endParaRPr lang="vi-VN" dirty="0"/>
          </a:p>
        </p:txBody>
      </p:sp>
      <p:sp>
        <p:nvSpPr>
          <p:cNvPr id="3" name="Content Placeholder 2"/>
          <p:cNvSpPr>
            <a:spLocks noGrp="1"/>
          </p:cNvSpPr>
          <p:nvPr>
            <p:ph idx="1"/>
          </p:nvPr>
        </p:nvSpPr>
        <p:spPr/>
        <p:txBody>
          <a:bodyPr/>
          <a:lstStyle/>
          <a:p>
            <a:pPr>
              <a:buFont typeface="Wingdings" charset="2"/>
              <a:buChar char="§"/>
            </a:pPr>
            <a:r>
              <a:rPr lang="vi-VN" dirty="0" smtClean="0"/>
              <a:t>Mô hình hóa những thứ thiết yếu</a:t>
            </a:r>
          </a:p>
          <a:p>
            <a:pPr lvl="1">
              <a:buFont typeface="Wingdings" charset="2"/>
              <a:buChar char="§"/>
            </a:pPr>
            <a:r>
              <a:rPr lang="en-US" dirty="0" err="1" smtClean="0"/>
              <a:t>Không</a:t>
            </a:r>
            <a:r>
              <a:rPr lang="en-US" dirty="0" smtClean="0"/>
              <a:t> </a:t>
            </a:r>
            <a:r>
              <a:rPr lang="en-US" dirty="0" err="1" smtClean="0"/>
              <a:t>nên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những</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phần</a:t>
            </a:r>
            <a:r>
              <a:rPr lang="en-US" dirty="0" smtClean="0"/>
              <a:t> </a:t>
            </a:r>
            <a:r>
              <a:rPr lang="en-US" dirty="0" err="1" smtClean="0"/>
              <a:t>mềm</a:t>
            </a:r>
            <a:r>
              <a:rPr lang="en-US" dirty="0" smtClean="0"/>
              <a:t>.</a:t>
            </a:r>
          </a:p>
          <a:p>
            <a:pPr lvl="1">
              <a:buFont typeface="Wingdings" charset="2"/>
              <a:buChar char="§"/>
            </a:pPr>
            <a:r>
              <a:rPr lang="en-US" dirty="0" err="1" smtClean="0"/>
              <a:t>Tập</a:t>
            </a:r>
            <a:r>
              <a:rPr lang="en-US" dirty="0" smtClean="0"/>
              <a:t> </a:t>
            </a:r>
            <a:r>
              <a:rPr lang="en-US" dirty="0" err="1" smtClean="0"/>
              <a:t>trung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những</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cụ</a:t>
            </a:r>
            <a:r>
              <a:rPr lang="en-US" dirty="0" smtClean="0"/>
              <a:t> </a:t>
            </a:r>
            <a:r>
              <a:rPr lang="en-US" dirty="0" err="1" smtClean="0"/>
              <a:t>thể</a:t>
            </a:r>
            <a:r>
              <a:rPr lang="en-US" dirty="0" smtClean="0"/>
              <a:t>.</a:t>
            </a:r>
          </a:p>
          <a:p>
            <a:pPr lvl="1">
              <a:buFont typeface="Wingdings" charset="2"/>
              <a:buChar char="§"/>
            </a:pPr>
            <a:r>
              <a:rPr lang="en-US" dirty="0" err="1" smtClean="0"/>
              <a:t>Trừu</a:t>
            </a:r>
            <a:r>
              <a:rPr lang="en-US" dirty="0" smtClean="0"/>
              <a:t> </a:t>
            </a:r>
            <a:r>
              <a:rPr lang="en-US" dirty="0" err="1" smtClean="0"/>
              <a:t>tượng</a:t>
            </a:r>
            <a:r>
              <a:rPr lang="en-US" dirty="0" smtClean="0"/>
              <a:t> </a:t>
            </a:r>
            <a:r>
              <a:rPr lang="en-US" dirty="0" err="1" smtClean="0"/>
              <a:t>hóa</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không</a:t>
            </a:r>
            <a:r>
              <a:rPr lang="en-US" dirty="0"/>
              <a:t> </a:t>
            </a:r>
            <a:r>
              <a:rPr lang="en-US" dirty="0" err="1" smtClean="0"/>
              <a:t>cần</a:t>
            </a:r>
            <a:r>
              <a:rPr lang="en-US" dirty="0" smtClean="0"/>
              <a:t> </a:t>
            </a:r>
            <a:r>
              <a:rPr lang="en-US" dirty="0" err="1" smtClean="0"/>
              <a:t>thiết</a:t>
            </a:r>
            <a:r>
              <a:rPr lang="en-US" dirty="0" smtClean="0"/>
              <a:t>.</a:t>
            </a:r>
          </a:p>
          <a:p>
            <a:pPr marL="201168" lvl="1" indent="0">
              <a:buNone/>
            </a:pPr>
            <a:r>
              <a:rPr lang="en-US" dirty="0" smtClean="0">
                <a:sym typeface="Wingdings"/>
              </a:rPr>
              <a:t>	 </a:t>
            </a:r>
            <a:r>
              <a:rPr lang="en-US" dirty="0" err="1" smtClean="0">
                <a:sym typeface="Wingdings"/>
              </a:rPr>
              <a:t>dễ</a:t>
            </a:r>
            <a:r>
              <a:rPr lang="en-US" dirty="0" smtClean="0">
                <a:sym typeface="Wingdings"/>
              </a:rPr>
              <a:t> </a:t>
            </a:r>
            <a:r>
              <a:rPr lang="en-US" dirty="0" err="1" smtClean="0">
                <a:sym typeface="Wingdings"/>
              </a:rPr>
              <a:t>quản</a:t>
            </a:r>
            <a:r>
              <a:rPr lang="en-US" dirty="0" smtClean="0">
                <a:sym typeface="Wingdings"/>
              </a:rPr>
              <a:t> </a:t>
            </a:r>
            <a:r>
              <a:rPr lang="en-US" dirty="0" err="1" smtClean="0">
                <a:sym typeface="Wingdings"/>
              </a:rPr>
              <a:t>lý</a:t>
            </a:r>
            <a:r>
              <a:rPr lang="en-US" dirty="0" smtClean="0">
                <a:sym typeface="Wingdings"/>
              </a:rPr>
              <a:t> </a:t>
            </a:r>
            <a:r>
              <a:rPr lang="en-US" dirty="0" err="1" smtClean="0">
                <a:sym typeface="Wingdings"/>
              </a:rPr>
              <a:t>và</a:t>
            </a:r>
            <a:r>
              <a:rPr lang="en-US" dirty="0" smtClean="0">
                <a:sym typeface="Wingdings"/>
              </a:rPr>
              <a:t> </a:t>
            </a:r>
            <a:r>
              <a:rPr lang="en-US" dirty="0" err="1" smtClean="0">
                <a:sym typeface="Wingdings"/>
              </a:rPr>
              <a:t>dễ</a:t>
            </a:r>
            <a:r>
              <a:rPr lang="en-US" dirty="0" smtClean="0">
                <a:sym typeface="Wingdings"/>
              </a:rPr>
              <a:t> </a:t>
            </a:r>
            <a:r>
              <a:rPr lang="en-US" dirty="0" err="1" smtClean="0">
                <a:sym typeface="Wingdings"/>
              </a:rPr>
              <a:t>sử</a:t>
            </a:r>
            <a:r>
              <a:rPr lang="en-US" dirty="0" smtClean="0">
                <a:sym typeface="Wingdings"/>
              </a:rPr>
              <a:t> </a:t>
            </a:r>
            <a:r>
              <a:rPr lang="en-US" dirty="0" err="1" smtClean="0">
                <a:sym typeface="Wingdings"/>
              </a:rPr>
              <a:t>dụng</a:t>
            </a:r>
            <a:r>
              <a:rPr lang="vi-VN" dirty="0" smtClean="0"/>
              <a:t> </a:t>
            </a:r>
          </a:p>
          <a:p>
            <a:pPr>
              <a:buFont typeface="Wingdings" charset="2"/>
              <a:buChar char="§"/>
            </a:pPr>
            <a:r>
              <a:rPr lang="vi-VN" dirty="0" smtClean="0"/>
              <a:t>Mô hình hóa dưới các góc nhìn khác nhau</a:t>
            </a:r>
          </a:p>
          <a:p>
            <a:pPr lvl="1">
              <a:buFont typeface="Wingdings" charset="2"/>
              <a:buChar char="§"/>
            </a:pPr>
            <a:r>
              <a:rPr lang="vi-VN" dirty="0" smtClean="0"/>
              <a:t>Mỗi góc nhìn có những quy luật để biểu diễn riêng.</a:t>
            </a:r>
          </a:p>
          <a:p>
            <a:pPr lvl="1">
              <a:buFont typeface="Wingdings" charset="2"/>
              <a:buChar char="§"/>
            </a:pPr>
            <a:r>
              <a:rPr lang="vi-VN" dirty="0" smtClean="0"/>
              <a:t>Ví dụ: structural view (góc nhìn cấu trúc), behavioral view (góc nhìn hành vi), organization view (góc nhìn tổ chức),...</a:t>
            </a:r>
          </a:p>
          <a:p>
            <a:pPr>
              <a:buFont typeface="Wingdings" charset="2"/>
              <a:buChar char="§"/>
            </a:pPr>
            <a:r>
              <a:rPr lang="vi-VN" dirty="0" smtClean="0"/>
              <a:t>Giao tiếp hiệu quả với những bên liên quan.</a:t>
            </a:r>
          </a:p>
        </p:txBody>
      </p:sp>
    </p:spTree>
    <p:extLst>
      <p:ext uri="{BB962C8B-B14F-4D97-AF65-F5344CB8AC3E}">
        <p14:creationId xmlns:p14="http://schemas.microsoft.com/office/powerpoint/2010/main" val="37766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Tính chất và thể hiện của mô hình</a:t>
            </a:r>
            <a:endParaRPr lang="vi-VN" dirty="0"/>
          </a:p>
        </p:txBody>
      </p:sp>
      <p:sp>
        <p:nvSpPr>
          <p:cNvPr id="3" name="Content Placeholder 2"/>
          <p:cNvSpPr>
            <a:spLocks noGrp="1"/>
          </p:cNvSpPr>
          <p:nvPr>
            <p:ph idx="1"/>
          </p:nvPr>
        </p:nvSpPr>
        <p:spPr/>
        <p:txBody>
          <a:bodyPr/>
          <a:lstStyle/>
          <a:p>
            <a:pPr marL="0" indent="0">
              <a:buNone/>
            </a:pPr>
            <a:r>
              <a:rPr lang="vi-VN" b="1" i="1" dirty="0" smtClean="0"/>
              <a:t>TÍNH CHẤT</a:t>
            </a:r>
          </a:p>
          <a:p>
            <a:pPr>
              <a:buFont typeface="Wingdings" charset="2"/>
              <a:buChar char="§"/>
            </a:pPr>
            <a:r>
              <a:rPr lang="vi-VN" dirty="0" smtClean="0"/>
              <a:t>Tính đầy đủ: là mức độ mà tất cả các yêu cầu đã được thực hiện và xác nhận trong mô hình.</a:t>
            </a:r>
          </a:p>
          <a:p>
            <a:pPr>
              <a:buFont typeface="Wingdings" charset="2"/>
              <a:buChar char="§"/>
            </a:pPr>
            <a:r>
              <a:rPr lang="vi-VN" dirty="0" smtClean="0"/>
              <a:t>Tính nhất quán: Không có sự mâu thuẫn về yêu cầu, ràng buộc, tính năng, thành phần mô tả.  </a:t>
            </a:r>
          </a:p>
          <a:p>
            <a:pPr>
              <a:buFont typeface="Wingdings" charset="2"/>
              <a:buChar char="§"/>
            </a:pPr>
            <a:r>
              <a:rPr lang="en-US" dirty="0" smtClean="0"/>
              <a:t>T</a:t>
            </a:r>
            <a:r>
              <a:rPr lang="vi-VN" dirty="0" smtClean="0"/>
              <a:t>ính đúng đắn: là mức độ đáp ứng được những yêu cầu và thiết kế về đặc điểm kỹ thuật. Không còn những thiếu sót.</a:t>
            </a:r>
            <a:endParaRPr lang="vi-VN" dirty="0"/>
          </a:p>
        </p:txBody>
      </p:sp>
    </p:spTree>
    <p:extLst>
      <p:ext uri="{BB962C8B-B14F-4D97-AF65-F5344CB8AC3E}">
        <p14:creationId xmlns:p14="http://schemas.microsoft.com/office/powerpoint/2010/main" val="122640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Tính chất và thể hiện của mô hình</a:t>
            </a:r>
            <a:endParaRPr lang="vi-VN" dirty="0"/>
          </a:p>
        </p:txBody>
      </p:sp>
      <p:sp>
        <p:nvSpPr>
          <p:cNvPr id="3" name="Content Placeholder 2"/>
          <p:cNvSpPr>
            <a:spLocks noGrp="1"/>
          </p:cNvSpPr>
          <p:nvPr>
            <p:ph idx="1"/>
          </p:nvPr>
        </p:nvSpPr>
        <p:spPr/>
        <p:txBody>
          <a:bodyPr/>
          <a:lstStyle/>
          <a:p>
            <a:r>
              <a:rPr lang="vi-VN" b="1" i="1" dirty="0" smtClean="0"/>
              <a:t>THỂ HIỆN</a:t>
            </a:r>
          </a:p>
          <a:p>
            <a:pPr>
              <a:buFont typeface="Wingdings" charset="2"/>
              <a:buChar char="§"/>
            </a:pPr>
            <a:r>
              <a:rPr lang="vi-VN" dirty="0"/>
              <a:t>B</a:t>
            </a:r>
            <a:r>
              <a:rPr lang="vi-VN" dirty="0" smtClean="0"/>
              <a:t>ằng các thực thể cụ thể hoặc thực thể trừu tượng.</a:t>
            </a:r>
          </a:p>
          <a:p>
            <a:pPr>
              <a:buFont typeface="Wingdings" charset="2"/>
              <a:buChar char="§"/>
            </a:pPr>
            <a:r>
              <a:rPr lang="vi-VN" dirty="0" smtClean="0"/>
              <a:t>Các thực thể được liên kết với nhau bởi: những từ ngữ, đường thẳng,...</a:t>
            </a:r>
          </a:p>
          <a:p>
            <a:pPr>
              <a:buFont typeface="Wingdings" charset="2"/>
              <a:buChar char="§"/>
            </a:pPr>
            <a:r>
              <a:rPr lang="vi-VN" dirty="0" smtClean="0"/>
              <a:t>Các thực thể của mô hình được thể hiện bằng hình ảnh trong những ngôn ngữ mô hình hóa.</a:t>
            </a:r>
          </a:p>
          <a:p>
            <a:pPr>
              <a:buFont typeface="Wingdings" charset="2"/>
              <a:buChar char="§"/>
            </a:pPr>
            <a:r>
              <a:rPr lang="vi-VN" dirty="0" smtClean="0"/>
              <a:t>Ý nghĩa của thực thể được thể hiện qua hình dạng, hoặc thuộc tính bên trong mô hình. </a:t>
            </a:r>
          </a:p>
          <a:p>
            <a:pPr>
              <a:buFont typeface="Wingdings" charset="2"/>
              <a:buChar char="§"/>
            </a:pPr>
            <a:endParaRPr lang="vi-VN" dirty="0"/>
          </a:p>
        </p:txBody>
      </p:sp>
    </p:spTree>
    <p:extLst>
      <p:ext uri="{BB962C8B-B14F-4D97-AF65-F5344CB8AC3E}">
        <p14:creationId xmlns:p14="http://schemas.microsoft.com/office/powerpoint/2010/main" val="124066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Cú pháp, ngữ nghĩa và thực tế</a:t>
            </a:r>
            <a:endParaRPr lang="vi-VN" dirty="0"/>
          </a:p>
        </p:txBody>
      </p:sp>
      <p:sp>
        <p:nvSpPr>
          <p:cNvPr id="3" name="Content Placeholder 2"/>
          <p:cNvSpPr>
            <a:spLocks noGrp="1"/>
          </p:cNvSpPr>
          <p:nvPr>
            <p:ph idx="1"/>
          </p:nvPr>
        </p:nvSpPr>
        <p:spPr/>
        <p:txBody>
          <a:bodyPr/>
          <a:lstStyle/>
          <a:p>
            <a:endParaRPr lang="vi-VN" dirty="0"/>
          </a:p>
        </p:txBody>
      </p:sp>
    </p:spTree>
    <p:extLst>
      <p:ext uri="{BB962C8B-B14F-4D97-AF65-F5344CB8AC3E}">
        <p14:creationId xmlns:p14="http://schemas.microsoft.com/office/powerpoint/2010/main" val="134700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200" dirty="0" smtClean="0"/>
              <a:t>Tiền điều kiện, hậu điều kiện và không thay đổi</a:t>
            </a:r>
            <a:endParaRPr lang="vi-VN" sz="4200" dirty="0"/>
          </a:p>
        </p:txBody>
      </p:sp>
      <p:sp>
        <p:nvSpPr>
          <p:cNvPr id="3" name="Content Placeholder 2"/>
          <p:cNvSpPr>
            <a:spLocks noGrp="1"/>
          </p:cNvSpPr>
          <p:nvPr>
            <p:ph idx="1"/>
          </p:nvPr>
        </p:nvSpPr>
        <p:spPr/>
        <p:txBody>
          <a:bodyPr/>
          <a:lstStyle/>
          <a:p>
            <a:pPr>
              <a:buFont typeface="Wingdings" charset="2"/>
              <a:buChar char="§"/>
            </a:pPr>
            <a:r>
              <a:rPr lang="vi-VN" u="sng" dirty="0" smtClean="0"/>
              <a:t>Tiền điều kiện:</a:t>
            </a:r>
            <a:r>
              <a:rPr lang="vi-VN" dirty="0" smtClean="0"/>
              <a:t> tập hợp những điều kiện cần phải được thực thi trước một phương thức để phương thức đó hoạt động một cách chính xác</a:t>
            </a:r>
          </a:p>
          <a:p>
            <a:pPr>
              <a:buFont typeface="Wingdings" charset="2"/>
              <a:buChar char="§"/>
            </a:pPr>
            <a:r>
              <a:rPr lang="vi-VN" u="sng" dirty="0" smtClean="0"/>
              <a:t>Hậu điều kiện:</a:t>
            </a:r>
            <a:r>
              <a:rPr lang="vi-VN" dirty="0" smtClean="0"/>
              <a:t> </a:t>
            </a:r>
          </a:p>
          <a:p>
            <a:pPr lvl="1">
              <a:buFont typeface="Wingdings" charset="2"/>
              <a:buChar char="§"/>
            </a:pPr>
            <a:r>
              <a:rPr lang="vi-VN" dirty="0" smtClean="0"/>
              <a:t>Tập hợp những điều kiện sẽ được xem như chính xác sau khi thực hiện thành công phương thức.</a:t>
            </a:r>
          </a:p>
          <a:p>
            <a:pPr lvl="1">
              <a:buFont typeface="Wingdings" charset="2"/>
              <a:buChar char="§"/>
            </a:pPr>
            <a:r>
              <a:rPr lang="vi-VN" dirty="0" smtClean="0"/>
              <a:t>Thể hiện cho sự thay đổi trạng thái của phần mềm, tham số sau khi thực thi phương thức.</a:t>
            </a:r>
          </a:p>
          <a:p>
            <a:pPr>
              <a:buFont typeface="Wingdings" charset="2"/>
              <a:buChar char="§"/>
            </a:pPr>
            <a:r>
              <a:rPr lang="vi-VN" u="sng" dirty="0" smtClean="0"/>
              <a:t>Không thay đổi:</a:t>
            </a:r>
            <a:r>
              <a:rPr lang="vi-VN" dirty="0" smtClean="0"/>
              <a:t> Tập hợp những điều kiện không bị thay đổi cả trước và sau khi thực thi phương thức.</a:t>
            </a:r>
            <a:endParaRPr lang="vi-VN" u="sng" dirty="0" smtClean="0"/>
          </a:p>
        </p:txBody>
      </p:sp>
    </p:spTree>
    <p:extLst>
      <p:ext uri="{BB962C8B-B14F-4D97-AF65-F5344CB8AC3E}">
        <p14:creationId xmlns:p14="http://schemas.microsoft.com/office/powerpoint/2010/main" val="5258193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210</TotalTime>
  <Words>559</Words>
  <Application>Microsoft Macintosh PowerPoint</Application>
  <PresentationFormat>Widescreen</PresentationFormat>
  <Paragraphs>45</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Times New Roman</vt:lpstr>
      <vt:lpstr>Wingdings</vt:lpstr>
      <vt:lpstr>Arial</vt:lpstr>
      <vt:lpstr>Retrospect</vt:lpstr>
      <vt:lpstr>Các mô hình và phương pháp trong  Công nghệ phần mềm</vt:lpstr>
      <vt:lpstr>Nội dung</vt:lpstr>
      <vt:lpstr>Mô hình hóa</vt:lpstr>
      <vt:lpstr>Nguyên tắc mô hình hóa</vt:lpstr>
      <vt:lpstr>Tính chất và thể hiện của mô hình</vt:lpstr>
      <vt:lpstr>Tính chất và thể hiện của mô hình</vt:lpstr>
      <vt:lpstr>Cú pháp, ngữ nghĩa và thực tế</vt:lpstr>
      <vt:lpstr>Tiền điều kiện, hậu điều kiện và không thay đổi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Nguyen</dc:creator>
  <cp:lastModifiedBy>Hong Nguyen</cp:lastModifiedBy>
  <cp:revision>30</cp:revision>
  <dcterms:created xsi:type="dcterms:W3CDTF">2015-12-15T14:44:57Z</dcterms:created>
  <dcterms:modified xsi:type="dcterms:W3CDTF">2015-12-15T18:15:51Z</dcterms:modified>
</cp:coreProperties>
</file>