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3"/>
    <p:sldMasterId id="2147483674" r:id="rId4"/>
    <p:sldMasterId id="2147483687" r:id="rId5"/>
    <p:sldMasterId id="2147483700" r:id="rId6"/>
  </p:sldMasterIdLst>
  <p:notesMasterIdLst>
    <p:notesMasterId r:id="rId8"/>
  </p:notesMasterIdLst>
  <p:sldIdLst>
    <p:sldId id="256" r:id="rId7"/>
    <p:sldId id="258" r:id="rId9"/>
    <p:sldId id="259" r:id="rId10"/>
    <p:sldId id="260" r:id="rId11"/>
    <p:sldId id="261" r:id="rId12"/>
    <p:sldId id="262" r:id="rId13"/>
    <p:sldId id="264" r:id="rId14"/>
    <p:sldId id="266" r:id="rId15"/>
    <p:sldId id="267" r:id="rId16"/>
    <p:sldId id="269" r:id="rId17"/>
    <p:sldId id="279" r:id="rId18"/>
    <p:sldId id="272" r:id="rId19"/>
    <p:sldId id="273" r:id="rId20"/>
    <p:sldId id="274" r:id="rId21"/>
    <p:sldId id="277" r:id="rId22"/>
    <p:sldId id="275" r:id="rId23"/>
  </p:sldIdLst>
  <p:sldSz cx="12192000" cy="6858000"/>
  <p:notesSz cx="6858000" cy="9144000"/>
  <p:embeddedFontLst>
    <p:embeddedFont>
      <p:font typeface="Microsoft YaHei" panose="020B0503020204020204" charset="-122"/>
      <p:regular r:id="rId27"/>
    </p:embeddedFont>
    <p:embeddedFont>
      <p:font typeface="Century Gothic" panose="020B0502020202020204"/>
      <p:regular r:id="rId28"/>
      <p:bold r:id="rId29"/>
      <p:italic r:id="rId30"/>
      <p:boldItalic r:id="rId31"/>
    </p:embeddedFont>
    <p:embeddedFont>
      <p:font typeface="Calibri" panose="020F0502020204030204"/>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5E071E-3863-4434-B26A-A9BFC603B3CF}"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showGuides="1">
      <p:cViewPr varScale="1">
        <p:scale>
          <a:sx n="79" d="100"/>
          <a:sy n="79" d="100"/>
        </p:scale>
        <p:origin x="840" y="72"/>
      </p:cViewPr>
      <p:guideLst>
        <p:guide orient="horz" pos="2160"/>
        <p:guide pos="38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font" Target="fonts/font13.fntdata"/><Relationship Id="rId38" Type="http://schemas.openxmlformats.org/officeDocument/2006/relationships/font" Target="fonts/font12.fntdata"/><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Master" Target="slideMasters/slideMaster2.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panose="020B0604020202020204"/>
              <a:buAutoNum type="arabicPeriod"/>
            </a:pPr>
            <a:r>
              <a:rPr lang="en-US"/>
              <a:t>Mvc</a:t>
            </a:r>
            <a:endParaRPr lang="en-US"/>
          </a:p>
          <a:p>
            <a:pPr marL="0" lvl="0" indent="0" algn="l" rtl="0">
              <a:lnSpc>
                <a:spcPct val="100000"/>
              </a:lnSpc>
              <a:spcBef>
                <a:spcPts val="0"/>
              </a:spcBef>
              <a:spcAft>
                <a:spcPts val="0"/>
              </a:spcAft>
              <a:buClr>
                <a:schemeClr val="dk1"/>
              </a:buClr>
              <a:buSzPts val="1200"/>
              <a:buFont typeface="Arial" panose="020B0604020202020204"/>
              <a:buNone/>
            </a:pPr>
          </a:p>
          <a:p>
            <a:pPr marL="0" lvl="0" indent="0" algn="l" rtl="0">
              <a:lnSpc>
                <a:spcPct val="100000"/>
              </a:lnSpc>
              <a:spcBef>
                <a:spcPts val="0"/>
              </a:spcBef>
              <a:spcAft>
                <a:spcPts val="0"/>
              </a:spcAft>
              <a:buClr>
                <a:schemeClr val="dk1"/>
              </a:buClr>
              <a:buSzPts val="1200"/>
              <a:buFont typeface="Arial" panose="020B0604020202020204"/>
              <a:buNone/>
            </a:pPr>
            <a:r>
              <a:rPr lang="en-US" sz="1200">
                <a:solidFill>
                  <a:schemeClr val="dk1"/>
                </a:solidFill>
                <a:latin typeface="Arial" panose="020B0604020202020204"/>
                <a:ea typeface="Arial" panose="020B0604020202020204"/>
                <a:cs typeface="Arial" panose="020B0604020202020204"/>
                <a:sym typeface="Arial" panose="020B0604020202020204"/>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mô hình MVC giúp tách biệt 3 tầng trong mô hình lập trình web, vì vậy giúp tối ưu ứng dụng, dễ dàng thêm mới và chỉnh sửa code hoặc giao diện.</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p>
          <a:p>
            <a:pPr marL="0" marR="0" lvl="0" indent="0" algn="l" rtl="0">
              <a:lnSpc>
                <a:spcPct val="100000"/>
              </a:lnSpc>
              <a:spcBef>
                <a:spcPts val="0"/>
              </a:spcBef>
              <a:spcAft>
                <a:spcPts val="0"/>
              </a:spcAft>
              <a:buClr>
                <a:schemeClr val="dk1"/>
              </a:buClr>
              <a:buSzPts val="1200"/>
              <a:buFont typeface="Arial" panose="020B0604020202020204"/>
              <a:buNone/>
            </a:pPr>
            <a:r>
              <a:rPr lang="en-US" sz="1200" b="0" i="0">
                <a:solidFill>
                  <a:schemeClr val="dk1"/>
                </a:solidFill>
                <a:latin typeface="Arial" panose="020B0604020202020204"/>
                <a:ea typeface="Arial" panose="020B0604020202020204"/>
                <a:cs typeface="Arial" panose="020B0604020202020204"/>
                <a:sym typeface="Arial" panose="020B0604020202020204"/>
              </a:rPr>
              <a:t>Model (dữ liệu), View (giao diện) và Controller (bộ điều khiển).</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Model: ở phần trước mình đã nhắc lại cho các bạn về 3 tầng trong mô hình</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i="0">
                <a:solidFill>
                  <a:schemeClr val="dk1"/>
                </a:solidFill>
                <a:latin typeface="Arial" panose="020B0604020202020204"/>
                <a:ea typeface="Arial" panose="020B0604020202020204"/>
                <a:cs typeface="Arial" panose="020B0604020202020204"/>
                <a:sym typeface="Arial" panose="020B0604020202020204"/>
              </a:rPr>
              <a:t>View: là tầng giao diện, hiển thị dữ liệu được truy xuất từ tầng model</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i="0">
                <a:solidFill>
                  <a:schemeClr val="dk1"/>
                </a:solidFill>
                <a:latin typeface="Arial" panose="020B0604020202020204"/>
                <a:ea typeface="Arial" panose="020B0604020202020204"/>
                <a:cs typeface="Arial" panose="020B0604020202020204"/>
                <a:sym typeface="Arial" panose="020B0604020202020204"/>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p>
          <a:p>
            <a:pPr marL="0" lvl="0" indent="0" algn="l" rtl="0">
              <a:lnSpc>
                <a:spcPct val="100000"/>
              </a:lnSpc>
              <a:spcBef>
                <a:spcPts val="0"/>
              </a:spcBef>
              <a:spcAft>
                <a:spcPts val="0"/>
              </a:spcAft>
              <a:buClr>
                <a:schemeClr val="dk1"/>
              </a:buClr>
              <a:buSzPts val="1200"/>
              <a:buFont typeface="Arial" panose="020B0604020202020204"/>
              <a:buNone/>
            </a:pPr>
            <a:r>
              <a:rPr lang="en-US"/>
              <a:t>Cơ chế hoạt động</a:t>
            </a:r>
            <a:endParaRPr lang="en-US"/>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200"/>
              <a:buFont typeface="Arial" panose="020B0604020202020204"/>
              <a:buNone/>
            </a:pPr>
          </a:p>
          <a:p>
            <a:pPr marL="0" lvl="0" indent="0" algn="l" rtl="0">
              <a:lnSpc>
                <a:spcPct val="100000"/>
              </a:lnSpc>
              <a:spcBef>
                <a:spcPts val="0"/>
              </a:spcBef>
              <a:spcAft>
                <a:spcPts val="0"/>
              </a:spcAft>
              <a:buClr>
                <a:schemeClr val="dk1"/>
              </a:buClr>
              <a:buSzPts val="1200"/>
              <a:buFont typeface="Arial" panose="020B0604020202020204"/>
              <a:buNone/>
            </a:pPr>
          </a:p>
          <a:p>
            <a:pPr marL="228600" lvl="0" indent="-228600" algn="l" rtl="0">
              <a:lnSpc>
                <a:spcPct val="100000"/>
              </a:lnSpc>
              <a:spcBef>
                <a:spcPts val="0"/>
              </a:spcBef>
              <a:spcAft>
                <a:spcPts val="0"/>
              </a:spcAft>
              <a:buClr>
                <a:schemeClr val="dk1"/>
              </a:buClr>
              <a:buSzPts val="1200"/>
              <a:buFont typeface="Arial" panose="020B0604020202020204"/>
              <a:buAutoNum type="arabicPeriod"/>
            </a:pPr>
            <a:r>
              <a:rPr lang="en-US"/>
              <a:t>Microsoft sql server</a:t>
            </a:r>
            <a:endParaRPr lang="en-US"/>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228600" lvl="0" indent="-152400" algn="l" rtl="0">
              <a:lnSpc>
                <a:spcPct val="100000"/>
              </a:lnSpc>
              <a:spcBef>
                <a:spcPts val="0"/>
              </a:spcBef>
              <a:spcAft>
                <a:spcPts val="0"/>
              </a:spcAft>
              <a:buClr>
                <a:schemeClr val="dk1"/>
              </a:buClr>
              <a:buSzPts val="1200"/>
              <a:buFont typeface="Arial" panose="020B0604020202020204"/>
              <a:buNone/>
            </a:p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ctr" rtl="0">
              <a:lnSpc>
                <a:spcPct val="100000"/>
              </a:lnSpc>
              <a:spcBef>
                <a:spcPts val="0"/>
              </a:spcBef>
              <a:spcAft>
                <a:spcPts val="0"/>
              </a:spcAft>
              <a:buClr>
                <a:srgbClr val="000000"/>
              </a:buClr>
              <a:buSzPts val="1100"/>
              <a:buFont typeface="Arial" panose="020B0604020202020204"/>
              <a:buNone/>
              <a:defRPr sz="1100" b="0" i="1"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ctr" rtl="0">
              <a:spcBef>
                <a:spcPts val="0"/>
              </a:spcBef>
              <a:spcAft>
                <a:spcPts val="0"/>
              </a:spcAft>
              <a:buNone/>
            </a:pPr>
            <a:fld id="{00000000-1234-1234-1234-123412341234}" type="slidenum">
              <a:rPr lang="en-US"/>
            </a:fld>
            <a:endParaRPr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panose="020B0604020202020204"/>
              <a:buNone/>
            </a:pPr>
            <a:r>
              <a:rPr lang="en-US" sz="3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600"/>
              <a:buFont typeface="Arial" panose="020B0604020202020204"/>
              <a:buNone/>
            </a:pPr>
            <a:r>
              <a:rPr lang="en-US" sz="600" b="0" i="0" u="none" strike="noStrike" cap="non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9.xml"/><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5.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043030" y="1497229"/>
            <a:ext cx="7319632"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3600" b="1" i="0" u="none" strike="noStrike" cap="none">
                <a:solidFill>
                  <a:srgbClr val="ED1C2A"/>
                </a:solidFill>
                <a:latin typeface="Times New Roman" panose="02020603050405020304" pitchFamily="18" charset="0"/>
                <a:cs typeface="Times New Roman" panose="02020603050405020304" pitchFamily="18" charset="0"/>
                <a:sym typeface="Arial" panose="020B0604020202020204"/>
              </a:rPr>
              <a:t>ĐỒ ÁN TỐT NGHIỆP</a:t>
            </a:r>
            <a:endParaRPr sz="3600" b="1" i="0" u="none" strike="noStrike" cap="none">
              <a:solidFill>
                <a:srgbClr val="ED1C2A"/>
              </a:solidFill>
              <a:latin typeface="Times New Roman" panose="02020603050405020304" pitchFamily="18" charset="0"/>
              <a:cs typeface="Times New Roman" panose="02020603050405020304" pitchFamily="18" charset="0"/>
              <a:sym typeface="Arial" panose="020B0604020202020204"/>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Khoa công nghệ thông tin</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6" name="Google Shape;466;p1"/>
          <p:cNvSpPr txBox="1"/>
          <p:nvPr/>
        </p:nvSpPr>
        <p:spPr>
          <a:xfrm>
            <a:off x="3536732" y="4598459"/>
            <a:ext cx="6341743"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MSV: 2020603205</a:t>
            </a:r>
            <a:endParaRPr sz="2800" b="1"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7" name="Google Shape;467;p1"/>
          <p:cNvSpPr txBox="1"/>
          <p:nvPr/>
        </p:nvSpPr>
        <p:spPr>
          <a:xfrm>
            <a:off x="3536732" y="5148058"/>
            <a:ext cx="6341743"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GVHD: TS. Lương Thị Hồng Lan</a:t>
            </a:r>
            <a:endParaRPr sz="2800" b="1"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8" name="Google Shape;468;p1"/>
          <p:cNvSpPr txBox="1"/>
          <p:nvPr/>
        </p:nvSpPr>
        <p:spPr>
          <a:xfrm>
            <a:off x="3536732" y="3963437"/>
            <a:ext cx="6526569" cy="52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Sinh viên thực hiện: Nguyễn Thế Hoàng</a:t>
            </a:r>
            <a:endParaRPr sz="2800" b="1"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9" name="Google Shape;469;p1"/>
          <p:cNvSpPr txBox="1"/>
          <p:nvPr/>
        </p:nvSpPr>
        <p:spPr>
          <a:xfrm>
            <a:off x="4114800" y="6270461"/>
            <a:ext cx="4457699" cy="3670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 Nội, ngày 12 tháng 6 năm 2024</a:t>
            </a:r>
            <a:endParaRPr sz="1400" b="0"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0070C0"/>
                </a:solidFill>
                <a:latin typeface="Times New Roman" panose="02020603050405020304" pitchFamily="18" charset="0"/>
                <a:cs typeface="Times New Roman" panose="02020603050405020304" pitchFamily="18" charset="0"/>
                <a:sym typeface="Arial" panose="020B0604020202020204"/>
              </a:rPr>
              <a:t>ĐẠI HỌC CÔNG NGHIỆP HÀ NỘI</a:t>
            </a:r>
            <a:endParaRPr sz="4000" b="1" i="0" u="none" strike="noStrike" cap="none">
              <a:solidFill>
                <a:srgbClr val="0070C0"/>
              </a:solidFill>
              <a:latin typeface="Times New Roman" panose="02020603050405020304" pitchFamily="18" charset="0"/>
              <a:cs typeface="Times New Roman" panose="02020603050405020304" pitchFamily="18" charset="0"/>
              <a:sym typeface="Arial" panose="020B0604020202020204"/>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accent4"/>
                </a:solidFill>
                <a:latin typeface="Times New Roman" panose="02020603050405020304" pitchFamily="18" charset="0"/>
                <a:cs typeface="Times New Roman" panose="02020603050405020304" pitchFamily="18" charset="0"/>
                <a:sym typeface="Arial" panose="020B0604020202020204"/>
              </a:rPr>
              <a:t>KHOA CÔNG NGHỆ THÔNG TIN</a:t>
            </a:r>
            <a:endParaRPr sz="2800" b="1" i="0" u="none" strike="noStrike" cap="none">
              <a:solidFill>
                <a:schemeClr val="accent4"/>
              </a:solidFill>
              <a:latin typeface="Times New Roman" panose="02020603050405020304" pitchFamily="18" charset="0"/>
              <a:cs typeface="Times New Roman" panose="02020603050405020304" pitchFamily="18" charset="0"/>
              <a:sym typeface="Arial" panose="020B0604020202020204"/>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74" name="Google Shape;474;p1"/>
          <p:cNvSpPr/>
          <p:nvPr/>
        </p:nvSpPr>
        <p:spPr>
          <a:xfrm>
            <a:off x="3043030" y="4064951"/>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pic>
        <p:nvPicPr>
          <p:cNvPr id="3" name="image3.png" descr="A red and white flag&#10;&#10;Description automatically generated with low confidence"/>
          <p:cNvPicPr/>
          <p:nvPr/>
        </p:nvPicPr>
        <p:blipFill>
          <a:blip r:embed="rId1"/>
          <a:srcRect/>
          <a:stretch>
            <a:fillRect/>
          </a:stretch>
        </p:blipFill>
        <p:spPr>
          <a:xfrm>
            <a:off x="252638" y="193084"/>
            <a:ext cx="1751260" cy="1577350"/>
          </a:xfrm>
          <a:prstGeom prst="rect">
            <a:avLst/>
          </a:prstGeom>
        </p:spPr>
      </p:pic>
      <p:sp>
        <p:nvSpPr>
          <p:cNvPr id="2" name="Google Shape;486;p2"/>
          <p:cNvSpPr txBox="1"/>
          <p:nvPr/>
        </p:nvSpPr>
        <p:spPr>
          <a:xfrm>
            <a:off x="552449" y="2465646"/>
            <a:ext cx="11582400" cy="1197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ED1C2A"/>
                </a:solidFill>
                <a:latin typeface="Times New Roman" panose="02020603050405020304" pitchFamily="18" charset="0"/>
                <a:ea typeface="Calibri" panose="020F0502020204030204"/>
                <a:cs typeface="Times New Roman" panose="02020603050405020304" pitchFamily="18" charset="0"/>
                <a:sym typeface="Calibri" panose="020F0502020204030204"/>
              </a:rPr>
              <a:t>ĐỀ TÀI: XÂY DỰNG WEBSITE THƯƠNG MẠI BÁN ĐỒ TRANG SỨC PJI BẰNG ASP.NET</a:t>
            </a:r>
            <a:endParaRPr sz="3600" b="1" i="0" u="none" strike="noStrike" cap="none">
              <a:solidFill>
                <a:srgbClr val="ED1C2A"/>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SƠ ĐỒ USECASE TỔNG QUÁT</a:t>
            </a:r>
            <a:endParaRPr sz="2400" b="0" i="0" u="none" strike="noStrike" cap="none">
              <a:solidFill>
                <a:schemeClr val="dk1"/>
              </a:solidFill>
              <a:sym typeface="Arial" panose="020B0604020202020204"/>
            </a:endParaRPr>
          </a:p>
        </p:txBody>
      </p:sp>
      <p:graphicFrame>
        <p:nvGraphicFramePr>
          <p:cNvPr id="5" name="Google Shape;816;p13"/>
          <p:cNvGraphicFramePr/>
          <p:nvPr/>
        </p:nvGraphicFramePr>
        <p:xfrm>
          <a:off x="-2938" y="1059812"/>
          <a:ext cx="6956169" cy="5047267"/>
        </p:xfrm>
        <a:graphic>
          <a:graphicData uri="http://schemas.openxmlformats.org/drawingml/2006/table">
            <a:tbl>
              <a:tblPr firstRow="1" firstCol="1" bandRow="1">
                <a:noFill/>
                <a:tableStyleId>{5F5E071E-3863-4434-B26A-A9BFC603B3CF}</a:tableStyleId>
              </a:tblPr>
              <a:tblGrid>
                <a:gridCol w="1934414"/>
                <a:gridCol w="5021755"/>
              </a:tblGrid>
              <a:tr h="390731">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800" u="none" strike="noStrike" cap="none"/>
                        <a:t>Tên Actor</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r>
                        <a:rPr lang="en-US" sz="1800" u="none" strike="noStrike" cap="none"/>
                        <a:t>Chức năng</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1856861">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endParaRPr sz="1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panose="020B0604020202020204"/>
                        <a:buNone/>
                      </a:pPr>
                      <a:r>
                        <a:rPr lang="en-US" sz="1800" u="none" strike="noStrike" cap="none"/>
                        <a:t>Là người có toàn quyền tương tác với hệ thống, có quyền điều khiển cũng như kiểm soát mọi hoạt động của hệ thống</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2799675">
                <a:tc>
                  <a:txBody>
                    <a:bodyPr/>
                    <a:lstStyle/>
                    <a:p>
                      <a:pPr marL="0" marR="0" lvl="0" indent="0" algn="ctr" rtl="0">
                        <a:lnSpc>
                          <a:spcPct val="150000"/>
                        </a:lnSpc>
                        <a:spcBef>
                          <a:spcPts val="0"/>
                        </a:spcBef>
                        <a:spcAft>
                          <a:spcPts val="0"/>
                        </a:spcAft>
                        <a:buClr>
                          <a:srgbClr val="000000"/>
                        </a:buClr>
                        <a:buSzPts val="1300"/>
                        <a:buFont typeface="Arial" panose="020B0604020202020204"/>
                        <a:buNone/>
                      </a:pPr>
                      <a:endParaRPr sz="1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panose="020B0604020202020204"/>
                        <a:buNone/>
                      </a:pPr>
                      <a:r>
                        <a:rPr lang="en-US" sz="1800" u="none" strike="noStrike" cap="none"/>
                        <a:t>Khách hàng là người có thể xem các thông tin về sản phẩm được trình bày trên ứng dụng, họ có thể tham khảo các sản phẩm, xem thông tin chi tiết về sản phẩm, tìm kiếm, lọc sản phẩm, đánh giá sản phẩm theo tiêu chí nào đó,đặt hàng online và hỗ trợ chat tư vấn.</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bl>
          </a:graphicData>
        </a:graphic>
      </p:graphicFrame>
      <p:pic>
        <p:nvPicPr>
          <p:cNvPr id="6" name="Google Shape;817;p13"/>
          <p:cNvPicPr preferRelativeResize="0"/>
          <p:nvPr/>
        </p:nvPicPr>
        <p:blipFill rotWithShape="1">
          <a:blip r:embed="rId1"/>
          <a:srcRect/>
          <a:stretch>
            <a:fillRect/>
          </a:stretch>
        </p:blipFill>
        <p:spPr>
          <a:xfrm>
            <a:off x="601962" y="1870942"/>
            <a:ext cx="775302" cy="917300"/>
          </a:xfrm>
          <a:prstGeom prst="rect">
            <a:avLst/>
          </a:prstGeom>
          <a:noFill/>
          <a:ln>
            <a:noFill/>
          </a:ln>
        </p:spPr>
      </p:pic>
      <p:pic>
        <p:nvPicPr>
          <p:cNvPr id="11" name="Picture 10"/>
          <p:cNvPicPr>
            <a:picLocks noChangeAspect="1"/>
          </p:cNvPicPr>
          <p:nvPr/>
        </p:nvPicPr>
        <p:blipFill>
          <a:blip r:embed="rId2"/>
          <a:stretch>
            <a:fillRect/>
          </a:stretch>
        </p:blipFill>
        <p:spPr>
          <a:xfrm>
            <a:off x="601962" y="3899896"/>
            <a:ext cx="752580" cy="1095528"/>
          </a:xfrm>
          <a:prstGeom prst="rect">
            <a:avLst/>
          </a:prstGeom>
        </p:spPr>
      </p:pic>
      <p:sp>
        <p:nvSpPr>
          <p:cNvPr id="3"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841929985" name="Picture 2"/>
          <p:cNvPicPr>
            <a:picLocks noChangeAspect="1"/>
          </p:cNvPicPr>
          <p:nvPr/>
        </p:nvPicPr>
        <p:blipFill>
          <a:blip r:embed="rId3">
            <a:extLst>
              <a:ext uri="{28A0092B-C50C-407E-A947-70E740481C1C}">
                <a14:useLocalDpi xmlns:a14="http://schemas.microsoft.com/office/drawing/2010/main" val="0"/>
              </a:ext>
            </a:extLst>
          </a:blip>
          <a:srcRect t="1822" r="23933" b="20894"/>
          <a:stretch>
            <a:fillRect/>
          </a:stretch>
        </p:blipFill>
        <p:spPr>
          <a:xfrm>
            <a:off x="6714490" y="601028"/>
            <a:ext cx="5477510" cy="58413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4225" y="423545"/>
            <a:ext cx="6096000" cy="460375"/>
          </a:xfrm>
          <a:prstGeom prst="rect">
            <a:avLst/>
          </a:prstGeom>
          <a:noFill/>
        </p:spPr>
        <p:txBody>
          <a:bodyPr wrap="square" rtlCol="0" anchor="t">
            <a:spAutoFit/>
          </a:bodyPr>
          <a:p>
            <a:pPr marL="0" marR="0" lvl="0" indent="0" algn="l" rtl="0">
              <a:lnSpc>
                <a:spcPct val="100000"/>
              </a:lnSpc>
              <a:spcBef>
                <a:spcPts val="0"/>
              </a:spcBef>
              <a:spcAft>
                <a:spcPts val="0"/>
              </a:spcAft>
              <a:buClr>
                <a:srgbClr val="000000"/>
              </a:buClr>
              <a:buSzPts val="2400"/>
              <a:buFont typeface="Arial" panose="020B0604020202020204"/>
              <a:buNone/>
            </a:pPr>
            <a:r>
              <a:rPr lang="en-US" sz="2400" b="1">
                <a:solidFill>
                  <a:srgbClr val="FF3737"/>
                </a:solidFill>
                <a:latin typeface="Calibri" panose="020F0502020204030204"/>
                <a:ea typeface="Calibri" panose="020F0502020204030204"/>
                <a:cs typeface="Calibri" panose="020F0502020204030204"/>
                <a:sym typeface="Calibri" panose="020F0502020204030204"/>
              </a:rPr>
              <a:t>CƠ SỞ DỮ LIỆU </a:t>
            </a:r>
            <a:endParaRPr lang="en-US" sz="2400" b="1">
              <a:solidFill>
                <a:srgbClr val="FF3737"/>
              </a:solidFill>
              <a:latin typeface="Calibri" panose="020F0502020204030204"/>
              <a:ea typeface="Calibri" panose="020F0502020204030204"/>
              <a:cs typeface="Calibri" panose="020F0502020204030204"/>
              <a:sym typeface="Calibri" panose="020F0502020204030204"/>
            </a:endParaRPr>
          </a:p>
        </p:txBody>
      </p:sp>
      <p:pic>
        <p:nvPicPr>
          <p:cNvPr id="670278158" name="Picture 1"/>
          <p:cNvPicPr>
            <a:picLocks noChangeAspect="1"/>
          </p:cNvPicPr>
          <p:nvPr/>
        </p:nvPicPr>
        <p:blipFill>
          <a:blip r:embed="rId1"/>
          <a:stretch>
            <a:fillRect/>
          </a:stretch>
        </p:blipFill>
        <p:spPr>
          <a:xfrm>
            <a:off x="2679700" y="951230"/>
            <a:ext cx="7097395" cy="56508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03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a:solidFill>
                    <a:schemeClr val="dk1"/>
                  </a:solidFill>
                </a:rPr>
                <a:t>KẾT QUẢ ĐẠT ĐƯỢC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&amp;</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HƯỚNG PHÁT TRIỂN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ĐỀ TÀI</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Calibri" panose="020F0502020204030204"/>
                <a:ea typeface="Calibri" panose="020F0502020204030204"/>
                <a:cs typeface="Calibri" panose="020F0502020204030204"/>
                <a:sym typeface="Calibri" panose="020F0502020204030204"/>
              </a:rPr>
              <a:t>Kết quả</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 name="Rectangle: Diagonal Corners Rounded 4"/>
          <p:cNvSpPr/>
          <p:nvPr/>
        </p:nvSpPr>
        <p:spPr>
          <a:xfrm>
            <a:off x="2393003" y="1381328"/>
            <a:ext cx="8171233" cy="456120"/>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lnSpc>
                <a:spcPct val="150000"/>
              </a:lnSpc>
              <a:spcBef>
                <a:spcPts val="400"/>
              </a:spcBef>
              <a:spcAft>
                <a:spcPts val="400"/>
              </a:spcAft>
            </a:pPr>
            <a:r>
              <a:rPr lang="en-US" sz="1800" spc="15">
                <a:solidFill>
                  <a:schemeClr val="tx1"/>
                </a:solidFill>
                <a:effectLst/>
                <a:latin typeface="Times New Roman" panose="02020603050405020304" pitchFamily="18" charset="0"/>
                <a:ea typeface="Calibri" panose="020F0502020204030204" pitchFamily="34" charset="0"/>
              </a:rPr>
              <a:t>Đáp ứng được nhu cầu sử dụng cơ bản của người dùng.</a:t>
            </a:r>
            <a:r>
              <a:rPr lang="en-US" sz="1800" spc="15">
                <a:solidFill>
                  <a:schemeClr val="bg1"/>
                </a:solidFill>
                <a:effectLst/>
                <a:latin typeface="Times New Roman" panose="02020603050405020304" pitchFamily="18" charset="0"/>
                <a:ea typeface="Calibri" panose="020F0502020204030204" pitchFamily="34" charset="0"/>
              </a:rPr>
              <a:t> </a:t>
            </a:r>
            <a:endParaRPr lang="en-US" sz="1800" spc="15">
              <a:solidFill>
                <a:schemeClr val="bg1"/>
              </a:solidFill>
              <a:effectLst/>
              <a:latin typeface="Times New Roman" panose="02020603050405020304" pitchFamily="18" charset="0"/>
              <a:ea typeface="Calibri" panose="020F0502020204030204" pitchFamily="34" charset="0"/>
            </a:endParaRPr>
          </a:p>
        </p:txBody>
      </p:sp>
      <p:sp>
        <p:nvSpPr>
          <p:cNvPr id="6" name="Rectangle: Diagonal Corners Rounded 5"/>
          <p:cNvSpPr/>
          <p:nvPr/>
        </p:nvSpPr>
        <p:spPr>
          <a:xfrm>
            <a:off x="2379651" y="2004796"/>
            <a:ext cx="8171234" cy="777315"/>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lgn="just">
              <a:lnSpc>
                <a:spcPct val="150000"/>
              </a:lnSpc>
              <a:spcBef>
                <a:spcPts val="400"/>
              </a:spcBef>
              <a:spcAft>
                <a:spcPts val="400"/>
              </a:spcAft>
            </a:pPr>
            <a:r>
              <a:rPr lang="en-US" sz="1800">
                <a:solidFill>
                  <a:schemeClr val="tx1"/>
                </a:solidFill>
                <a:effectLst/>
                <a:latin typeface="Times New Roman" panose="02020603050405020304" pitchFamily="18" charset="0"/>
                <a:ea typeface="Calibri" panose="020F0502020204030204" pitchFamily="34" charset="0"/>
              </a:rPr>
              <a:t>Sử dụng thành thạo và hiệu quả cơ sở dữ liệu MS Sql Server, để lưu trữ dữ liệu cho website. </a:t>
            </a:r>
            <a:endParaRPr lang="en-US" sz="1800" spc="15">
              <a:solidFill>
                <a:schemeClr val="tx1"/>
              </a:solidFill>
              <a:effectLst/>
              <a:latin typeface="Times New Roman" panose="02020603050405020304" pitchFamily="18" charset="0"/>
              <a:ea typeface="Calibri" panose="020F0502020204030204" pitchFamily="34" charset="0"/>
            </a:endParaRPr>
          </a:p>
        </p:txBody>
      </p:sp>
      <p:sp>
        <p:nvSpPr>
          <p:cNvPr id="9" name="Rectangle: Diagonal Corners Rounded 8"/>
          <p:cNvSpPr/>
          <p:nvPr/>
        </p:nvSpPr>
        <p:spPr>
          <a:xfrm>
            <a:off x="2379651" y="2932700"/>
            <a:ext cx="8171232" cy="496300"/>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lgn="just">
              <a:lnSpc>
                <a:spcPct val="150000"/>
              </a:lnSpc>
              <a:spcBef>
                <a:spcPts val="400"/>
              </a:spcBef>
              <a:spcAft>
                <a:spcPts val="400"/>
              </a:spcAft>
            </a:pPr>
            <a:r>
              <a:rPr lang="en-US" sz="1800" spc="15">
                <a:solidFill>
                  <a:schemeClr val="tx1"/>
                </a:solidFill>
                <a:effectLst/>
                <a:latin typeface="Times New Roman" panose="02020603050405020304" pitchFamily="18" charset="0"/>
                <a:ea typeface="Calibri" panose="020F0502020204030204" pitchFamily="34" charset="0"/>
              </a:rPr>
              <a:t>Sử dụng được cổng thanh toán VNPay cho khách hàng thanh toán online.</a:t>
            </a:r>
            <a:endParaRPr lang="en-US" sz="1800" spc="15">
              <a:solidFill>
                <a:schemeClr val="tx1"/>
              </a:solidFill>
              <a:effectLst/>
              <a:latin typeface="Times New Roman" panose="02020603050405020304" pitchFamily="18" charset="0"/>
              <a:ea typeface="Calibri" panose="020F0502020204030204" pitchFamily="34" charset="0"/>
            </a:endParaRPr>
          </a:p>
        </p:txBody>
      </p:sp>
      <p:sp>
        <p:nvSpPr>
          <p:cNvPr id="2" name="Rectangle: Diagonal Corners Rounded 1"/>
          <p:cNvSpPr/>
          <p:nvPr/>
        </p:nvSpPr>
        <p:spPr>
          <a:xfrm>
            <a:off x="2379651" y="3622236"/>
            <a:ext cx="8171232" cy="496300"/>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lgn="just">
              <a:lnSpc>
                <a:spcPct val="150000"/>
              </a:lnSpc>
              <a:spcBef>
                <a:spcPts val="400"/>
              </a:spcBef>
              <a:spcAft>
                <a:spcPts val="400"/>
              </a:spcAft>
            </a:pPr>
            <a:r>
              <a:rPr lang="en-US" sz="1800" spc="15">
                <a:solidFill>
                  <a:schemeClr val="tx1"/>
                </a:solidFill>
                <a:effectLst/>
                <a:latin typeface="Times New Roman" panose="02020603050405020304" pitchFamily="18" charset="0"/>
                <a:ea typeface="Calibri" panose="020F0502020204030204" pitchFamily="34" charset="0"/>
              </a:rPr>
              <a:t>Giao diện dễ sử dụng, bắt mắt người dùng.</a:t>
            </a:r>
            <a:endParaRPr lang="en-US" sz="1800" spc="15">
              <a:solidFill>
                <a:schemeClr val="tx1"/>
              </a:solidFill>
              <a:effectLst/>
              <a:latin typeface="Times New Roman" panose="02020603050405020304" pitchFamily="18" charset="0"/>
              <a:ea typeface="Calibri" panose="020F0502020204030204" pitchFamily="34" charset="0"/>
            </a:endParaRPr>
          </a:p>
        </p:txBody>
      </p:sp>
      <p:sp>
        <p:nvSpPr>
          <p:cNvPr id="3" name="Rectangle: Diagonal Corners Rounded 2"/>
          <p:cNvSpPr/>
          <p:nvPr/>
        </p:nvSpPr>
        <p:spPr>
          <a:xfrm>
            <a:off x="2393004" y="4311772"/>
            <a:ext cx="8171232" cy="708781"/>
          </a:xfrm>
          <a:prstGeom prst="round2DiagRect">
            <a:avLst/>
          </a:prstGeom>
        </p:spPr>
        <p:style>
          <a:lnRef idx="0">
            <a:srgbClr val="FFFFFF"/>
          </a:lnRef>
          <a:fillRef idx="2">
            <a:schemeClr val="accent1"/>
          </a:fillRef>
          <a:effectRef idx="1">
            <a:schemeClr val="accent1"/>
          </a:effectRef>
          <a:fontRef idx="minor">
            <a:schemeClr val="dk1"/>
          </a:fontRef>
        </p:style>
        <p:txBody>
          <a:bodyPr rtlCol="0" anchor="ctr"/>
          <a:lstStyle/>
          <a:p>
            <a:pPr lvl="0"/>
            <a:r>
              <a:rPr lang="en-US" sz="1800">
                <a:solidFill>
                  <a:schemeClr val="tx1"/>
                </a:solidFill>
                <a:latin typeface="Times New Roman" panose="02020603050405020304" pitchFamily="18" charset="0"/>
                <a:cs typeface="Times New Roman" panose="02020603050405020304" pitchFamily="18" charset="0"/>
              </a:rPr>
              <a:t>Hỗ trợ tư vấn khách hàng bằng Chatbot</a:t>
            </a:r>
            <a:endParaRPr lang="en-US" sz="1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9" grpId="0" bldLvl="0" animBg="1"/>
      <p:bldP spid="2" grpId="0" bldLvl="0" animBg="1"/>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Hướng phát triển đề tài</a:t>
            </a:r>
            <a:endParaRPr sz="24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905" name="Google Shape;905;p19"/>
          <p:cNvPicPr preferRelativeResize="0"/>
          <p:nvPr/>
        </p:nvPicPr>
        <p:blipFill rotWithShape="1">
          <a:blip r:embed="rId1"/>
          <a:srcRect/>
          <a:stretch>
            <a:fill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918" name="Google Shape;918;p19"/>
          <p:cNvPicPr preferRelativeResize="0"/>
          <p:nvPr/>
        </p:nvPicPr>
        <p:blipFill rotWithShape="1">
          <a:blip r:embed="rId2"/>
          <a:srcRect/>
          <a:stretch>
            <a:fill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3"/>
          <a:srcRect/>
          <a:stretch>
            <a:fill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4"/>
          <a:srcRect/>
          <a:stretch>
            <a:fill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293006"/>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27" name="Google Shape;927;p19"/>
            <p:cNvSpPr txBox="1"/>
            <p:nvPr/>
          </p:nvSpPr>
          <p:spPr>
            <a:xfrm>
              <a:off x="7119352" y="1913299"/>
              <a:ext cx="4648200" cy="81506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en-US"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Phát triển thêm nhiều chức năng của website như: </a:t>
              </a:r>
              <a:r>
                <a:rPr lang="en-US" sz="1800">
                  <a:solidFill>
                    <a:schemeClr val="lt1"/>
                  </a:solidFill>
                  <a:latin typeface="Times New Roman" panose="02020603050405020304" pitchFamily="18" charset="0"/>
                  <a:cs typeface="Times New Roman" panose="02020603050405020304" pitchFamily="18" charset="0"/>
                </a:rPr>
                <a:t>chia sẻ sản phẩm đến bạn bè, thêm phương thức thanh toán, theo dõi tiến trình đơn hàng.</a:t>
              </a:r>
              <a:endParaRPr sz="1800" b="0" i="0" u="none" strike="noStrike" cap="none">
                <a:solidFill>
                  <a:schemeClr val="lt1"/>
                </a:solidFill>
                <a:latin typeface="Times New Roman" panose="02020603050405020304" pitchFamily="18" charset="0"/>
                <a:ea typeface="Oi"/>
                <a:cs typeface="Times New Roman" panose="02020603050405020304" pitchFamily="18" charset="0"/>
                <a:sym typeface="Oi"/>
              </a:endParaRPr>
            </a:p>
          </p:txBody>
        </p:sp>
      </p:grpSp>
      <p:grpSp>
        <p:nvGrpSpPr>
          <p:cNvPr id="928" name="Google Shape;928;p19"/>
          <p:cNvGrpSpPr/>
          <p:nvPr/>
        </p:nvGrpSpPr>
        <p:grpSpPr>
          <a:xfrm>
            <a:off x="3335337" y="2868613"/>
            <a:ext cx="8323262" cy="1398548"/>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934" name="Google Shape;934;p19"/>
          <p:cNvGrpSpPr/>
          <p:nvPr/>
        </p:nvGrpSpPr>
        <p:grpSpPr>
          <a:xfrm>
            <a:off x="3370262" y="4106863"/>
            <a:ext cx="8288337" cy="1485900"/>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940" name="Google Shape;940;p19"/>
          <p:cNvSpPr txBox="1"/>
          <p:nvPr/>
        </p:nvSpPr>
        <p:spPr>
          <a:xfrm>
            <a:off x="6774864" y="4477068"/>
            <a:ext cx="464820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Phân tích dữ liệu thông minh để hiểu rõ hơn về hành vi mua sắm của khách hàng và đề xuất sản phẩm phù hợp giúp tăng doanh số bán hàng.</a:t>
            </a:r>
            <a:endParaRPr sz="1800" b="0" i="0" u="none" strike="noStrike" cap="none">
              <a:solidFill>
                <a:schemeClr val="lt1"/>
              </a:solidFill>
              <a:latin typeface="Times New Roman" panose="02020603050405020304" pitchFamily="18" charset="0"/>
              <a:ea typeface="Oi"/>
              <a:cs typeface="Times New Roman" panose="02020603050405020304" pitchFamily="18" charset="0"/>
              <a:sym typeface="Oi"/>
            </a:endParaRPr>
          </a:p>
        </p:txBody>
      </p:sp>
      <p:sp>
        <p:nvSpPr>
          <p:cNvPr id="941" name="Google Shape;941;p19"/>
          <p:cNvSpPr txBox="1"/>
          <p:nvPr/>
        </p:nvSpPr>
        <p:spPr>
          <a:xfrm>
            <a:off x="6774864" y="3064775"/>
            <a:ext cx="4648200" cy="9207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Thay đổi giao diện cho website thân thiện với người dùng hơn và thêm chức năng, tăng khả năng bảo mật, Tăng độ quảng bá thương hiệu.</a:t>
            </a:r>
            <a:endParaRPr sz="1800" b="0" i="0" u="none" strike="noStrike" cap="none">
              <a:solidFill>
                <a:schemeClr val="lt1"/>
              </a:solidFill>
              <a:latin typeface="Times New Roman" panose="02020603050405020304" pitchFamily="18" charset="0"/>
              <a:ea typeface="Oi"/>
              <a:cs typeface="Times New Roman" panose="02020603050405020304" pitchFamily="18" charset="0"/>
              <a:sym typeface="Oi"/>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8"/>
                                        </p:tgtEl>
                                        <p:attrNameLst>
                                          <p:attrName>style.visibility</p:attrName>
                                        </p:attrNameLst>
                                      </p:cBhvr>
                                      <p:to>
                                        <p:strVal val="visible"/>
                                      </p:to>
                                    </p:set>
                                    <p:anim calcmode="lin" valueType="num">
                                      <p:cBhvr additive="base">
                                        <p:cTn id="13" dur="500" fill="hold"/>
                                        <p:tgtEl>
                                          <p:spTgt spid="928"/>
                                        </p:tgtEl>
                                        <p:attrNameLst>
                                          <p:attrName>ppt_x</p:attrName>
                                        </p:attrNameLst>
                                      </p:cBhvr>
                                      <p:tavLst>
                                        <p:tav tm="0">
                                          <p:val>
                                            <p:strVal val="#ppt_x"/>
                                          </p:val>
                                        </p:tav>
                                        <p:tav tm="100000">
                                          <p:val>
                                            <p:strVal val="#ppt_x"/>
                                          </p:val>
                                        </p:tav>
                                      </p:tavLst>
                                    </p:anim>
                                    <p:anim calcmode="lin" valueType="num">
                                      <p:cBhvr additive="base">
                                        <p:cTn id="14"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 calcmode="lin" valueType="num">
                                      <p:cBhvr additive="base">
                                        <p:cTn id="19" dur="500" fill="hold"/>
                                        <p:tgtEl>
                                          <p:spTgt spid="934"/>
                                        </p:tgtEl>
                                        <p:attrNameLst>
                                          <p:attrName>ppt_x</p:attrName>
                                        </p:attrNameLst>
                                      </p:cBhvr>
                                      <p:tavLst>
                                        <p:tav tm="0">
                                          <p:val>
                                            <p:strVal val="#ppt_x"/>
                                          </p:val>
                                        </p:tav>
                                        <p:tav tm="100000">
                                          <p:val>
                                            <p:strVal val="#ppt_x"/>
                                          </p:val>
                                        </p:tav>
                                      </p:tavLst>
                                    </p:anim>
                                    <p:anim calcmode="lin" valueType="num">
                                      <p:cBhvr additive="base">
                                        <p:cTn id="20"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04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6" name="Google Shape;806;p12"/>
          <p:cNvSpPr/>
          <p:nvPr/>
        </p:nvSpPr>
        <p:spPr>
          <a:xfrm>
            <a:off x="5770114" y="3005534"/>
            <a:ext cx="5486399" cy="829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4800" b="0" i="0" u="none" strike="noStrike" cap="none">
                <a:solidFill>
                  <a:schemeClr val="dk1"/>
                </a:solidFill>
                <a:latin typeface="Arial" panose="020B0604020202020204"/>
                <a:ea typeface="Arial" panose="020B0604020202020204"/>
                <a:cs typeface="Arial" panose="020B0604020202020204"/>
                <a:sym typeface="Arial" panose="020B0604020202020204"/>
              </a:rPr>
              <a:t>DEMO SẢN PHẨM</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8" name="Google Shape;808;p12"/>
          <p:cNvSpPr/>
          <p:nvPr/>
        </p:nvSpPr>
        <p:spPr>
          <a:xfrm>
            <a:off x="11188419" y="3015722"/>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3" name="Google Shape;953;p20"/>
          <p:cNvSpPr/>
          <p:nvPr/>
        </p:nvSpPr>
        <p:spPr>
          <a:xfrm>
            <a:off x="3097568" y="4290063"/>
            <a:ext cx="5996863" cy="977275"/>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2400"/>
              <a:buFont typeface="Arial" panose="020B0604020202020204"/>
              <a:buNone/>
            </a:pPr>
            <a:r>
              <a:rPr lang="en-US" sz="2400" b="0" i="0" u="none" strike="noStrike" cap="non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Em xin chân thành cảm ơn hội đồng thầy cô đã lắng nghe và theo dõi bài thuyết trình của em.</a:t>
            </a:r>
            <a:endParaRPr sz="24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1026" name="Picture 2" descr="500+ hình ảnh thank you cute với nhiều phong cách và kiểu dáng khác nhau"/>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69227" y="873684"/>
            <a:ext cx="3853546" cy="341637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NỘI DUNG</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panose="020B0604020202020204"/>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CHÍNH</a:t>
              </a:r>
              <a:endParaRPr sz="4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499" name="Google Shape;499;p3"/>
            <p:cNvSpPr/>
            <p:nvPr/>
          </p:nvSpPr>
          <p:spPr>
            <a:xfrm>
              <a:off x="6021503" y="927340"/>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1</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500" name="Google Shape;500;p3"/>
          <p:cNvSpPr/>
          <p:nvPr/>
        </p:nvSpPr>
        <p:spPr>
          <a:xfrm>
            <a:off x="786028" y="1311542"/>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Tổng quan về đề tài</a:t>
            </a:r>
            <a:endParaRPr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pSp>
        <p:nvGrpSpPr>
          <p:cNvPr id="501" name="Google Shape;501;p3"/>
          <p:cNvGrpSpPr/>
          <p:nvPr/>
        </p:nvGrpSpPr>
        <p:grpSpPr>
          <a:xfrm rot="-5400000">
            <a:off x="5060705" y="871244"/>
            <a:ext cx="18288" cy="923289"/>
            <a:chOff x="5839691" y="2626372"/>
            <a:chExt cx="1406625" cy="1605257"/>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3" name="Google Shape;503;p3"/>
            <p:cNvSpPr/>
            <p:nvPr/>
          </p:nvSpPr>
          <p:spPr>
            <a:xfrm>
              <a:off x="6048593" y="2626372"/>
              <a:ext cx="988745" cy="1605257"/>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2F2F2"/>
                </a:solidFill>
                <a:latin typeface="Times New Roman" panose="02020603050405020304" pitchFamily="18" charset="0"/>
                <a:cs typeface="Times New Roman" panose="02020603050405020304" pitchFamily="18" charset="0"/>
                <a:sym typeface="Arial" panose="020B0604020202020204"/>
              </a:rPr>
              <a:t>1</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2</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516" name="Google Shape;516;p3"/>
          <p:cNvGrpSpPr/>
          <p:nvPr/>
        </p:nvGrpSpPr>
        <p:grpSpPr>
          <a:xfrm rot="-5400000">
            <a:off x="5084476" y="1999767"/>
            <a:ext cx="18288" cy="923289"/>
            <a:chOff x="5839691" y="2626372"/>
            <a:chExt cx="1406625" cy="1605257"/>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18" name="Google Shape;518;p3"/>
            <p:cNvSpPr/>
            <p:nvPr/>
          </p:nvSpPr>
          <p:spPr>
            <a:xfrm>
              <a:off x="6048593" y="2626372"/>
              <a:ext cx="988745" cy="1605257"/>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rPr>
                <a:t>3</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523" name="Google Shape;523;p3"/>
          <p:cNvGrpSpPr/>
          <p:nvPr/>
        </p:nvGrpSpPr>
        <p:grpSpPr>
          <a:xfrm rot="-5400000">
            <a:off x="5090640" y="3137366"/>
            <a:ext cx="18288" cy="923289"/>
            <a:chOff x="5839691" y="2626372"/>
            <a:chExt cx="1406625" cy="1605257"/>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25" name="Google Shape;525;p3"/>
            <p:cNvSpPr/>
            <p:nvPr/>
          </p:nvSpPr>
          <p:spPr>
            <a:xfrm>
              <a:off x="6048593" y="2626372"/>
              <a:ext cx="988745" cy="1605257"/>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nvGrpSpPr>
          <p:cNvPr id="535" name="Google Shape;535;p3"/>
          <p:cNvGrpSpPr/>
          <p:nvPr/>
        </p:nvGrpSpPr>
        <p:grpSpPr>
          <a:xfrm>
            <a:off x="6136794" y="4564128"/>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37" name="Google Shape;537;p3"/>
            <p:cNvSpPr/>
            <p:nvPr/>
          </p:nvSpPr>
          <p:spPr>
            <a:xfrm>
              <a:off x="6021503" y="856658"/>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a:solidFill>
                    <a:schemeClr val="lt1"/>
                  </a:solidFill>
                  <a:latin typeface="Times New Roman" panose="02020603050405020304" pitchFamily="18" charset="0"/>
                  <a:cs typeface="Times New Roman" panose="02020603050405020304" pitchFamily="18" charset="0"/>
                </a:rPr>
                <a:t>4</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538" name="Google Shape;538;p3"/>
          <p:cNvSpPr/>
          <p:nvPr/>
        </p:nvSpPr>
        <p:spPr>
          <a:xfrm>
            <a:off x="845923" y="3558573"/>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Kết quả và hướng phát triển</a:t>
            </a:r>
            <a:endParaRPr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pSp>
        <p:nvGrpSpPr>
          <p:cNvPr id="539" name="Google Shape;539;p3"/>
          <p:cNvGrpSpPr/>
          <p:nvPr/>
        </p:nvGrpSpPr>
        <p:grpSpPr>
          <a:xfrm rot="-5400000">
            <a:off x="5111109" y="4349442"/>
            <a:ext cx="18288" cy="923289"/>
            <a:chOff x="5839691" y="2626372"/>
            <a:chExt cx="1406625" cy="1605257"/>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41" name="Google Shape;541;p3"/>
            <p:cNvSpPr/>
            <p:nvPr/>
          </p:nvSpPr>
          <p:spPr>
            <a:xfrm>
              <a:off x="6048593" y="2626372"/>
              <a:ext cx="988745" cy="1605257"/>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604020202020204"/>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grpSp>
      <p:sp>
        <p:nvSpPr>
          <p:cNvPr id="542" name="Google Shape;542;p3"/>
          <p:cNvSpPr/>
          <p:nvPr/>
        </p:nvSpPr>
        <p:spPr>
          <a:xfrm>
            <a:off x="780338" y="459640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43" name="Google Shape;543;p3"/>
          <p:cNvSpPr/>
          <p:nvPr/>
        </p:nvSpPr>
        <p:spPr>
          <a:xfrm>
            <a:off x="884289" y="4730091"/>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Demo sản phẩm</a:t>
            </a:r>
            <a:endParaRPr sz="2400" b="0" i="0" u="none" strike="noStrike" cap="none">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544" name="Google Shape;544;p3"/>
          <p:cNvSpPr/>
          <p:nvPr/>
        </p:nvSpPr>
        <p:spPr>
          <a:xfrm>
            <a:off x="807558" y="2390978"/>
            <a:ext cx="4929923" cy="461665"/>
          </a:xfrm>
          <a:prstGeom prst="rect">
            <a:avLst/>
          </a:prstGeom>
          <a:noFill/>
          <a:ln>
            <a:noFill/>
          </a:ln>
        </p:spPr>
        <p:txBody>
          <a:bodyPr spcFirstLastPara="1" wrap="square" lIns="91425" tIns="45700" rIns="91425" bIns="45700" anchor="t" anchorCtr="0">
            <a:spAutoFit/>
          </a:bodyPr>
          <a:lstStyle/>
          <a:p>
            <a:pPr lvl="0">
              <a:buSzPts val="2400"/>
            </a:pPr>
            <a:r>
              <a:rPr lang="en-US" sz="240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Phân tích thiết kế hệ thống</a:t>
            </a:r>
            <a:endParaRPr lang="en-US" sz="240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8"/>
                                        </p:tgtEl>
                                        <p:attrNameLst>
                                          <p:attrName>style.visibility</p:attrName>
                                        </p:attrNameLst>
                                      </p:cBhvr>
                                      <p:to>
                                        <p:strVal val="visible"/>
                                      </p:to>
                                    </p:set>
                                    <p:animEffect transition="in" filter="fade">
                                      <p:cBhvr>
                                        <p:cTn id="29" dur="500"/>
                                        <p:tgtEl>
                                          <p:spTgt spid="53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43"/>
                                        </p:tgtEl>
                                        <p:attrNameLst>
                                          <p:attrName>style.visibility</p:attrName>
                                        </p:attrNameLst>
                                      </p:cBhvr>
                                      <p:to>
                                        <p:strVal val="visible"/>
                                      </p:to>
                                    </p:set>
                                    <p:animEffect transition="in" filter="fade">
                                      <p:cBhvr>
                                        <p:cTn id="38"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Phần 01 :</a:t>
            </a:r>
            <a:endParaRPr sz="4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564" name="Google Shape;564;p4"/>
          <p:cNvGrpSpPr/>
          <p:nvPr/>
        </p:nvGrpSpPr>
        <p:grpSpPr>
          <a:xfrm>
            <a:off x="5867401" y="2495350"/>
            <a:ext cx="4937098" cy="1937540"/>
            <a:chOff x="5894486" y="1770109"/>
            <a:chExt cx="5259520" cy="242654"/>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414141"/>
                  </a:solidFill>
                  <a:latin typeface="Times New Roman" panose="02020603050405020304" pitchFamily="18" charset="0"/>
                  <a:ea typeface="Calibri" panose="020F0502020204030204"/>
                  <a:cs typeface="Times New Roman" panose="02020603050405020304" pitchFamily="18" charset="0"/>
                  <a:sym typeface="Calibri" panose="020F0502020204030204"/>
                </a:rPr>
                <a:t>TỔNG QUAN </a:t>
              </a: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414141"/>
                  </a:solidFill>
                  <a:latin typeface="Times New Roman" panose="02020603050405020304" pitchFamily="18" charset="0"/>
                  <a:ea typeface="Calibri" panose="020F0502020204030204"/>
                  <a:cs typeface="Times New Roman" panose="02020603050405020304" pitchFamily="18" charset="0"/>
                  <a:sym typeface="Calibri" panose="020F0502020204030204"/>
                </a:rPr>
                <a:t>VỀ ĐỀ TÀI</a:t>
              </a:r>
              <a:endParaRPr sz="60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66" name="Google Shape;566;p4"/>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77" name="Google Shape;577;p5"/>
          <p:cNvSpPr/>
          <p:nvPr/>
        </p:nvSpPr>
        <p:spPr>
          <a:xfrm>
            <a:off x="4382364" y="2646589"/>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78" name="Google Shape;578;p5"/>
          <p:cNvSpPr/>
          <p:nvPr/>
        </p:nvSpPr>
        <p:spPr>
          <a:xfrm>
            <a:off x="927360" y="4388040"/>
            <a:ext cx="180936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panose="020B0604020202020204"/>
              <a:buNone/>
            </a:pPr>
            <a:r>
              <a:rPr lang="en-US" sz="1200" b="0" i="0" u="none" strike="noStrike" cap="none">
                <a:solidFill>
                  <a:srgbClr val="FFFFFF"/>
                </a:solidFill>
                <a:latin typeface="Times New Roman" panose="02020603050405020304" pitchFamily="18" charset="0"/>
                <a:cs typeface="Times New Roman" panose="02020603050405020304" pitchFamily="18" charset="0"/>
                <a:sym typeface="Arial" panose="020B0604020202020204"/>
              </a:rPr>
              <a:t>click to add your text here click to add your text here click to add your text here.</a:t>
            </a:r>
            <a:endParaRPr sz="12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1. TỔNG QUAN VỀ ĐỀ TÀI</a:t>
            </a:r>
            <a:endParaRPr sz="24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 name="TextBox 3"/>
          <p:cNvSpPr txBox="1"/>
          <p:nvPr/>
        </p:nvSpPr>
        <p:spPr>
          <a:xfrm>
            <a:off x="665970" y="1377851"/>
            <a:ext cx="6444949" cy="4042453"/>
          </a:xfrm>
          <a:prstGeom prst="rect">
            <a:avLst/>
          </a:prstGeom>
          <a:noFill/>
        </p:spPr>
        <p:txBody>
          <a:bodyPr wrap="square">
            <a:spAutoFit/>
          </a:bodyPr>
          <a:lstStyle/>
          <a:p>
            <a:pPr marR="0" lvl="0" algn="just" rtl="0">
              <a:lnSpc>
                <a:spcPct val="120000"/>
              </a:lnSpc>
              <a:spcBef>
                <a:spcPts val="0"/>
              </a:spcBef>
              <a:spcAft>
                <a:spcPts val="0"/>
              </a:spcAft>
              <a:buClr>
                <a:srgbClr val="000000"/>
              </a:buClr>
              <a:buSzPts val="2000"/>
            </a:pPr>
            <a:r>
              <a:rPr lang="en-US" sz="240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a:t>
            </a:r>
            <a:r>
              <a:rPr lang="en-US" sz="2400" b="0" i="0" u="none" strike="noStrike" cap="none">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 với việc kinh doanh truyền thống thì thương mại điện tử đang trở nên ngày càng phổ biến và có xu hướng phát triển lâu dài do có chi phí thấp hơn, hiệu quả cao hơn cùng với lợi thế của công nghệ </a:t>
            </a:r>
            <a:r>
              <a:rPr lang="en-US" sz="240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a:t>
            </a:r>
            <a:r>
              <a:rPr lang="en-US" sz="2400" b="0" i="0" u="none" strike="noStrike" cap="none">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nternet nên việc truyền tải thông tin về sản phẩm nhanh chóng, thuận tiện. </a:t>
            </a:r>
            <a:endParaRPr lang="en-US" sz="2400" b="0" i="0" u="none" strike="noStrike" cap="none">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lnSpc>
                <a:spcPct val="120000"/>
              </a:lnSpc>
              <a:spcBef>
                <a:spcPts val="0"/>
              </a:spcBef>
              <a:spcAft>
                <a:spcPts val="0"/>
              </a:spcAft>
              <a:buClr>
                <a:srgbClr val="000000"/>
              </a:buClr>
              <a:buSzPts val="2000"/>
              <a:buFont typeface="Arial" panose="020B0604020202020204"/>
              <a:buNone/>
            </a:pPr>
            <a:r>
              <a:rPr lang="en-US" sz="2400" b="0" i="0" u="none" strike="noStrike" cap="none">
                <a:solidFill>
                  <a:schemeClr val="tx1"/>
                </a:solidFill>
                <a:latin typeface="Times New Roman" panose="02020603050405020304" pitchFamily="18" charset="0"/>
                <a:cs typeface="Times New Roman" panose="02020603050405020304" pitchFamily="18" charset="0"/>
                <a:sym typeface="Arial" panose="020B0604020202020204"/>
              </a:rPr>
              <a:t>Từ đại dịch COVID-19 đã thúc đẩy xu hướng mua sắm trực tuyến. Người dùng ngày càng tìm kiếm sự tiện lợi và an toàn khi mua sắm tại nhà.</a:t>
            </a:r>
            <a:endParaRPr lang="en-US" sz="2400" b="0" i="0" u="none" strike="noStrike" cap="none">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3"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37" name="Picture 37" descr="Screenshot 2024-05-28 095926"/>
          <p:cNvPicPr>
            <a:picLocks noChangeAspect="1"/>
          </p:cNvPicPr>
          <p:nvPr/>
        </p:nvPicPr>
        <p:blipFill>
          <a:blip r:embed="rId1"/>
          <a:stretch>
            <a:fillRect/>
          </a:stretch>
        </p:blipFill>
        <p:spPr>
          <a:xfrm>
            <a:off x="7351395" y="1991995"/>
            <a:ext cx="4464050" cy="236918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2.LÝ DO CHỌN ĐỀ TÀI</a:t>
            </a:r>
            <a:endParaRPr sz="2400" b="0" i="0" u="none" strike="noStrike" cap="none">
              <a:solidFill>
                <a:srgbClr val="FF0000"/>
              </a:solidFill>
              <a:latin typeface="Times New Roman" panose="02020603050405020304" pitchFamily="18" charset="0"/>
              <a:cs typeface="Times New Roman" panose="02020603050405020304" pitchFamily="18" charset="0"/>
              <a:sym typeface="Arial" panose="020B0604020202020204"/>
            </a:endParaRPr>
          </a:p>
        </p:txBody>
      </p:sp>
      <p:grpSp>
        <p:nvGrpSpPr>
          <p:cNvPr id="593" name="Google Shape;593;p6"/>
          <p:cNvGrpSpPr/>
          <p:nvPr/>
        </p:nvGrpSpPr>
        <p:grpSpPr>
          <a:xfrm>
            <a:off x="4419234" y="14211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595" name="Google Shape;595;p6"/>
            <p:cNvSpPr txBox="1"/>
            <p:nvPr/>
          </p:nvSpPr>
          <p:spPr>
            <a:xfrm>
              <a:off x="4759485" y="3498423"/>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Giúp tối ưu hóa chi phí, nâng cao hiệu quả kinh doanh. Dễ dàng quản lý, kiểm soát được cửa hàng</a:t>
              </a:r>
              <a:endParaRPr sz="20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601" name="Google Shape;601;p6"/>
          <p:cNvGrpSpPr/>
          <p:nvPr/>
        </p:nvGrpSpPr>
        <p:grpSpPr>
          <a:xfrm>
            <a:off x="521303" y="1426113"/>
            <a:ext cx="3439785" cy="3703297"/>
            <a:chOff x="7971474" y="2277493"/>
            <a:chExt cx="3150057" cy="3379338"/>
          </a:xfrm>
        </p:grpSpPr>
        <p:sp>
          <p:nvSpPr>
            <p:cNvPr id="602" name="Google Shape;602;p6"/>
            <p:cNvSpPr/>
            <p:nvPr/>
          </p:nvSpPr>
          <p:spPr>
            <a:xfrm>
              <a:off x="8016381"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603" name="Google Shape;603;p6"/>
            <p:cNvSpPr txBox="1"/>
            <p:nvPr/>
          </p:nvSpPr>
          <p:spPr>
            <a:xfrm>
              <a:off x="8194256" y="3490008"/>
              <a:ext cx="2689700" cy="14884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Mở rộng thị trường ra ngoài khu vực địa lý hiện tại, tiếp cận khách hàng phạm vi quốc gia hoặc thậm chí quốc tế</a:t>
              </a:r>
              <a:endParaRPr sz="20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9651" y="2930928"/>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612" name="Google Shape;612;p6"/>
          <p:cNvGrpSpPr/>
          <p:nvPr/>
        </p:nvGrpSpPr>
        <p:grpSpPr>
          <a:xfrm>
            <a:off x="8330811" y="14400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panose="020B0604020202020204"/>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620" name="Google Shape;620;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Quảng bá được hình ảnh, xây dựng thương hiệu và uy tín cho cửa hàng. </a:t>
              </a:r>
              <a:endParaRPr sz="20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1"/>
                                        </p:tgtEl>
                                        <p:attrNameLst>
                                          <p:attrName>style.visibility</p:attrName>
                                        </p:attrNameLst>
                                      </p:cBhvr>
                                      <p:to>
                                        <p:strVal val="visible"/>
                                      </p:to>
                                    </p:set>
                                    <p:anim calcmode="lin" valueType="num">
                                      <p:cBhvr additive="base">
                                        <p:cTn id="7" dur="1000" fill="hold"/>
                                        <p:tgtEl>
                                          <p:spTgt spid="601"/>
                                        </p:tgtEl>
                                        <p:attrNameLst>
                                          <p:attrName>ppt_x</p:attrName>
                                        </p:attrNameLst>
                                      </p:cBhvr>
                                      <p:tavLst>
                                        <p:tav tm="0">
                                          <p:val>
                                            <p:strVal val="#ppt_x"/>
                                          </p:val>
                                        </p:tav>
                                        <p:tav tm="100000">
                                          <p:val>
                                            <p:strVal val="#ppt_x"/>
                                          </p:val>
                                        </p:tav>
                                      </p:tavLst>
                                    </p:anim>
                                    <p:anim calcmode="lin" valueType="num">
                                      <p:cBhvr additive="base">
                                        <p:cTn id="8" dur="1000" fill="hold"/>
                                        <p:tgtEl>
                                          <p:spTgt spid="6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
                                        </p:tgtEl>
                                        <p:attrNameLst>
                                          <p:attrName>style.visibility</p:attrName>
                                        </p:attrNameLst>
                                      </p:cBhvr>
                                      <p:to>
                                        <p:strVal val="visible"/>
                                      </p:to>
                                    </p:set>
                                    <p:anim calcmode="lin" valueType="num">
                                      <p:cBhvr additive="base">
                                        <p:cTn id="13" dur="1000" fill="hold"/>
                                        <p:tgtEl>
                                          <p:spTgt spid="593"/>
                                        </p:tgtEl>
                                        <p:attrNameLst>
                                          <p:attrName>ppt_x</p:attrName>
                                        </p:attrNameLst>
                                      </p:cBhvr>
                                      <p:tavLst>
                                        <p:tav tm="0">
                                          <p:val>
                                            <p:strVal val="#ppt_x"/>
                                          </p:val>
                                        </p:tav>
                                        <p:tav tm="100000">
                                          <p:val>
                                            <p:strVal val="#ppt_x"/>
                                          </p:val>
                                        </p:tav>
                                      </p:tavLst>
                                    </p:anim>
                                    <p:anim calcmode="lin" valueType="num">
                                      <p:cBhvr additive="base">
                                        <p:cTn id="14" dur="1000" fill="hold"/>
                                        <p:tgtEl>
                                          <p:spTgt spid="5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2"/>
                                        </p:tgtEl>
                                        <p:attrNameLst>
                                          <p:attrName>style.visibility</p:attrName>
                                        </p:attrNameLst>
                                      </p:cBhvr>
                                      <p:to>
                                        <p:strVal val="visible"/>
                                      </p:to>
                                    </p:set>
                                    <p:anim calcmode="lin" valueType="num">
                                      <p:cBhvr additive="base">
                                        <p:cTn id="19" dur="1000" fill="hold"/>
                                        <p:tgtEl>
                                          <p:spTgt spid="612"/>
                                        </p:tgtEl>
                                        <p:attrNameLst>
                                          <p:attrName>ppt_x</p:attrName>
                                        </p:attrNameLst>
                                      </p:cBhvr>
                                      <p:tavLst>
                                        <p:tav tm="0">
                                          <p:val>
                                            <p:strVal val="#ppt_x"/>
                                          </p:val>
                                        </p:tav>
                                        <p:tav tm="100000">
                                          <p:val>
                                            <p:strVal val="#ppt_x"/>
                                          </p:val>
                                        </p:tav>
                                      </p:tavLst>
                                    </p:anim>
                                    <p:anim calcmode="lin" valueType="num">
                                      <p:cBhvr additive="base">
                                        <p:cTn id="20" dur="1000" fill="hold"/>
                                        <p:tgtEl>
                                          <p:spTgt spid="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3. CÔNG NGHỆ VÀ NGÔN NGỮ SỬ DỤNG</a:t>
            </a:r>
            <a:endParaRPr sz="2400" b="0" i="0" u="none" strike="noStrike" cap="none">
              <a:solidFill>
                <a:srgbClr val="FF0000"/>
              </a:solidFill>
              <a:latin typeface="Times New Roman" panose="02020603050405020304" pitchFamily="18" charset="0"/>
              <a:cs typeface="Times New Roman" panose="02020603050405020304" pitchFamily="18" charset="0"/>
              <a:sym typeface="Arial" panose="020B0604020202020204"/>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3" name="Picture 2" descr="tong-quan-ve-sql-server"/>
          <p:cNvPicPr>
            <a:picLocks noChangeAspect="1"/>
          </p:cNvPicPr>
          <p:nvPr/>
        </p:nvPicPr>
        <p:blipFill>
          <a:blip r:embed="rId1"/>
          <a:stretch>
            <a:fillRect/>
          </a:stretch>
        </p:blipFill>
        <p:spPr>
          <a:xfrm>
            <a:off x="7324725" y="1750695"/>
            <a:ext cx="4379595" cy="2737485"/>
          </a:xfrm>
          <a:prstGeom prst="rect">
            <a:avLst/>
          </a:prstGeom>
        </p:spPr>
      </p:pic>
      <p:pic>
        <p:nvPicPr>
          <p:cNvPr id="4" name="Picture 3" descr="images (8)"/>
          <p:cNvPicPr>
            <a:picLocks noChangeAspect="1"/>
          </p:cNvPicPr>
          <p:nvPr/>
        </p:nvPicPr>
        <p:blipFill>
          <a:blip r:embed="rId2"/>
          <a:stretch>
            <a:fillRect/>
          </a:stretch>
        </p:blipFill>
        <p:spPr>
          <a:xfrm>
            <a:off x="3289300" y="2078355"/>
            <a:ext cx="4035425" cy="2506345"/>
          </a:xfrm>
          <a:prstGeom prst="rect">
            <a:avLst/>
          </a:prstGeom>
        </p:spPr>
      </p:pic>
      <p:pic>
        <p:nvPicPr>
          <p:cNvPr id="5" name="Picture 4" descr="c-sharp-la-gi-10"/>
          <p:cNvPicPr>
            <a:picLocks noChangeAspect="1"/>
          </p:cNvPicPr>
          <p:nvPr/>
        </p:nvPicPr>
        <p:blipFill>
          <a:blip r:embed="rId3"/>
          <a:stretch>
            <a:fillRect/>
          </a:stretch>
        </p:blipFill>
        <p:spPr>
          <a:xfrm>
            <a:off x="77470" y="2212340"/>
            <a:ext cx="3689985" cy="2372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2184197" y="1821240"/>
            <a:ext cx="8586391"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8" name="Google Shape;678;p9"/>
            <p:cNvSpPr/>
            <p:nvPr/>
          </p:nvSpPr>
          <p:spPr>
            <a:xfrm>
              <a:off x="1629720" y="3706920"/>
              <a:ext cx="8491072" cy="1501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sym typeface="Arial" panose="020B0604020202020204"/>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1</a:t>
              </a:r>
              <a:endParaRPr sz="1665" b="0" i="0" u="none" strike="noStrike" cap="none">
                <a:solidFill>
                  <a:schemeClr val="dk1"/>
                </a:solidFill>
                <a:sym typeface="Arial" panose="020B0604020202020204"/>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3</a:t>
              </a:r>
              <a:endParaRPr sz="1665" b="0" i="0" u="none" strike="noStrike" cap="none">
                <a:solidFill>
                  <a:schemeClr val="dk1"/>
                </a:solidFill>
                <a:sym typeface="Arial" panose="020B0604020202020204"/>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5</a:t>
              </a:r>
              <a:endParaRPr sz="1665" b="0" i="0" u="none" strike="noStrike" cap="none">
                <a:solidFill>
                  <a:schemeClr val="dk1"/>
                </a:solidFill>
                <a:sym typeface="Arial" panose="020B0604020202020204"/>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2</a:t>
              </a:r>
              <a:endParaRPr sz="1665" b="0" i="0" u="none" strike="noStrike" cap="none">
                <a:solidFill>
                  <a:schemeClr val="dk1"/>
                </a:solidFill>
                <a:sym typeface="Arial" panose="020B0604020202020204"/>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4</a:t>
              </a:r>
              <a:endParaRPr sz="1665" b="0" i="0" u="none" strike="noStrike" cap="none">
                <a:solidFill>
                  <a:schemeClr val="dk1"/>
                </a:solidFill>
                <a:sym typeface="Arial" panose="020B0604020202020204"/>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panose="020B0604020202020204"/>
                <a:buNone/>
              </a:pPr>
              <a:r>
                <a:rPr lang="en-US" sz="1665" b="0" i="0" u="none" strike="noStrike" cap="none">
                  <a:solidFill>
                    <a:srgbClr val="FF3737"/>
                  </a:solidFill>
                  <a:latin typeface="Calibri" panose="020F0502020204030204"/>
                  <a:ea typeface="Calibri" panose="020F0502020204030204"/>
                  <a:cs typeface="Calibri" panose="020F0502020204030204"/>
                  <a:sym typeface="Calibri" panose="020F0502020204030204"/>
                </a:rPr>
                <a:t>6</a:t>
              </a:r>
              <a:endParaRPr sz="1665" b="0" i="0" u="none" strike="noStrike" cap="none">
                <a:solidFill>
                  <a:schemeClr val="dk1"/>
                </a:solidFill>
                <a:sym typeface="Arial" panose="020B0604020202020204"/>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310837" y="1747800"/>
            <a:ext cx="2241720" cy="1075615"/>
            <a:chOff x="756360" y="2203920"/>
            <a:chExt cx="2241720" cy="1075615"/>
          </a:xfrm>
        </p:grpSpPr>
        <p:sp>
          <p:nvSpPr>
            <p:cNvPr id="694" name="Google Shape;694;p9"/>
            <p:cNvSpPr/>
            <p:nvPr/>
          </p:nvSpPr>
          <p:spPr>
            <a:xfrm>
              <a:off x="871920" y="254484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Truy cập website, Xem các thông tin sản phẩm, tìm kiếm sản phẩm</a:t>
              </a:r>
              <a:endParaRPr sz="1400" b="0" i="0" u="none" strike="noStrike" cap="none">
                <a:solidFill>
                  <a:schemeClr val="dk1"/>
                </a:solidFill>
                <a:sym typeface="Arial" panose="020B0604020202020204"/>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KHÁCH HÀNG</a:t>
              </a:r>
              <a:endParaRPr sz="1800" b="0" i="0" u="none" strike="noStrike" cap="none">
                <a:solidFill>
                  <a:schemeClr val="dk1"/>
                </a:solidFill>
                <a:sym typeface="Arial" panose="020B0604020202020204"/>
              </a:endParaRPr>
            </a:p>
          </p:txBody>
        </p:sp>
      </p:grpSp>
      <p:grpSp>
        <p:nvGrpSpPr>
          <p:cNvPr id="696" name="Google Shape;696;p9"/>
          <p:cNvGrpSpPr/>
          <p:nvPr/>
        </p:nvGrpSpPr>
        <p:grpSpPr>
          <a:xfrm>
            <a:off x="4133237" y="1747800"/>
            <a:ext cx="2241720" cy="1075615"/>
            <a:chOff x="3578760" y="2203920"/>
            <a:chExt cx="2241720" cy="1075615"/>
          </a:xfrm>
        </p:grpSpPr>
        <p:sp>
          <p:nvSpPr>
            <p:cNvPr id="697" name="Google Shape;697;p9"/>
            <p:cNvSpPr/>
            <p:nvPr/>
          </p:nvSpPr>
          <p:spPr>
            <a:xfrm>
              <a:off x="3694320" y="254484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Kiểm tra thông tin sản phẩm, tiến hành thanh toán</a:t>
              </a:r>
              <a:endParaRPr sz="1400" b="0" i="0" u="none" strike="noStrike" cap="none">
                <a:solidFill>
                  <a:schemeClr val="dk1"/>
                </a:solidFill>
                <a:sym typeface="Arial" panose="020B0604020202020204"/>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QUẢN LÝ GIỎ HÀNG</a:t>
              </a:r>
              <a:endParaRPr sz="1800" b="0" i="0" u="none" strike="noStrike" cap="none">
                <a:solidFill>
                  <a:schemeClr val="dk1"/>
                </a:solidFill>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sym typeface="Arial" panose="020B0604020202020204"/>
              </a:endParaRPr>
            </a:p>
          </p:txBody>
        </p:sp>
      </p:grpSp>
      <p:grpSp>
        <p:nvGrpSpPr>
          <p:cNvPr id="699" name="Google Shape;699;p9"/>
          <p:cNvGrpSpPr/>
          <p:nvPr/>
        </p:nvGrpSpPr>
        <p:grpSpPr>
          <a:xfrm>
            <a:off x="6879077" y="1747800"/>
            <a:ext cx="2345040" cy="1075615"/>
            <a:chOff x="6408720" y="2203920"/>
            <a:chExt cx="2345040" cy="1075615"/>
          </a:xfrm>
        </p:grpSpPr>
        <p:sp>
          <p:nvSpPr>
            <p:cNvPr id="700" name="Google Shape;700;p9"/>
            <p:cNvSpPr/>
            <p:nvPr/>
          </p:nvSpPr>
          <p:spPr>
            <a:xfrm>
              <a:off x="6524280" y="254484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Xác nhận đơn hàng, nhận thông báo đơn hàng </a:t>
              </a:r>
              <a:r>
                <a:rPr lang="en-US">
                  <a:solidFill>
                    <a:srgbClr val="595959"/>
                  </a:solidFill>
                  <a:latin typeface="Calibri" panose="020F0502020204030204"/>
                  <a:ea typeface="Calibri" panose="020F0502020204030204"/>
                  <a:cs typeface="Calibri" panose="020F0502020204030204"/>
                  <a:sym typeface="Calibri" panose="020F0502020204030204"/>
                </a:rPr>
                <a:t>đặt thành công </a:t>
              </a:r>
              <a:endParaRPr sz="1400" b="0" i="0" u="none" strike="noStrike" cap="none">
                <a:solidFill>
                  <a:schemeClr val="dk1"/>
                </a:solidFill>
                <a:sym typeface="Arial" panose="020B0604020202020204"/>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ĐẶT HÀNG</a:t>
              </a:r>
              <a:endParaRPr sz="1800" b="0" i="0" u="none" strike="noStrike" cap="none">
                <a:solidFill>
                  <a:schemeClr val="dk1"/>
                </a:solidFill>
                <a:sym typeface="Arial" panose="020B0604020202020204"/>
              </a:endParaRPr>
            </a:p>
          </p:txBody>
        </p:sp>
      </p:grpSp>
      <p:grpSp>
        <p:nvGrpSpPr>
          <p:cNvPr id="702" name="Google Shape;702;p9"/>
          <p:cNvGrpSpPr/>
          <p:nvPr/>
        </p:nvGrpSpPr>
        <p:grpSpPr>
          <a:xfrm>
            <a:off x="8332996" y="3908520"/>
            <a:ext cx="2441880" cy="1070640"/>
            <a:chOff x="9228240" y="2203920"/>
            <a:chExt cx="2441880" cy="1070640"/>
          </a:xfrm>
        </p:grpSpPr>
        <p:sp>
          <p:nvSpPr>
            <p:cNvPr id="703" name="Google Shape;703;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Nhân viên kiểm tra xác nhận đơn hàng và giao cho khách hàng</a:t>
              </a:r>
              <a:endParaRPr sz="1400" b="0" i="0" u="none" strike="noStrike" cap="none">
                <a:solidFill>
                  <a:schemeClr val="dk1"/>
                </a:solidFill>
                <a:sym typeface="Arial" panose="020B0604020202020204"/>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CỬA HÀNG XÁC NHẬN</a:t>
              </a:r>
              <a:endParaRPr sz="1800" b="0" i="0" u="none" strike="noStrike" cap="none">
                <a:solidFill>
                  <a:schemeClr val="dk1"/>
                </a:solidFill>
                <a:sym typeface="Arial" panose="020B0604020202020204"/>
              </a:endParaRPr>
            </a:p>
          </p:txBody>
        </p:sp>
      </p:grpSp>
      <p:grpSp>
        <p:nvGrpSpPr>
          <p:cNvPr id="708" name="Google Shape;708;p9"/>
          <p:cNvGrpSpPr/>
          <p:nvPr/>
        </p:nvGrpSpPr>
        <p:grpSpPr>
          <a:xfrm>
            <a:off x="5552717" y="3908520"/>
            <a:ext cx="2241720" cy="1293573"/>
            <a:chOff x="4998240" y="4364640"/>
            <a:chExt cx="2241720" cy="1293573"/>
          </a:xfrm>
        </p:grpSpPr>
        <p:sp>
          <p:nvSpPr>
            <p:cNvPr id="709" name="Google Shape;709;p9"/>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Khách mua hàng bằng cách đăng nhập, nhập đầy đủ thông tin</a:t>
              </a:r>
              <a:r>
                <a:rPr lang="en-US">
                  <a:solidFill>
                    <a:srgbClr val="595959"/>
                  </a:solidFill>
                  <a:latin typeface="Calibri" panose="020F0502020204030204"/>
                  <a:ea typeface="Calibri" panose="020F0502020204030204"/>
                  <a:cs typeface="Calibri" panose="020F0502020204030204"/>
                  <a:sym typeface="Calibri" panose="020F0502020204030204"/>
                </a:rPr>
                <a:t> </a:t>
              </a: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và xác nhận đặt hàng</a:t>
              </a:r>
              <a:endParaRPr sz="1400" b="0" i="0" u="none" strike="noStrike" cap="none">
                <a:solidFill>
                  <a:schemeClr val="dk1"/>
                </a:solidFill>
                <a:sym typeface="Arial" panose="020B0604020202020204"/>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NHẬP THÔNG TIN</a:t>
              </a:r>
              <a:endParaRPr sz="1800" b="0" i="0" u="none" strike="noStrike" cap="none">
                <a:solidFill>
                  <a:schemeClr val="dk1"/>
                </a:solidFill>
                <a:sym typeface="Arial" panose="020B0604020202020204"/>
              </a:endParaRPr>
            </a:p>
          </p:txBody>
        </p:sp>
      </p:grpSp>
      <p:grpSp>
        <p:nvGrpSpPr>
          <p:cNvPr id="711" name="Google Shape;711;p9"/>
          <p:cNvGrpSpPr/>
          <p:nvPr/>
        </p:nvGrpSpPr>
        <p:grpSpPr>
          <a:xfrm>
            <a:off x="2708717" y="3908520"/>
            <a:ext cx="2381760" cy="1075615"/>
            <a:chOff x="2154240" y="4364640"/>
            <a:chExt cx="2381760" cy="1075615"/>
          </a:xfrm>
        </p:grpSpPr>
        <p:sp>
          <p:nvSpPr>
            <p:cNvPr id="712" name="Google Shape;712;p9"/>
            <p:cNvSpPr/>
            <p:nvPr/>
          </p:nvSpPr>
          <p:spPr>
            <a:xfrm>
              <a:off x="2269800" y="4705560"/>
              <a:ext cx="2010600" cy="73469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595959"/>
                  </a:solidFill>
                  <a:latin typeface="Calibri" panose="020F0502020204030204"/>
                  <a:ea typeface="Calibri" panose="020F0502020204030204"/>
                  <a:cs typeface="Calibri" panose="020F0502020204030204"/>
                  <a:sym typeface="Calibri" panose="020F0502020204030204"/>
                </a:rPr>
                <a:t>Chọn sản phẩm muốn mua, nhấn thêm sản phẩm vào giỏ hàng</a:t>
              </a:r>
              <a:endParaRPr sz="1400" b="0" i="0" u="none" strike="noStrike" cap="none">
                <a:solidFill>
                  <a:schemeClr val="dk1"/>
                </a:solidFill>
                <a:sym typeface="Arial" panose="020B0604020202020204"/>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595959"/>
                  </a:solidFill>
                  <a:latin typeface="Calibri" panose="020F0502020204030204"/>
                  <a:ea typeface="Calibri" panose="020F0502020204030204"/>
                  <a:cs typeface="Calibri" panose="020F0502020204030204"/>
                  <a:sym typeface="Calibri" panose="020F0502020204030204"/>
                </a:rPr>
                <a:t>CHỌN SẢN PHẨM</a:t>
              </a:r>
              <a:endParaRPr sz="1800" b="0" i="0" u="none" strike="noStrike" cap="none">
                <a:solidFill>
                  <a:schemeClr val="dk1"/>
                </a:solidFill>
                <a:sym typeface="Arial" panose="020B0604020202020204"/>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4. QUY TRÌNH MUA HÀNG</a:t>
            </a:r>
            <a:endParaRPr sz="2400" b="0" i="0" u="none" strike="noStrike" cap="none">
              <a:solidFill>
                <a:srgbClr val="FF0000"/>
              </a:solidFill>
              <a:sym typeface="Arial" panose="020B0604020202020204"/>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fltVal val="0"/>
                                          </p:val>
                                        </p:tav>
                                        <p:tav tm="100000">
                                          <p:val>
                                            <p:strVal val="#ppt_w"/>
                                          </p:val>
                                        </p:tav>
                                      </p:tavLst>
                                    </p:anim>
                                    <p:anim calcmode="lin" valueType="num">
                                      <p:cBhvr additive="base">
                                        <p:cTn id="8" dur="500"/>
                                        <p:tgtEl>
                                          <p:spTgt spid="69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fltVal val="0"/>
                                          </p:val>
                                        </p:tav>
                                        <p:tav tm="100000">
                                          <p:val>
                                            <p:strVal val="#ppt_w"/>
                                          </p:val>
                                        </p:tav>
                                      </p:tavLst>
                                    </p:anim>
                                    <p:anim calcmode="lin" valueType="num">
                                      <p:cBhvr additive="base">
                                        <p:cTn id="14" dur="500"/>
                                        <p:tgtEl>
                                          <p:spTgt spid="71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fltVal val="0"/>
                                          </p:val>
                                        </p:tav>
                                        <p:tav tm="100000">
                                          <p:val>
                                            <p:strVal val="#ppt_w"/>
                                          </p:val>
                                        </p:tav>
                                      </p:tavLst>
                                    </p:anim>
                                    <p:anim calcmode="lin" valueType="num">
                                      <p:cBhvr additive="base">
                                        <p:cTn id="20" dur="500"/>
                                        <p:tgtEl>
                                          <p:spTgt spid="69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fltVal val="0"/>
                                          </p:val>
                                        </p:tav>
                                        <p:tav tm="100000">
                                          <p:val>
                                            <p:strVal val="#ppt_w"/>
                                          </p:val>
                                        </p:tav>
                                      </p:tavLst>
                                    </p:anim>
                                    <p:anim calcmode="lin" valueType="num">
                                      <p:cBhvr additive="base">
                                        <p:cTn id="26" dur="500"/>
                                        <p:tgtEl>
                                          <p:spTgt spid="70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fltVal val="0"/>
                                          </p:val>
                                        </p:tav>
                                        <p:tav tm="100000">
                                          <p:val>
                                            <p:strVal val="#ppt_w"/>
                                          </p:val>
                                        </p:tav>
                                      </p:tavLst>
                                    </p:anim>
                                    <p:anim calcmode="lin" valueType="num">
                                      <p:cBhvr additive="base">
                                        <p:cTn id="32" dur="500"/>
                                        <p:tgtEl>
                                          <p:spTgt spid="69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2"/>
                                        </p:tgtEl>
                                        <p:attrNameLst>
                                          <p:attrName>style.visibility</p:attrName>
                                        </p:attrNameLst>
                                      </p:cBhvr>
                                      <p:to>
                                        <p:strVal val="visible"/>
                                      </p:to>
                                    </p:set>
                                    <p:anim calcmode="lin" valueType="num">
                                      <p:cBhvr additive="base">
                                        <p:cTn id="37" dur="500"/>
                                        <p:tgtEl>
                                          <p:spTgt spid="702"/>
                                        </p:tgtEl>
                                        <p:attrNameLst>
                                          <p:attrName>ppt_w</p:attrName>
                                        </p:attrNameLst>
                                      </p:cBhvr>
                                      <p:tavLst>
                                        <p:tav tm="0">
                                          <p:val>
                                            <p:fltVal val="0"/>
                                          </p:val>
                                        </p:tav>
                                        <p:tav tm="100000">
                                          <p:val>
                                            <p:strVal val="#ppt_w"/>
                                          </p:val>
                                        </p:tav>
                                      </p:tavLst>
                                    </p:anim>
                                    <p:anim calcmode="lin" valueType="num">
                                      <p:cBhvr additive="base">
                                        <p:cTn id="38" dur="500"/>
                                        <p:tgtEl>
                                          <p:spTgt spid="7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761" name="Google Shape;761;p11"/>
          <p:cNvGrpSpPr/>
          <p:nvPr/>
        </p:nvGrpSpPr>
        <p:grpSpPr>
          <a:xfrm>
            <a:off x="6618323" y="4745727"/>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764" name="Google Shape;764;p11"/>
          <p:cNvGrpSpPr/>
          <p:nvPr/>
        </p:nvGrpSpPr>
        <p:grpSpPr>
          <a:xfrm>
            <a:off x="7404928" y="2872052"/>
            <a:ext cx="3785400" cy="1326255"/>
            <a:chOff x="7299000" y="3587400"/>
            <a:chExt cx="3785400" cy="1326255"/>
          </a:xfrm>
        </p:grpSpPr>
        <p:sp>
          <p:nvSpPr>
            <p:cNvPr id="765" name="Google Shape;765;p11"/>
            <p:cNvSpPr/>
            <p:nvPr/>
          </p:nvSpPr>
          <p:spPr>
            <a:xfrm>
              <a:off x="7299000" y="3940200"/>
              <a:ext cx="3785400" cy="97345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0" i="0" u="none" strike="noStrike" cap="none">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Các chức năng quản lý: Loại sản phẩm, Sản phẩm,  Đơn hàng, Phân quyền, Người dùng, Thống kê…v..v</a:t>
              </a:r>
              <a:endParaRPr sz="16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766" name="Google Shape;766;p11"/>
            <p:cNvSpPr/>
            <p:nvPr/>
          </p:nvSpPr>
          <p:spPr>
            <a:xfrm>
              <a:off x="7299000" y="3587400"/>
              <a:ext cx="3589920" cy="38354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1" i="0" u="none" strike="noStrike" cap="none">
                  <a:solidFill>
                    <a:srgbClr val="262626"/>
                  </a:solidFill>
                  <a:latin typeface="Times New Roman" panose="02020603050405020304" pitchFamily="18" charset="0"/>
                  <a:ea typeface="Calibri" panose="020F0502020204030204"/>
                  <a:cs typeface="Times New Roman" panose="02020603050405020304" pitchFamily="18" charset="0"/>
                  <a:sym typeface="Calibri" panose="020F0502020204030204"/>
                </a:rPr>
                <a:t>Quản lý website đối với người quản lý</a:t>
              </a:r>
              <a:endParaRPr sz="16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767" name="Google Shape;767;p11"/>
          <p:cNvGrpSpPr/>
          <p:nvPr/>
        </p:nvGrpSpPr>
        <p:grpSpPr>
          <a:xfrm>
            <a:off x="7409963" y="4554927"/>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0" i="0" u="none" strike="noStrike" cap="none">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Nâng cao chất lượng uy tín thương hiệu của cửa hàng đến người dùng.</a:t>
              </a:r>
              <a:endParaRPr sz="16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1" i="0" u="none" strike="noStrike" cap="none">
                  <a:solidFill>
                    <a:srgbClr val="262626"/>
                  </a:solidFill>
                  <a:latin typeface="Times New Roman" panose="02020603050405020304" pitchFamily="18" charset="0"/>
                  <a:ea typeface="Calibri" panose="020F0502020204030204"/>
                  <a:cs typeface="Times New Roman" panose="02020603050405020304" pitchFamily="18" charset="0"/>
                  <a:sym typeface="Calibri" panose="020F0502020204030204"/>
                </a:rPr>
                <a:t>Phát triển thương hiệu của cửa hàng</a:t>
              </a:r>
              <a:endParaRPr sz="16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770" name="Google Shape;770;p11"/>
          <p:cNvSpPr/>
          <p:nvPr/>
        </p:nvSpPr>
        <p:spPr>
          <a:xfrm>
            <a:off x="2192340" y="384299"/>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5. MỤC TIÊU ĐỀ TÀI</a:t>
            </a:r>
            <a:endParaRPr sz="2400" b="1" i="0" u="none" strike="noStrike" cap="none">
              <a:solidFill>
                <a:srgbClr val="FF0000"/>
              </a:solidFill>
              <a:latin typeface="Times New Roman" panose="02020603050405020304" pitchFamily="18" charset="0"/>
              <a:cs typeface="Times New Roman" panose="02020603050405020304" pitchFamily="18" charset="0"/>
              <a:sym typeface="Arial" panose="020B0604020202020204"/>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772" name="Google Shape;772;p11"/>
          <p:cNvGrpSpPr/>
          <p:nvPr/>
        </p:nvGrpSpPr>
        <p:grpSpPr>
          <a:xfrm>
            <a:off x="6618323" y="3027941"/>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777" name="Google Shape;777;p11"/>
          <p:cNvGrpSpPr/>
          <p:nvPr/>
        </p:nvGrpSpPr>
        <p:grpSpPr>
          <a:xfrm>
            <a:off x="6618323" y="1439995"/>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panose="020B0604020202020204"/>
              </a:endParaRPr>
            </a:p>
          </p:txBody>
        </p:sp>
      </p:grpSp>
      <p:grpSp>
        <p:nvGrpSpPr>
          <p:cNvPr id="780" name="Google Shape;780;p11"/>
          <p:cNvGrpSpPr/>
          <p:nvPr/>
        </p:nvGrpSpPr>
        <p:grpSpPr>
          <a:xfrm>
            <a:off x="7321763" y="1256755"/>
            <a:ext cx="3785400" cy="1325895"/>
            <a:chOff x="7299000" y="903960"/>
            <a:chExt cx="3785400" cy="1325895"/>
          </a:xfrm>
        </p:grpSpPr>
        <p:sp>
          <p:nvSpPr>
            <p:cNvPr id="781" name="Google Shape;781;p11"/>
            <p:cNvSpPr/>
            <p:nvPr/>
          </p:nvSpPr>
          <p:spPr>
            <a:xfrm>
              <a:off x="7299000" y="1256400"/>
              <a:ext cx="3785400" cy="97345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panose="020B0604020202020204"/>
                <a:buNone/>
              </a:pPr>
              <a:r>
                <a:rPr lang="en-US" sz="1600" b="0" i="0" u="none" strike="noStrike" cap="none">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Tìm kiếm sản phẫm dễ dàng với tính năng tìm kiếm, Giao diện dễ sử dụng, hỗ trợ chatbot tư vấn khách hàng.</a:t>
              </a:r>
              <a:endParaRPr sz="16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62626"/>
                  </a:solidFill>
                  <a:latin typeface="Times New Roman" panose="02020603050405020304" pitchFamily="18" charset="0"/>
                  <a:ea typeface="Calibri" panose="020F0502020204030204"/>
                  <a:cs typeface="Times New Roman" panose="02020603050405020304" pitchFamily="18" charset="0"/>
                  <a:sym typeface="Calibri" panose="020F0502020204030204"/>
                </a:rPr>
                <a:t>Sự tương tác với khách hàng</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Effect transition="in" filter="circle(in)">
                                      <p:cBhvr>
                                        <p:cTn id="7" dur="2000"/>
                                        <p:tgtEl>
                                          <p:spTgt spid="777"/>
                                        </p:tgtEl>
                                      </p:cBhvr>
                                    </p:animEffect>
                                  </p:childTnLst>
                                </p:cTn>
                              </p:par>
                              <p:par>
                                <p:cTn id="8" presetID="6" presetClass="entr" presetSubtype="16"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circle(in)">
                                      <p:cBhvr>
                                        <p:cTn id="10" dur="2000"/>
                                        <p:tgtEl>
                                          <p:spTgt spid="7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circle(in)">
                                      <p:cBhvr>
                                        <p:cTn id="15" dur="2000"/>
                                        <p:tgtEl>
                                          <p:spTgt spid="764"/>
                                        </p:tgtEl>
                                      </p:cBhvr>
                                    </p:animEffect>
                                  </p:childTnLst>
                                </p:cTn>
                              </p:par>
                              <p:par>
                                <p:cTn id="16" presetID="6" presetClass="entr" presetSubtype="16" fill="hold" nodeType="withEffect">
                                  <p:stCondLst>
                                    <p:cond delay="0"/>
                                  </p:stCondLst>
                                  <p:childTnLst>
                                    <p:set>
                                      <p:cBhvr>
                                        <p:cTn id="17" dur="1" fill="hold">
                                          <p:stCondLst>
                                            <p:cond delay="0"/>
                                          </p:stCondLst>
                                        </p:cTn>
                                        <p:tgtEl>
                                          <p:spTgt spid="772"/>
                                        </p:tgtEl>
                                        <p:attrNameLst>
                                          <p:attrName>style.visibility</p:attrName>
                                        </p:attrNameLst>
                                      </p:cBhvr>
                                      <p:to>
                                        <p:strVal val="visible"/>
                                      </p:to>
                                    </p:set>
                                    <p:animEffect transition="in" filter="circle(in)">
                                      <p:cBhvr>
                                        <p:cTn id="18" dur="2000"/>
                                        <p:tgtEl>
                                          <p:spTgt spid="77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61"/>
                                        </p:tgtEl>
                                        <p:attrNameLst>
                                          <p:attrName>style.visibility</p:attrName>
                                        </p:attrNameLst>
                                      </p:cBhvr>
                                      <p:to>
                                        <p:strVal val="visible"/>
                                      </p:to>
                                    </p:set>
                                    <p:animEffect transition="in" filter="circle(in)">
                                      <p:cBhvr>
                                        <p:cTn id="23" dur="2000"/>
                                        <p:tgtEl>
                                          <p:spTgt spid="761"/>
                                        </p:tgtEl>
                                      </p:cBhvr>
                                    </p:animEffect>
                                  </p:childTnLst>
                                </p:cTn>
                              </p:par>
                              <p:par>
                                <p:cTn id="24" presetID="6" presetClass="entr" presetSubtype="16"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circle(in)">
                                      <p:cBhvr>
                                        <p:cTn id="26" dur="20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FF3737"/>
                </a:solidFill>
                <a:latin typeface="Calibri" panose="020F0502020204030204"/>
                <a:ea typeface="Calibri" panose="020F0502020204030204"/>
                <a:cs typeface="Calibri" panose="020F0502020204030204"/>
                <a:sym typeface="Calibri" panose="020F0502020204030204"/>
              </a:rPr>
              <a:t>Phần 02 :</a:t>
            </a:r>
            <a:endParaRPr sz="4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PHÂN TÍCH THIẾT KẾ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dk1"/>
                  </a:solidFill>
                  <a:latin typeface="Arial" panose="020B0604020202020204"/>
                  <a:ea typeface="Arial" panose="020B0604020202020204"/>
                  <a:cs typeface="Arial" panose="020B0604020202020204"/>
                  <a:sym typeface="Arial" panose="020B0604020202020204"/>
                </a:rPr>
                <a:t>HỆ THỐNG</a:t>
              </a:r>
              <a:endParaRPr sz="6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1" u="none" strike="noStrike" cap="none">
                  <a:solidFill>
                    <a:srgbClr val="FFFFFF"/>
                  </a:solidFill>
                  <a:latin typeface="Calibri" panose="020F0502020204030204"/>
                  <a:ea typeface="Calibri" panose="020F0502020204030204"/>
                  <a:cs typeface="Calibri" panose="020F0502020204030204"/>
                  <a:sym typeface="Calibri" panose="020F0502020204030204"/>
                </a:rPr>
                <a:t>1</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3666</Words>
  <Application>WPS Presentation</Application>
  <PresentationFormat>Widescreen</PresentationFormat>
  <Paragraphs>199</Paragraphs>
  <Slides>16</Slides>
  <Notes>15</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16</vt:i4>
      </vt:variant>
    </vt:vector>
  </HeadingPairs>
  <TitlesOfParts>
    <vt:vector size="34" baseType="lpstr">
      <vt:lpstr>Arial</vt:lpstr>
      <vt:lpstr>SimSun</vt:lpstr>
      <vt:lpstr>Wingdings</vt:lpstr>
      <vt:lpstr>Arial</vt:lpstr>
      <vt:lpstr>Microsoft YaHei</vt:lpstr>
      <vt:lpstr>Century Gothic</vt:lpstr>
      <vt:lpstr>Times New Roman</vt:lpstr>
      <vt:lpstr>Times New Roman</vt:lpstr>
      <vt:lpstr>Calibri</vt:lpstr>
      <vt:lpstr>Calibri</vt:lpstr>
      <vt:lpstr>Oi</vt:lpstr>
      <vt:lpstr>Segoe Print</vt:lpstr>
      <vt:lpstr>Arial Unicode MS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Acer Nitro 5</cp:lastModifiedBy>
  <cp:revision>60</cp:revision>
  <dcterms:created xsi:type="dcterms:W3CDTF">2017-11-02T08:38:00Z</dcterms:created>
  <dcterms:modified xsi:type="dcterms:W3CDTF">2024-06-01T11:06:36Z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ICV">
    <vt:lpwstr>6B7CAE8B6C2043409E7E956A44E95A83_12</vt:lpwstr>
  </property>
  <property fmtid="{D5CDD505-2E9C-101B-9397-08002B2CF9AE}" pid="13" name="KSOProductBuildVer">
    <vt:lpwstr>1033-12.2.0.16909</vt:lpwstr>
  </property>
</Properties>
</file>