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8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2998" autoAdjust="0"/>
  </p:normalViewPr>
  <p:slideViewPr>
    <p:cSldViewPr snapToGrid="0">
      <p:cViewPr varScale="1">
        <p:scale>
          <a:sx n="81" d="100"/>
          <a:sy n="81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9E7BA-4E20-47C8-89B3-3B91913BDBC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E9A73-3A5D-403B-B996-9535C044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9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https://www.oracle.com/java/technologies/javase/jdk-11-relnote.html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E9A73-3A5D-403B-B996-9535C0443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27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JAVA10: https://www.journaldev.com/20395/java-10-features</a:t>
            </a:r>
          </a:p>
          <a:p>
            <a:endParaRPr lang="en-US" dirty="0" smtClean="0"/>
          </a:p>
          <a:p>
            <a:r>
              <a:rPr lang="en-US" dirty="0" smtClean="0"/>
              <a:t>1. Local-Variable Type Inference "var"</a:t>
            </a:r>
          </a:p>
          <a:p>
            <a:r>
              <a:rPr lang="en-US" dirty="0" smtClean="0"/>
              <a:t>+ Use for Local-Variable</a:t>
            </a:r>
          </a:p>
          <a:p>
            <a:r>
              <a:rPr lang="en-US" dirty="0" smtClean="0"/>
              <a:t>+ Still statically typed language, not dynamically typed language</a:t>
            </a:r>
          </a:p>
          <a:p>
            <a:r>
              <a:rPr lang="en-US" dirty="0" smtClean="0"/>
              <a:t>+ https://www.journaldev.com/19871/java-10-local-variable-type-inference</a:t>
            </a:r>
          </a:p>
          <a:p>
            <a:r>
              <a:rPr lang="en-US" dirty="0" smtClean="0"/>
              <a:t>+ https://openjdk.java.net/projects/amber/LVTIFAQ.html#:~:text=var%20can%20be%20used%20in,static%20type%20of%20the%20variable.</a:t>
            </a:r>
          </a:p>
          <a:p>
            <a:endParaRPr lang="en-US" dirty="0" smtClean="0"/>
          </a:p>
          <a:p>
            <a:r>
              <a:rPr lang="en-US" dirty="0" smtClean="0"/>
              <a:t>2. API Changes</a:t>
            </a:r>
          </a:p>
          <a:p>
            <a:r>
              <a:rPr lang="en-US" dirty="0" smtClean="0"/>
              <a:t>Java 10 has added and removed (Yes It’s not a Typo) API’s.</a:t>
            </a:r>
          </a:p>
          <a:p>
            <a:r>
              <a:rPr lang="en-US" dirty="0" smtClean="0"/>
              <a:t>Java 9 introduced enhanced deprecation where certain API’s were marked to be removed in future releases.</a:t>
            </a:r>
          </a:p>
          <a:p>
            <a:r>
              <a:rPr lang="en-US" dirty="0" smtClean="0"/>
              <a:t>+ General: Get from google common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E9A73-3A5D-403B-B996-9535C04439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7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JAVA10: https://www.journaldev.com/20395/java-10-features</a:t>
            </a:r>
          </a:p>
          <a:p>
            <a:endParaRPr lang="en-US" dirty="0" smtClean="0"/>
          </a:p>
          <a:p>
            <a:r>
              <a:rPr lang="en-US" dirty="0" smtClean="0"/>
              <a:t>1. Local-Variable Type Inference "var"</a:t>
            </a:r>
          </a:p>
          <a:p>
            <a:r>
              <a:rPr lang="en-US" dirty="0" smtClean="0"/>
              <a:t>+ Use for Local-Variable</a:t>
            </a:r>
          </a:p>
          <a:p>
            <a:r>
              <a:rPr lang="en-US" dirty="0" smtClean="0"/>
              <a:t>+ Still statically typed language, not dynamically typed language</a:t>
            </a:r>
          </a:p>
          <a:p>
            <a:r>
              <a:rPr lang="en-US" dirty="0" smtClean="0"/>
              <a:t>+ https://www.journaldev.com/19871/java-10-local-variable-type-inference</a:t>
            </a:r>
          </a:p>
          <a:p>
            <a:r>
              <a:rPr lang="en-US" dirty="0" smtClean="0"/>
              <a:t>+ https://openjdk.java.net/projects/amber/LVTIFAQ.html#:~:text=var%20can%20be%20used%20in,static%20type%20of%20the%20variable.</a:t>
            </a:r>
          </a:p>
          <a:p>
            <a:endParaRPr lang="en-US" dirty="0" smtClean="0"/>
          </a:p>
          <a:p>
            <a:r>
              <a:rPr lang="en-US" dirty="0" smtClean="0"/>
              <a:t>2. API Changes</a:t>
            </a:r>
          </a:p>
          <a:p>
            <a:r>
              <a:rPr lang="en-US" dirty="0" smtClean="0"/>
              <a:t>Java 10 has added and removed (Yes It’s not a Typo) API’s.</a:t>
            </a:r>
          </a:p>
          <a:p>
            <a:r>
              <a:rPr lang="en-US" dirty="0" smtClean="0"/>
              <a:t>Java 9 introduced enhanced deprecation where certain API’s were marked to be removed in future releases.</a:t>
            </a:r>
          </a:p>
          <a:p>
            <a:r>
              <a:rPr lang="en-US" dirty="0" smtClean="0"/>
              <a:t>+ General: Get from google common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E9A73-3A5D-403B-B996-9535C04439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3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JAVA11: https://www.journaldev.com/24601/java-11-features#1-why-is-java-11-important</a:t>
            </a:r>
          </a:p>
          <a:p>
            <a:r>
              <a:rPr lang="en-US" dirty="0" smtClean="0"/>
              <a:t>      : http://cr.openjdk.java.net/~iris/se/11/latestSpec/java-se-11-jls-draft-diffs.pdf?xd_co_f=2bd4f1bae425f035fa21577511753180</a:t>
            </a:r>
          </a:p>
          <a:p>
            <a:endParaRPr lang="en-US" dirty="0" smtClean="0"/>
          </a:p>
          <a:p>
            <a:r>
              <a:rPr lang="en-US" dirty="0" smtClean="0"/>
              <a:t>1. Running Java File with single command</a:t>
            </a:r>
          </a:p>
          <a:p>
            <a:r>
              <a:rPr lang="en-US" dirty="0" smtClean="0"/>
              <a:t>   javac filename.java</a:t>
            </a:r>
          </a:p>
          <a:p>
            <a:r>
              <a:rPr lang="en-US" dirty="0" smtClean="0"/>
              <a:t>   java  filename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javac filename</a:t>
            </a:r>
          </a:p>
          <a:p>
            <a:endParaRPr lang="en-US" dirty="0" smtClean="0"/>
          </a:p>
          <a:p>
            <a:r>
              <a:rPr lang="en-US" dirty="0" smtClean="0"/>
              <a:t>2. Strings API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isBlank</a:t>
            </a:r>
            <a:endParaRPr lang="en-US" dirty="0" smtClean="0"/>
          </a:p>
          <a:p>
            <a:r>
              <a:rPr lang="en-US" dirty="0" smtClean="0"/>
              <a:t>.lines =&gt; "JD\</a:t>
            </a:r>
            <a:r>
              <a:rPr lang="en-US" dirty="0" err="1" smtClean="0"/>
              <a:t>nJD</a:t>
            </a:r>
            <a:r>
              <a:rPr lang="en-US" dirty="0" smtClean="0"/>
              <a:t>\</a:t>
            </a:r>
            <a:r>
              <a:rPr lang="en-US" dirty="0" err="1" smtClean="0"/>
              <a:t>nJD</a:t>
            </a:r>
            <a:r>
              <a:rPr lang="en-US" dirty="0" smtClean="0"/>
              <a:t>".lines().collect(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.strip(), </a:t>
            </a:r>
            <a:r>
              <a:rPr lang="en-US" dirty="0" err="1" smtClean="0"/>
              <a:t>stripLeading</a:t>
            </a:r>
            <a:r>
              <a:rPr lang="en-US" dirty="0" smtClean="0"/>
              <a:t>(), </a:t>
            </a:r>
            <a:r>
              <a:rPr lang="en-US" dirty="0" err="1" smtClean="0"/>
              <a:t>stripTrailing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 repeat(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3. Local-Variable Syntax for Lambda Parameters</a:t>
            </a:r>
          </a:p>
          <a:p>
            <a:r>
              <a:rPr lang="en-US" dirty="0" smtClean="0"/>
              <a:t>(@Nullable var s1, var s2) -&gt; s1 + s2</a:t>
            </a:r>
          </a:p>
          <a:p>
            <a:endParaRPr lang="en-US" dirty="0" smtClean="0"/>
          </a:p>
          <a:p>
            <a:r>
              <a:rPr lang="en-US" dirty="0" smtClean="0"/>
              <a:t>removed in java 10</a:t>
            </a:r>
          </a:p>
          <a:p>
            <a:r>
              <a:rPr lang="en-US" dirty="0" smtClean="0"/>
              <a:t>added in java 11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E9A73-3A5D-403B-B996-9535C04439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5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JAVA11: https://www.journaldev.com/24601/java-11-features#1-why-is-java-11-important</a:t>
            </a:r>
          </a:p>
          <a:p>
            <a:r>
              <a:rPr lang="en-US" dirty="0" smtClean="0"/>
              <a:t>      : http://cr.openjdk.java.net/~iris/se/11/latestSpec/java-se-11-jls-draft-diffs.pdf?xd_co_f=2bd4f1bae425f035fa21577511753180</a:t>
            </a:r>
          </a:p>
          <a:p>
            <a:endParaRPr lang="en-US" dirty="0" smtClean="0"/>
          </a:p>
          <a:p>
            <a:r>
              <a:rPr lang="en-US" dirty="0" smtClean="0"/>
              <a:t>1. Running Java File with single command</a:t>
            </a:r>
          </a:p>
          <a:p>
            <a:r>
              <a:rPr lang="en-US" dirty="0" smtClean="0"/>
              <a:t>   javac filename.java</a:t>
            </a:r>
          </a:p>
          <a:p>
            <a:r>
              <a:rPr lang="en-US" dirty="0" smtClean="0"/>
              <a:t>   java  filename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javac filename</a:t>
            </a:r>
          </a:p>
          <a:p>
            <a:endParaRPr lang="en-US" dirty="0" smtClean="0"/>
          </a:p>
          <a:p>
            <a:r>
              <a:rPr lang="en-US" dirty="0" smtClean="0"/>
              <a:t>2. Strings API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isBlank</a:t>
            </a:r>
            <a:endParaRPr lang="en-US" dirty="0" smtClean="0"/>
          </a:p>
          <a:p>
            <a:r>
              <a:rPr lang="en-US" dirty="0" smtClean="0"/>
              <a:t>.lines =&gt; "JD\</a:t>
            </a:r>
            <a:r>
              <a:rPr lang="en-US" dirty="0" err="1" smtClean="0"/>
              <a:t>nJD</a:t>
            </a:r>
            <a:r>
              <a:rPr lang="en-US" dirty="0" smtClean="0"/>
              <a:t>\</a:t>
            </a:r>
            <a:r>
              <a:rPr lang="en-US" dirty="0" err="1" smtClean="0"/>
              <a:t>nJD</a:t>
            </a:r>
            <a:r>
              <a:rPr lang="en-US" dirty="0" smtClean="0"/>
              <a:t>".lines().collect(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.strip(), </a:t>
            </a:r>
            <a:r>
              <a:rPr lang="en-US" dirty="0" err="1" smtClean="0"/>
              <a:t>stripLeading</a:t>
            </a:r>
            <a:r>
              <a:rPr lang="en-US" dirty="0" smtClean="0"/>
              <a:t>(), </a:t>
            </a:r>
            <a:r>
              <a:rPr lang="en-US" dirty="0" err="1" smtClean="0"/>
              <a:t>stripTrailing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 repeat(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3. Local-Variable Syntax for Lambda Parameters</a:t>
            </a:r>
          </a:p>
          <a:p>
            <a:r>
              <a:rPr lang="en-US" dirty="0" smtClean="0"/>
              <a:t>(@Nullable var s1, var s2) -&gt; s1 + s2</a:t>
            </a:r>
          </a:p>
          <a:p>
            <a:endParaRPr lang="en-US" dirty="0" smtClean="0"/>
          </a:p>
          <a:p>
            <a:r>
              <a:rPr lang="en-US" dirty="0" smtClean="0"/>
              <a:t>removed in java 10</a:t>
            </a:r>
          </a:p>
          <a:p>
            <a:r>
              <a:rPr lang="en-US" dirty="0" smtClean="0"/>
              <a:t>added in java 11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E9A73-3A5D-403B-B996-9535C04439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Download:</a:t>
            </a:r>
            <a:r>
              <a:rPr lang="en-US" baseline="0" dirty="0" smtClean="0"/>
              <a:t> https://adoptopenjdk.net/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E9A73-3A5D-403B-B996-9535C0443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https://stackoverflow.com/questions/52431764/difference-between-openjdk-and-adoptium-adoptopenjdk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E9A73-3A5D-403B-B996-9535C04439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9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https://stackoverflow.com/questions/52431764/difference-between-openjdk-and-adoptium-adoptopenjdk ***</a:t>
            </a:r>
          </a:p>
          <a:p>
            <a:r>
              <a:rPr lang="en-US" dirty="0" smtClean="0"/>
              <a:t>https://www.oracle.com/java/technologies/javase-downloads.html</a:t>
            </a:r>
          </a:p>
          <a:p>
            <a:endParaRPr lang="en-US" dirty="0" smtClean="0"/>
          </a:p>
          <a:p>
            <a:r>
              <a:rPr lang="en-US" dirty="0" smtClean="0"/>
              <a:t>GNU: General</a:t>
            </a:r>
            <a:r>
              <a:rPr lang="en-US" baseline="0" dirty="0" smtClean="0"/>
              <a:t> public license</a:t>
            </a:r>
          </a:p>
          <a:p>
            <a:r>
              <a:rPr lang="en-US" dirty="0" smtClean="0"/>
              <a:t>https://openjdk.java.net/legal/gplv2+ce.html?xd_co_f=2bd4f1bae425f035fa21577511753180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E9A73-3A5D-403B-B996-9535C0443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https://stackoverflow.com/questions/52431764/difference-between-openjdk-and-adoptium-adoptopenjdk</a:t>
            </a:r>
          </a:p>
          <a:p>
            <a:r>
              <a:rPr lang="en-US" dirty="0" smtClean="0"/>
              <a:t>https://www.oracle.com/java/technologies/javase-downloads.html</a:t>
            </a:r>
          </a:p>
          <a:p>
            <a:endParaRPr lang="en-US" dirty="0" smtClean="0"/>
          </a:p>
          <a:p>
            <a:r>
              <a:rPr lang="en-US" dirty="0" smtClean="0"/>
              <a:t>https://www.techrepublic.com/article/can-you-still-use-the-java-programming-language-for-free-what-you-need-to-know/#:~:text=No%2C%20not%20unless%20you%20want,under%20a%20paid%2Dfor%20license.</a:t>
            </a:r>
          </a:p>
          <a:p>
            <a:r>
              <a:rPr lang="en-US" dirty="0" smtClean="0"/>
              <a:t>http://www.oracle.com/us/corporate/pricing/price-lists/java-se-subscription-pricelist-5028356.pdf</a:t>
            </a:r>
          </a:p>
          <a:p>
            <a:endParaRPr lang="en-US" dirty="0" smtClean="0"/>
          </a:p>
          <a:p>
            <a:r>
              <a:rPr lang="en-US" dirty="0" smtClean="0"/>
              <a:t>GNU: General</a:t>
            </a:r>
            <a:r>
              <a:rPr lang="en-US" baseline="0" dirty="0" smtClean="0"/>
              <a:t> public license</a:t>
            </a:r>
          </a:p>
          <a:p>
            <a:r>
              <a:rPr lang="en-US" dirty="0" smtClean="0"/>
              <a:t>https://openjdk.java.net/legal/gplv2+ce.html?xd_co_f=2bd4f1bae425f035fa21577511753180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E9A73-3A5D-403B-B996-9535C0443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JAVA09: https://www.pluralsight.com/blog/software-development/java-9-new-features</a:t>
            </a:r>
          </a:p>
          <a:p>
            <a:r>
              <a:rPr lang="en-US" dirty="0" smtClean="0"/>
              <a:t>            : https://www.baeldung.com/graal-java-jit-compiler (C1 vs C2)</a:t>
            </a:r>
          </a:p>
          <a:p>
            <a:endParaRPr lang="en-US" dirty="0" smtClean="0"/>
          </a:p>
          <a:p>
            <a:r>
              <a:rPr lang="en-US" dirty="0" smtClean="0"/>
              <a:t>1. module jar</a:t>
            </a:r>
          </a:p>
          <a:p>
            <a:r>
              <a:rPr lang="en-US" dirty="0" smtClean="0"/>
              <a:t>   + </a:t>
            </a:r>
            <a:r>
              <a:rPr lang="en-US" dirty="0" err="1" smtClean="0"/>
              <a:t>config</a:t>
            </a:r>
            <a:r>
              <a:rPr lang="en-US" dirty="0" smtClean="0"/>
              <a:t> in module info.java</a:t>
            </a:r>
          </a:p>
          <a:p>
            <a:r>
              <a:rPr lang="en-US" dirty="0" smtClean="0"/>
              <a:t>   + </a:t>
            </a:r>
            <a:r>
              <a:rPr lang="en-US" dirty="0" err="1" smtClean="0"/>
              <a:t>extext</a:t>
            </a:r>
            <a:r>
              <a:rPr lang="en-US" dirty="0" smtClean="0"/>
              <a:t> projects with many modules</a:t>
            </a:r>
          </a:p>
          <a:p>
            <a:r>
              <a:rPr lang="en-US" dirty="0" smtClean="0"/>
              <a:t>   + bakeoff: core, portlets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. </a:t>
            </a:r>
            <a:r>
              <a:rPr lang="en-US" dirty="0" err="1" smtClean="0"/>
              <a:t>bo</a:t>
            </a:r>
            <a:r>
              <a:rPr lang="en-US" dirty="0" smtClean="0"/>
              <a:t>-core is dependency on </a:t>
            </a:r>
            <a:r>
              <a:rPr lang="en-US" dirty="0" err="1" smtClean="0"/>
              <a:t>bo-porlets</a:t>
            </a:r>
            <a:endParaRPr lang="en-US" dirty="0" smtClean="0"/>
          </a:p>
          <a:p>
            <a:r>
              <a:rPr lang="en-US" dirty="0" smtClean="0"/>
              <a:t>     .   	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module </a:t>
            </a:r>
            <a:r>
              <a:rPr lang="en-US" dirty="0" err="1" smtClean="0"/>
              <a:t>bo-porlets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exports </a:t>
            </a:r>
            <a:r>
              <a:rPr lang="en-US" dirty="0" err="1" smtClean="0"/>
              <a:t>com.mgmtp.lidl.bakeoff.portlets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 requires </a:t>
            </a:r>
            <a:r>
              <a:rPr lang="en-US" dirty="0" err="1" smtClean="0"/>
              <a:t>bo</a:t>
            </a:r>
            <a:r>
              <a:rPr lang="en-US" dirty="0" smtClean="0"/>
              <a:t>-core;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2. JShell command</a:t>
            </a:r>
          </a:p>
          <a:p>
            <a:r>
              <a:rPr lang="en-US" dirty="0" smtClean="0"/>
              <a:t>   Help: https://www.javatpoint.com/java-shell-tool#:~:text=To%20start%20Jshell%2C%20first%20we,welcome%20message%20to%20the%20console.</a:t>
            </a:r>
          </a:p>
          <a:p>
            <a:r>
              <a:rPr lang="en-US" dirty="0" smtClean="0"/>
              <a:t>3. Collection factory methods</a:t>
            </a:r>
          </a:p>
          <a:p>
            <a:r>
              <a:rPr lang="en-US" dirty="0" smtClean="0"/>
              <a:t>   + Lists, Maps ...</a:t>
            </a:r>
          </a:p>
          <a:p>
            <a:r>
              <a:rPr lang="en-US" dirty="0" smtClean="0"/>
              <a:t>   + Google common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4. Interface support private methods</a:t>
            </a:r>
          </a:p>
          <a:p>
            <a:r>
              <a:rPr lang="en-US" dirty="0" smtClean="0"/>
              <a:t>5. HTTP/2</a:t>
            </a:r>
          </a:p>
          <a:p>
            <a:r>
              <a:rPr lang="en-US" dirty="0" smtClean="0"/>
              <a:t>   A new way of performing HTTP calls arrives with Java 9</a:t>
            </a:r>
          </a:p>
          <a:p>
            <a:r>
              <a:rPr lang="en-US" dirty="0" smtClean="0"/>
              <a:t>   Support </a:t>
            </a:r>
            <a:r>
              <a:rPr lang="en-US" dirty="0" err="1" smtClean="0"/>
              <a:t>websocket</a:t>
            </a:r>
            <a:endParaRPr lang="en-US" dirty="0" smtClean="0"/>
          </a:p>
          <a:p>
            <a:r>
              <a:rPr lang="en-US" dirty="0" smtClean="0"/>
              <a:t>6. New JIT compiler - GraalVM (build on JAVA, </a:t>
            </a:r>
            <a:r>
              <a:rPr lang="en-US" dirty="0" err="1" smtClean="0"/>
              <a:t>combile</a:t>
            </a:r>
            <a:r>
              <a:rPr lang="en-US" dirty="0" smtClean="0"/>
              <a:t> C1 and C2 with JAVA code)</a:t>
            </a:r>
          </a:p>
          <a:p>
            <a:r>
              <a:rPr lang="en-US" dirty="0" smtClean="0"/>
              <a:t>   source =&gt; bytecode: C1 =&gt; client compiler (JAVA)</a:t>
            </a:r>
          </a:p>
          <a:p>
            <a:r>
              <a:rPr lang="en-US" dirty="0" smtClean="0"/>
              <a:t>   bytecode =&gt; machine code: C2 =&gt; server compiler (runtime - C++)</a:t>
            </a:r>
          </a:p>
          <a:p>
            <a:r>
              <a:rPr lang="en-US" dirty="0" smtClean="0"/>
              <a:t>   https://www.baeldung.com/graal-java-jit-compiler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E9A73-3A5D-403B-B996-9535C04439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54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JAVA09: https://www.pluralsight.com/blog/software-development/java-9-new-features</a:t>
            </a:r>
          </a:p>
          <a:p>
            <a:r>
              <a:rPr lang="en-US" dirty="0" smtClean="0"/>
              <a:t>            : https://www.baeldung.com/graal-java-jit-compiler (C1 vs C2)</a:t>
            </a:r>
          </a:p>
          <a:p>
            <a:endParaRPr lang="en-US" dirty="0" smtClean="0"/>
          </a:p>
          <a:p>
            <a:r>
              <a:rPr lang="en-US" dirty="0" smtClean="0"/>
              <a:t>1. module jar</a:t>
            </a:r>
          </a:p>
          <a:p>
            <a:r>
              <a:rPr lang="en-US" dirty="0" smtClean="0"/>
              <a:t>   + </a:t>
            </a:r>
            <a:r>
              <a:rPr lang="en-US" dirty="0" err="1" smtClean="0"/>
              <a:t>config</a:t>
            </a:r>
            <a:r>
              <a:rPr lang="en-US" dirty="0" smtClean="0"/>
              <a:t> in module info.java</a:t>
            </a:r>
          </a:p>
          <a:p>
            <a:r>
              <a:rPr lang="en-US" dirty="0" smtClean="0"/>
              <a:t>   + </a:t>
            </a:r>
            <a:r>
              <a:rPr lang="en-US" dirty="0" err="1" smtClean="0"/>
              <a:t>extext</a:t>
            </a:r>
            <a:r>
              <a:rPr lang="en-US" dirty="0" smtClean="0"/>
              <a:t> projects with many modules</a:t>
            </a:r>
          </a:p>
          <a:p>
            <a:r>
              <a:rPr lang="en-US" dirty="0" smtClean="0"/>
              <a:t>   + bakeoff: core, portlets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. </a:t>
            </a:r>
            <a:r>
              <a:rPr lang="en-US" dirty="0" err="1" smtClean="0"/>
              <a:t>bo</a:t>
            </a:r>
            <a:r>
              <a:rPr lang="en-US" dirty="0" smtClean="0"/>
              <a:t>-core is dependency on </a:t>
            </a:r>
            <a:r>
              <a:rPr lang="en-US" dirty="0" err="1" smtClean="0"/>
              <a:t>bo-porlets</a:t>
            </a:r>
            <a:endParaRPr lang="en-US" dirty="0" smtClean="0"/>
          </a:p>
          <a:p>
            <a:r>
              <a:rPr lang="en-US" dirty="0" smtClean="0"/>
              <a:t>     .   	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module </a:t>
            </a:r>
            <a:r>
              <a:rPr lang="en-US" dirty="0" err="1" smtClean="0"/>
              <a:t>bo-porlets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exports </a:t>
            </a:r>
            <a:r>
              <a:rPr lang="en-US" dirty="0" err="1" smtClean="0"/>
              <a:t>com.mgmtp.lidl.bakeoff.portlets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 requires </a:t>
            </a:r>
            <a:r>
              <a:rPr lang="en-US" dirty="0" err="1" smtClean="0"/>
              <a:t>bo</a:t>
            </a:r>
            <a:r>
              <a:rPr lang="en-US" dirty="0" smtClean="0"/>
              <a:t>-core;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2. JShell command</a:t>
            </a:r>
          </a:p>
          <a:p>
            <a:r>
              <a:rPr lang="en-US" dirty="0" smtClean="0"/>
              <a:t>   Help: https://www.javatpoint.com/java-shell-tool#:~:text=To%20start%20Jshell%2C%20first%20we,welcome%20message%20to%20the%20console.</a:t>
            </a:r>
          </a:p>
          <a:p>
            <a:r>
              <a:rPr lang="en-US" dirty="0" smtClean="0"/>
              <a:t>3. Collection factory methods</a:t>
            </a:r>
          </a:p>
          <a:p>
            <a:r>
              <a:rPr lang="en-US" dirty="0" smtClean="0"/>
              <a:t>   + Lists, Maps ...</a:t>
            </a:r>
          </a:p>
          <a:p>
            <a:r>
              <a:rPr lang="en-US" dirty="0" smtClean="0"/>
              <a:t>   + Google common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4. Interface support private methods</a:t>
            </a:r>
          </a:p>
          <a:p>
            <a:r>
              <a:rPr lang="en-US" dirty="0" smtClean="0"/>
              <a:t>5. HTTP/2</a:t>
            </a:r>
          </a:p>
          <a:p>
            <a:r>
              <a:rPr lang="en-US" dirty="0" smtClean="0"/>
              <a:t>   A new way of performing HTTP calls arrives with Java 9</a:t>
            </a:r>
          </a:p>
          <a:p>
            <a:r>
              <a:rPr lang="en-US" dirty="0" smtClean="0"/>
              <a:t>   Support </a:t>
            </a:r>
            <a:r>
              <a:rPr lang="en-US" dirty="0" err="1" smtClean="0"/>
              <a:t>websocket</a:t>
            </a:r>
            <a:endParaRPr lang="en-US" dirty="0" smtClean="0"/>
          </a:p>
          <a:p>
            <a:r>
              <a:rPr lang="en-US" dirty="0" smtClean="0"/>
              <a:t>6. New JIT compiler - GraalVM (build on JAVA, </a:t>
            </a:r>
            <a:r>
              <a:rPr lang="en-US" dirty="0" err="1" smtClean="0"/>
              <a:t>combile</a:t>
            </a:r>
            <a:r>
              <a:rPr lang="en-US" dirty="0" smtClean="0"/>
              <a:t> C1 and C2 with JAVA code)</a:t>
            </a:r>
          </a:p>
          <a:p>
            <a:r>
              <a:rPr lang="en-US" dirty="0" smtClean="0"/>
              <a:t>   source =&gt; bytecode: C1 =&gt; client compiler (JAVA)</a:t>
            </a:r>
          </a:p>
          <a:p>
            <a:r>
              <a:rPr lang="en-US" dirty="0" smtClean="0"/>
              <a:t>   bytecode =&gt; machine code: C2 =&gt; server compiler (runtime - C++)</a:t>
            </a:r>
          </a:p>
          <a:p>
            <a:r>
              <a:rPr lang="en-US" dirty="0" smtClean="0"/>
              <a:t>   https://www.baeldung.com/graal-java-jit-compiler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E9A73-3A5D-403B-B996-9535C04439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48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JAVA09: https://www.pluralsight.com/blog/software-development/java-9-new-features</a:t>
            </a:r>
          </a:p>
          <a:p>
            <a:r>
              <a:rPr lang="en-US" dirty="0" smtClean="0"/>
              <a:t>            : https://www.baeldung.com/graal-java-jit-compiler (C1 vs C2)</a:t>
            </a:r>
          </a:p>
          <a:p>
            <a:endParaRPr lang="en-US" dirty="0" smtClean="0"/>
          </a:p>
          <a:p>
            <a:r>
              <a:rPr lang="en-US" dirty="0" smtClean="0"/>
              <a:t>1. module jar</a:t>
            </a:r>
          </a:p>
          <a:p>
            <a:r>
              <a:rPr lang="en-US" dirty="0" smtClean="0"/>
              <a:t>   + </a:t>
            </a:r>
            <a:r>
              <a:rPr lang="en-US" dirty="0" err="1" smtClean="0"/>
              <a:t>config</a:t>
            </a:r>
            <a:r>
              <a:rPr lang="en-US" dirty="0" smtClean="0"/>
              <a:t> in module info.java</a:t>
            </a:r>
          </a:p>
          <a:p>
            <a:r>
              <a:rPr lang="en-US" dirty="0" smtClean="0"/>
              <a:t>   + </a:t>
            </a:r>
            <a:r>
              <a:rPr lang="en-US" dirty="0" err="1" smtClean="0"/>
              <a:t>extext</a:t>
            </a:r>
            <a:r>
              <a:rPr lang="en-US" dirty="0" smtClean="0"/>
              <a:t> projects with many modules</a:t>
            </a:r>
          </a:p>
          <a:p>
            <a:r>
              <a:rPr lang="en-US" dirty="0" smtClean="0"/>
              <a:t>   + bakeoff: core, portlets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. </a:t>
            </a:r>
            <a:r>
              <a:rPr lang="en-US" dirty="0" err="1" smtClean="0"/>
              <a:t>bo</a:t>
            </a:r>
            <a:r>
              <a:rPr lang="en-US" dirty="0" smtClean="0"/>
              <a:t>-core is dependency on </a:t>
            </a:r>
            <a:r>
              <a:rPr lang="en-US" dirty="0" err="1" smtClean="0"/>
              <a:t>bo-porlets</a:t>
            </a:r>
            <a:endParaRPr lang="en-US" dirty="0" smtClean="0"/>
          </a:p>
          <a:p>
            <a:r>
              <a:rPr lang="en-US" dirty="0" smtClean="0"/>
              <a:t>     .   	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module </a:t>
            </a:r>
            <a:r>
              <a:rPr lang="en-US" dirty="0" err="1" smtClean="0"/>
              <a:t>bo-porlets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exports </a:t>
            </a:r>
            <a:r>
              <a:rPr lang="en-US" dirty="0" err="1" smtClean="0"/>
              <a:t>com.mgmtp.lidl.bakeoff.portlets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 requires </a:t>
            </a:r>
            <a:r>
              <a:rPr lang="en-US" dirty="0" err="1" smtClean="0"/>
              <a:t>bo</a:t>
            </a:r>
            <a:r>
              <a:rPr lang="en-US" dirty="0" smtClean="0"/>
              <a:t>-core;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2. JShell command</a:t>
            </a:r>
          </a:p>
          <a:p>
            <a:r>
              <a:rPr lang="en-US" dirty="0" smtClean="0"/>
              <a:t>   Help: https://www.javatpoint.com/java-shell-tool#:~:text=To%20start%20Jshell%2C%20first%20we,welcome%20message%20to%20the%20console.</a:t>
            </a:r>
          </a:p>
          <a:p>
            <a:r>
              <a:rPr lang="en-US" dirty="0" smtClean="0"/>
              <a:t>3. Collection factory methods</a:t>
            </a:r>
          </a:p>
          <a:p>
            <a:r>
              <a:rPr lang="en-US" dirty="0" smtClean="0"/>
              <a:t>   + Lists, Maps ...</a:t>
            </a:r>
          </a:p>
          <a:p>
            <a:r>
              <a:rPr lang="en-US" dirty="0" smtClean="0"/>
              <a:t>   + Google common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4. Interface support private methods</a:t>
            </a:r>
          </a:p>
          <a:p>
            <a:r>
              <a:rPr lang="en-US" dirty="0" smtClean="0"/>
              <a:t>5. HTTP/2</a:t>
            </a:r>
          </a:p>
          <a:p>
            <a:r>
              <a:rPr lang="en-US" dirty="0" smtClean="0"/>
              <a:t>   A new way of performing HTTP calls arrives with Java 9</a:t>
            </a:r>
          </a:p>
          <a:p>
            <a:r>
              <a:rPr lang="en-US" dirty="0" smtClean="0"/>
              <a:t>   Support </a:t>
            </a:r>
            <a:r>
              <a:rPr lang="en-US" dirty="0" err="1" smtClean="0"/>
              <a:t>websocket</a:t>
            </a:r>
            <a:endParaRPr lang="en-US" dirty="0" smtClean="0"/>
          </a:p>
          <a:p>
            <a:r>
              <a:rPr lang="en-US" dirty="0" smtClean="0"/>
              <a:t>6. New JIT compiler - GraalVM (build on JAVA, </a:t>
            </a:r>
            <a:r>
              <a:rPr lang="en-US" dirty="0" err="1" smtClean="0"/>
              <a:t>combile</a:t>
            </a:r>
            <a:r>
              <a:rPr lang="en-US" dirty="0" smtClean="0"/>
              <a:t> C1 and C2 with JAVA code)</a:t>
            </a:r>
          </a:p>
          <a:p>
            <a:r>
              <a:rPr lang="en-US" dirty="0" smtClean="0"/>
              <a:t>   source =&gt; bytecode: C1 =&gt; client compiler (JAVA)</a:t>
            </a:r>
          </a:p>
          <a:p>
            <a:r>
              <a:rPr lang="en-US" dirty="0" smtClean="0"/>
              <a:t>   bytecode =&gt; machine code: C2 =&gt; server compiler (runtime - C++)</a:t>
            </a:r>
          </a:p>
          <a:p>
            <a:r>
              <a:rPr lang="en-US" dirty="0" smtClean="0"/>
              <a:t>   https://www.baeldung.com/graal-java-jit-compiler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E9A73-3A5D-403B-B996-9535C04439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40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JAVA09: https://www.pluralsight.com/blog/software-development/java-9-new-features</a:t>
            </a:r>
          </a:p>
          <a:p>
            <a:r>
              <a:rPr lang="en-US" dirty="0" smtClean="0"/>
              <a:t>            : https://www.baeldung.com/graal-java-jit-compiler (C1 vs C2)</a:t>
            </a:r>
          </a:p>
          <a:p>
            <a:endParaRPr lang="en-US" dirty="0" smtClean="0"/>
          </a:p>
          <a:p>
            <a:r>
              <a:rPr lang="en-US" dirty="0" smtClean="0"/>
              <a:t>1. module jar</a:t>
            </a:r>
          </a:p>
          <a:p>
            <a:r>
              <a:rPr lang="en-US" dirty="0" smtClean="0"/>
              <a:t>   + </a:t>
            </a:r>
            <a:r>
              <a:rPr lang="en-US" dirty="0" err="1" smtClean="0"/>
              <a:t>config</a:t>
            </a:r>
            <a:r>
              <a:rPr lang="en-US" dirty="0" smtClean="0"/>
              <a:t> in module info.java</a:t>
            </a:r>
          </a:p>
          <a:p>
            <a:r>
              <a:rPr lang="en-US" dirty="0" smtClean="0"/>
              <a:t>   + </a:t>
            </a:r>
            <a:r>
              <a:rPr lang="en-US" dirty="0" err="1" smtClean="0"/>
              <a:t>extext</a:t>
            </a:r>
            <a:r>
              <a:rPr lang="en-US" dirty="0" smtClean="0"/>
              <a:t> projects with many modules</a:t>
            </a:r>
          </a:p>
          <a:p>
            <a:r>
              <a:rPr lang="en-US" dirty="0" smtClean="0"/>
              <a:t>   + bakeoff: core, portlets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. </a:t>
            </a:r>
            <a:r>
              <a:rPr lang="en-US" dirty="0" err="1" smtClean="0"/>
              <a:t>bo</a:t>
            </a:r>
            <a:r>
              <a:rPr lang="en-US" dirty="0" smtClean="0"/>
              <a:t>-core is dependency on </a:t>
            </a:r>
            <a:r>
              <a:rPr lang="en-US" dirty="0" err="1" smtClean="0"/>
              <a:t>bo-porlets</a:t>
            </a:r>
            <a:endParaRPr lang="en-US" dirty="0" smtClean="0"/>
          </a:p>
          <a:p>
            <a:r>
              <a:rPr lang="en-US" dirty="0" smtClean="0"/>
              <a:t>     .   	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module </a:t>
            </a:r>
            <a:r>
              <a:rPr lang="en-US" dirty="0" err="1" smtClean="0"/>
              <a:t>bo-porlets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exports </a:t>
            </a:r>
            <a:r>
              <a:rPr lang="en-US" dirty="0" err="1" smtClean="0"/>
              <a:t>com.mgmtp.lidl.bakeoff.portlets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 requires </a:t>
            </a:r>
            <a:r>
              <a:rPr lang="en-US" dirty="0" err="1" smtClean="0"/>
              <a:t>bo</a:t>
            </a:r>
            <a:r>
              <a:rPr lang="en-US" dirty="0" smtClean="0"/>
              <a:t>-core;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2. JShell command</a:t>
            </a:r>
          </a:p>
          <a:p>
            <a:r>
              <a:rPr lang="en-US" dirty="0" smtClean="0"/>
              <a:t>   Help: https://www.javatpoint.com/java-shell-tool#:~:text=To%20start%20Jshell%2C%20first%20we,welcome%20message%20to%20the%20console.</a:t>
            </a:r>
          </a:p>
          <a:p>
            <a:r>
              <a:rPr lang="en-US" dirty="0" smtClean="0"/>
              <a:t>3. Collection factory methods</a:t>
            </a:r>
          </a:p>
          <a:p>
            <a:r>
              <a:rPr lang="en-US" dirty="0" smtClean="0"/>
              <a:t>   + Lists, Maps ...</a:t>
            </a:r>
          </a:p>
          <a:p>
            <a:r>
              <a:rPr lang="en-US" dirty="0" smtClean="0"/>
              <a:t>   + Google common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4. Interface support private methods</a:t>
            </a:r>
          </a:p>
          <a:p>
            <a:r>
              <a:rPr lang="en-US" dirty="0" smtClean="0"/>
              <a:t>5. HTTP/2</a:t>
            </a:r>
          </a:p>
          <a:p>
            <a:r>
              <a:rPr lang="en-US" dirty="0" smtClean="0"/>
              <a:t>   A new way of performing HTTP calls arrives with Java 9</a:t>
            </a:r>
          </a:p>
          <a:p>
            <a:r>
              <a:rPr lang="en-US" dirty="0" smtClean="0"/>
              <a:t>   Support </a:t>
            </a:r>
            <a:r>
              <a:rPr lang="en-US" dirty="0" err="1" smtClean="0"/>
              <a:t>websocket</a:t>
            </a:r>
            <a:endParaRPr lang="en-US" dirty="0" smtClean="0"/>
          </a:p>
          <a:p>
            <a:r>
              <a:rPr lang="en-US" dirty="0" smtClean="0"/>
              <a:t>6. New JIT compiler - GraalVM (build on JAVA, </a:t>
            </a:r>
            <a:r>
              <a:rPr lang="en-US" dirty="0" err="1" smtClean="0"/>
              <a:t>combile</a:t>
            </a:r>
            <a:r>
              <a:rPr lang="en-US" dirty="0" smtClean="0"/>
              <a:t> C1 and C2 with JAVA code)</a:t>
            </a:r>
          </a:p>
          <a:p>
            <a:r>
              <a:rPr lang="en-US" dirty="0" smtClean="0"/>
              <a:t>   source =&gt; bytecode: C1 =&gt; client compiler (JAVA)</a:t>
            </a:r>
          </a:p>
          <a:p>
            <a:r>
              <a:rPr lang="en-US" dirty="0" smtClean="0"/>
              <a:t>   bytecode =&gt; machine code: C2 =&gt; server compiler (runtime - C++)</a:t>
            </a:r>
          </a:p>
          <a:p>
            <a:r>
              <a:rPr lang="en-US" dirty="0" smtClean="0"/>
              <a:t>   https://www.baeldung.com/graal-java-jit-compiler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E9A73-3A5D-403B-B996-9535C04439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1D3A-A508-4F3B-9F0B-E1D532A0BB3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8895-1813-46E6-9B0C-351AB52B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1D3A-A508-4F3B-9F0B-E1D532A0BB3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8895-1813-46E6-9B0C-351AB52B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1D3A-A508-4F3B-9F0B-E1D532A0BB3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8895-1813-46E6-9B0C-351AB52B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4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58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1D3A-A508-4F3B-9F0B-E1D532A0BB3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8895-1813-46E6-9B0C-351AB52B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1D3A-A508-4F3B-9F0B-E1D532A0BB3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8895-1813-46E6-9B0C-351AB52B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1D3A-A508-4F3B-9F0B-E1D532A0BB3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8895-1813-46E6-9B0C-351AB52B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2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1D3A-A508-4F3B-9F0B-E1D532A0BB3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8895-1813-46E6-9B0C-351AB52B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1D3A-A508-4F3B-9F0B-E1D532A0BB3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8895-1813-46E6-9B0C-351AB52B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7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1D3A-A508-4F3B-9F0B-E1D532A0BB3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8895-1813-46E6-9B0C-351AB52B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1D3A-A508-4F3B-9F0B-E1D532A0BB3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8895-1813-46E6-9B0C-351AB52B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0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1D3A-A508-4F3B-9F0B-E1D532A0BB3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8895-1813-46E6-9B0C-351AB52B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0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1D3A-A508-4F3B-9F0B-E1D532A0BB3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28895-1813-46E6-9B0C-351AB52B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4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 to JAVA 11 –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2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3810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JAVA10 - Features</a:t>
              </a:r>
              <a:endParaRPr lang="vi-VN" sz="2400" b="1" kern="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10576" y="1295400"/>
            <a:ext cx="932402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4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1. </a:t>
            </a:r>
            <a:r>
              <a:rPr lang="en-US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Local-Variable Type Inference "var"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+ Use for Local-Variable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+ Still statically typed language, not dynamically typed </a:t>
            </a: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language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200" kern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200" kern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https://www.journaldev.com/19871/java-10-local-variable-type-inference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https://openjdk.java.net/projects/amber/LVTIFAQ.html#:~:text=var%20can%20be%20used%20in,static%20type%20of%20the%20variable.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200" kern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algn="just">
              <a:buClr>
                <a:srgbClr val="002060"/>
              </a:buClr>
              <a:buNone/>
              <a:defRPr/>
            </a:pP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400" b="1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9" y="2749559"/>
            <a:ext cx="4278385" cy="15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3810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JAVA10 - Features</a:t>
              </a:r>
              <a:endParaRPr lang="vi-VN" sz="2400" b="1" kern="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10576" y="1295400"/>
            <a:ext cx="932402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4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2</a:t>
            </a:r>
            <a:r>
              <a:rPr lang="en-US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. API Changes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200" kern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Java 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10 has added and removed (Yes It’s not a Typo) API’s.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Java 9 introduced enhanced deprecation where certain API’s were marked to be removed in future releases.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200" kern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+ From 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google common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400" b="1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3810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JAVA11 - Features</a:t>
              </a:r>
              <a:endParaRPr lang="vi-VN" sz="2400" b="1" kern="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10576" y="1295400"/>
            <a:ext cx="932402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4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  <a:r>
              <a:rPr lang="en-US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. Running Java File with single command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javac 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filename.java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  </a:t>
            </a: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java  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filename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   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  </a:t>
            </a: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javac 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filename</a:t>
            </a:r>
            <a:endParaRPr lang="en-US" sz="2200" kern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200" kern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+ From google 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common</a:t>
            </a:r>
          </a:p>
          <a:p>
            <a:pPr marL="0" lvl="0" indent="0" algn="just">
              <a:buClr>
                <a:srgbClr val="002060"/>
              </a:buClr>
              <a:buNone/>
              <a:defRPr/>
            </a:pP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400" b="1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7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3810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JAVA11 - Features</a:t>
              </a:r>
              <a:endParaRPr lang="vi-VN" sz="2400" b="1" kern="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10576" y="1295400"/>
            <a:ext cx="932402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2. Strings API</a:t>
            </a:r>
            <a:endParaRPr lang="en-US" sz="2400" b="1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r>
              <a:rPr lang="en-US" sz="2200" kern="0" dirty="0" err="1">
                <a:solidFill>
                  <a:schemeClr val="tx1"/>
                </a:solidFill>
                <a:latin typeface="Calibri" panose="020F0502020204030204" pitchFamily="34" charset="0"/>
              </a:rPr>
              <a:t>isBlank</a:t>
            </a: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.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lines =&gt; "JD\</a:t>
            </a:r>
            <a:r>
              <a:rPr lang="en-US" sz="2200" kern="0" dirty="0" err="1">
                <a:solidFill>
                  <a:schemeClr val="tx1"/>
                </a:solidFill>
                <a:latin typeface="Calibri" panose="020F0502020204030204" pitchFamily="34" charset="0"/>
              </a:rPr>
              <a:t>nJD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\</a:t>
            </a:r>
            <a:r>
              <a:rPr lang="en-US" sz="2200" kern="0" dirty="0" err="1">
                <a:solidFill>
                  <a:schemeClr val="tx1"/>
                </a:solidFill>
                <a:latin typeface="Calibri" panose="020F0502020204030204" pitchFamily="34" charset="0"/>
              </a:rPr>
              <a:t>nJD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".lines().collect(</a:t>
            </a:r>
            <a:r>
              <a:rPr lang="en-US" sz="2200" kern="0" dirty="0" err="1">
                <a:solidFill>
                  <a:schemeClr val="tx1"/>
                </a:solidFill>
                <a:latin typeface="Calibri" panose="020F0502020204030204" pitchFamily="34" charset="0"/>
              </a:rPr>
              <a:t>Collectors.toList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())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.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strip(), </a:t>
            </a:r>
            <a:r>
              <a:rPr lang="en-US" sz="2200" kern="0" dirty="0" err="1">
                <a:solidFill>
                  <a:schemeClr val="tx1"/>
                </a:solidFill>
                <a:latin typeface="Calibri" panose="020F0502020204030204" pitchFamily="34" charset="0"/>
              </a:rPr>
              <a:t>stripLeading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(), </a:t>
            </a:r>
            <a:r>
              <a:rPr lang="en-US" sz="2200" kern="0" dirty="0" err="1">
                <a:solidFill>
                  <a:schemeClr val="tx1"/>
                </a:solidFill>
                <a:latin typeface="Calibri" panose="020F0502020204030204" pitchFamily="34" charset="0"/>
              </a:rPr>
              <a:t>stripTrailing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()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.repeat(</a:t>
            </a:r>
            <a:r>
              <a:rPr lang="en-US" sz="2200" kern="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4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3</a:t>
            </a:r>
            <a:r>
              <a:rPr lang="en-US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. Local-Variable Syntax for Lambda Parameters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removed 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in java 10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added in java </a:t>
            </a: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11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 (@Nullable var s1, var s2) -&gt; s1 + </a:t>
            </a: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s2</a:t>
            </a: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algn="just">
              <a:buClr>
                <a:srgbClr val="002060"/>
              </a:buClr>
              <a:buNone/>
              <a:defRPr/>
            </a:pP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400" b="1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3810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 Setup</a:t>
              </a:r>
              <a:endParaRPr lang="vi-VN" sz="2400" b="1" kern="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10576" y="1295400"/>
            <a:ext cx="932402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002060"/>
              </a:buClr>
              <a:defRPr/>
            </a:pPr>
            <a:r>
              <a:rPr lang="en-US" sz="28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8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Command</a:t>
            </a:r>
          </a:p>
          <a:p>
            <a:pPr lvl="0" algn="just">
              <a:buClr>
                <a:srgbClr val="002060"/>
              </a:buClr>
              <a:defRPr/>
            </a:pPr>
            <a:endParaRPr lang="en-US" sz="2800" b="1" kern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0" algn="just">
              <a:buClr>
                <a:srgbClr val="002060"/>
              </a:buClr>
              <a:defRPr/>
            </a:pPr>
            <a:endParaRPr lang="en-US" sz="2800" b="1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0" algn="just">
              <a:buClr>
                <a:srgbClr val="002060"/>
              </a:buClr>
              <a:defRPr/>
            </a:pPr>
            <a:endParaRPr lang="en-US" sz="2800" b="1" kern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0" algn="just">
              <a:buClr>
                <a:srgbClr val="002060"/>
              </a:buClr>
              <a:defRPr/>
            </a:pPr>
            <a:endParaRPr lang="en-US" sz="2800" b="1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0" algn="just">
              <a:buClr>
                <a:srgbClr val="002060"/>
              </a:buClr>
              <a:defRPr/>
            </a:pPr>
            <a:r>
              <a:rPr lang="en-US" sz="28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Setup</a:t>
            </a:r>
          </a:p>
          <a:p>
            <a:pPr marL="0" lv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JDK: 11</a:t>
            </a: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algn="just">
              <a:buClr>
                <a:srgbClr val="002060"/>
              </a:buClr>
              <a:buNone/>
              <a:defRPr/>
            </a:pP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JVM</a:t>
            </a: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+ 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Hotspot: standard</a:t>
            </a:r>
          </a:p>
          <a:p>
            <a:pPr marL="0" lv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+ 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OpenJ9: better, but less </a:t>
            </a: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stable</a:t>
            </a:r>
          </a:p>
          <a:p>
            <a:pPr marL="0" lvl="0" indent="0" algn="just">
              <a:buClr>
                <a:srgbClr val="002060"/>
              </a:buClr>
              <a:buNone/>
              <a:defRPr/>
            </a:pP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OpenJ9 is a JVM implementation from the default Oracle Hotspot JVM</a:t>
            </a:r>
            <a:endParaRPr lang="en-US" sz="2200" kern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algn="just">
              <a:buClr>
                <a:srgbClr val="002060"/>
              </a:buClr>
              <a:buNone/>
              <a:defRPr/>
            </a:pPr>
            <a:endParaRPr lang="en-US" sz="2400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14" y="1948693"/>
            <a:ext cx="8426402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3810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Setup</a:t>
              </a:r>
              <a:endParaRPr lang="vi-VN" sz="2400" b="1" kern="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10575" y="1295400"/>
            <a:ext cx="1020198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002060"/>
              </a:buClr>
              <a:defRPr/>
            </a:pPr>
            <a:r>
              <a:rPr lang="en-US" sz="28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8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OpenJDK, AdoptOpenJDK, Oracle JDK</a:t>
            </a:r>
          </a:p>
          <a:p>
            <a:pPr marL="0" lvl="0" indent="0" algn="just">
              <a:buClr>
                <a:srgbClr val="002060"/>
              </a:buClr>
              <a:buNone/>
              <a:defRPr/>
            </a:pPr>
            <a:endParaRPr lang="en-US" sz="2800" b="1" kern="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95" y="3327201"/>
            <a:ext cx="6950042" cy="2453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895" y="1972855"/>
            <a:ext cx="9451586" cy="12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3810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Setup</a:t>
              </a:r>
              <a:endParaRPr lang="vi-VN" sz="2400" b="1" kern="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10576" y="1295400"/>
            <a:ext cx="932402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002060"/>
              </a:buClr>
              <a:defRPr/>
            </a:pPr>
            <a:r>
              <a:rPr lang="en-US" sz="28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Oracle JDK, OpenJDK, AdoptOpenJDK</a:t>
            </a:r>
            <a:endParaRPr lang="en-US" sz="2800" b="1" kern="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02" y="1913188"/>
            <a:ext cx="640135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3810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Setup</a:t>
              </a:r>
              <a:endParaRPr lang="vi-VN" sz="2400" b="1" kern="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10576" y="1295400"/>
            <a:ext cx="932402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002060"/>
              </a:buClr>
              <a:defRPr/>
            </a:pPr>
            <a:r>
              <a:rPr lang="en-US" sz="28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Price list for Oracle JDK</a:t>
            </a:r>
            <a:endParaRPr lang="en-US" sz="2800" b="1" kern="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480" y="2263878"/>
            <a:ext cx="10083677" cy="368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3810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JAVA09 - Features</a:t>
              </a:r>
              <a:endParaRPr lang="vi-VN" sz="2400" b="1" kern="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10576" y="1295400"/>
            <a:ext cx="932402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4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1. </a:t>
            </a:r>
            <a:r>
              <a:rPr lang="en-US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New JIT compiler - GraalVM (build on JAVA, </a:t>
            </a:r>
            <a:r>
              <a:rPr lang="en-US" sz="24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combine </a:t>
            </a:r>
            <a:r>
              <a:rPr lang="en-US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C1 and C2 with JAVA code)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fr-FR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source =&gt; bytecode: C1 =&gt; client compiler (JAVA)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fr-FR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bytecode =&gt; machine code: C2 =&gt; server compiler (runtime - C</a:t>
            </a:r>
            <a:r>
              <a:rPr lang="fr-FR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++) JIT</a:t>
            </a:r>
            <a:endParaRPr lang="fr-FR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fr-FR" sz="2200" kern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fr-FR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https://chrisseaton.com/truffleruby/jokerconf17/</a:t>
            </a: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fr-FR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https</a:t>
            </a:r>
            <a:r>
              <a:rPr lang="fr-FR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://www.baeldung.com/graal-java-jit-compiler</a:t>
            </a: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algn="just">
              <a:buClr>
                <a:srgbClr val="002060"/>
              </a:buClr>
              <a:buNone/>
              <a:defRPr/>
            </a:pP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400" b="1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3810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JAVA09 - Features</a:t>
              </a:r>
              <a:endParaRPr lang="vi-VN" sz="2400" b="1" kern="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10576" y="1295400"/>
            <a:ext cx="932402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2</a:t>
            </a:r>
            <a:r>
              <a:rPr lang="en-US" sz="24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. The </a:t>
            </a:r>
            <a:r>
              <a:rPr lang="en-US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Java Platform module </a:t>
            </a:r>
            <a:r>
              <a:rPr lang="en-US" sz="24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system</a:t>
            </a:r>
          </a:p>
          <a:p>
            <a:pPr marL="0" lv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Configure 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in module info.java</a:t>
            </a:r>
          </a:p>
          <a:p>
            <a:pPr marL="0" lvl="0" indent="0" algn="just">
              <a:buClr>
                <a:srgbClr val="002060"/>
              </a:buClr>
              <a:buNone/>
              <a:defRPr/>
            </a:pPr>
            <a:endParaRPr lang="en-US" sz="2200" kern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algn="just">
              <a:buClr>
                <a:srgbClr val="002060"/>
              </a:buClr>
              <a:buNone/>
              <a:defRPr/>
            </a:pP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algn="just">
              <a:buClr>
                <a:srgbClr val="002060"/>
              </a:buClr>
              <a:buNone/>
              <a:defRPr/>
            </a:pPr>
            <a:endParaRPr lang="en-US" sz="2200" kern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algn="just">
              <a:buClr>
                <a:srgbClr val="002060"/>
              </a:buClr>
              <a:buNone/>
              <a:defRPr/>
            </a:pP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algn="just">
              <a:buClr>
                <a:srgbClr val="002060"/>
              </a:buClr>
              <a:buNone/>
              <a:defRPr/>
            </a:pPr>
            <a:endParaRPr lang="en-US" sz="2200" kern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algn="just">
              <a:buClr>
                <a:srgbClr val="002060"/>
              </a:buClr>
              <a:buNone/>
              <a:defRPr/>
            </a:pP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bakeoff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: core, </a:t>
            </a: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portlets</a:t>
            </a:r>
          </a:p>
          <a:p>
            <a:pPr marL="0" lv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module </a:t>
            </a:r>
            <a:r>
              <a:rPr lang="en-US" sz="2200" kern="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bo</a:t>
            </a: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-portlets {</a:t>
            </a: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algn="just">
              <a:buClr>
                <a:srgbClr val="002060"/>
              </a:buClr>
              <a:buNone/>
              <a:defRPr/>
            </a:pP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      exports </a:t>
            </a:r>
            <a:r>
              <a:rPr lang="en-US" sz="2200" kern="0" dirty="0" err="1">
                <a:solidFill>
                  <a:schemeClr val="tx1"/>
                </a:solidFill>
                <a:latin typeface="Calibri" panose="020F0502020204030204" pitchFamily="34" charset="0"/>
              </a:rPr>
              <a:t>com.mgmtp.lidl.bakeoff.portlets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</a:p>
          <a:p>
            <a:pPr marL="0" lv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requires </a:t>
            </a:r>
            <a:r>
              <a:rPr lang="en-US" sz="2200" kern="0" dirty="0" err="1">
                <a:solidFill>
                  <a:schemeClr val="tx1"/>
                </a:solidFill>
                <a:latin typeface="Calibri" panose="020F0502020204030204" pitchFamily="34" charset="0"/>
              </a:rPr>
              <a:t>bo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-core;</a:t>
            </a:r>
          </a:p>
          <a:p>
            <a:pPr marL="0" lv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  <a:p>
            <a:pPr marL="0" lvl="0" indent="0" algn="just">
              <a:buClr>
                <a:srgbClr val="002060"/>
              </a:buClr>
              <a:buNone/>
              <a:defRPr/>
            </a:pPr>
            <a:endParaRPr lang="en-US" sz="2400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10" y="2634153"/>
            <a:ext cx="2789162" cy="11126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610" y="2394288"/>
            <a:ext cx="4600027" cy="15681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976" y="1800332"/>
            <a:ext cx="3546024" cy="36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3810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JAVA09 - Features</a:t>
              </a:r>
              <a:endParaRPr lang="vi-VN" sz="2400" b="1" kern="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10576" y="1295400"/>
            <a:ext cx="932402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4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3. </a:t>
            </a:r>
            <a:r>
              <a:rPr lang="en-US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JShell </a:t>
            </a:r>
            <a:r>
              <a:rPr lang="en-US" sz="24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command</a:t>
            </a:r>
          </a:p>
          <a:p>
            <a:pPr marL="0" lv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Command: jshell -v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09" y="2326302"/>
            <a:ext cx="4128825" cy="38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3810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dirty="0" smtClean="0">
                  <a:solidFill>
                    <a:srgbClr val="000000"/>
                  </a:solidFill>
                  <a:latin typeface="Cambria" panose="02040503050406030204" pitchFamily="18" charset="0"/>
                </a:rPr>
                <a:t>JAVA09 - Features</a:t>
              </a:r>
              <a:endParaRPr lang="vi-VN" sz="2400" b="1" kern="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10576" y="1295400"/>
            <a:ext cx="932402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4</a:t>
            </a:r>
            <a:r>
              <a:rPr lang="en-US" sz="24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. </a:t>
            </a:r>
            <a:r>
              <a:rPr lang="en-US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Collection factory methods</a:t>
            </a:r>
            <a:endParaRPr lang="en-US" sz="2400" b="1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lv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+ Lists</a:t>
            </a: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Maps</a:t>
            </a:r>
          </a:p>
          <a:p>
            <a:pPr marL="0" lv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+ From google common</a:t>
            </a: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400" b="1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5</a:t>
            </a:r>
            <a:r>
              <a:rPr lang="en-US" sz="24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. Interface support private method</a:t>
            </a:r>
            <a:endParaRPr lang="en-US" sz="2400" b="1" kern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400" b="1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r>
              <a:rPr lang="en-US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6</a:t>
            </a:r>
            <a:r>
              <a:rPr lang="en-US" sz="24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. </a:t>
            </a:r>
            <a:r>
              <a:rPr lang="en-US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HTTP/2</a:t>
            </a:r>
          </a:p>
          <a:p>
            <a:pPr marL="0" lvl="0" indent="0" algn="just">
              <a:buClr>
                <a:srgbClr val="002060"/>
              </a:buClr>
              <a:buNone/>
              <a:defRPr/>
            </a:pPr>
            <a:r>
              <a:rPr lang="en-US" sz="2200" kern="0" dirty="0">
                <a:solidFill>
                  <a:schemeClr val="tx1"/>
                </a:solidFill>
                <a:latin typeface="Calibri" panose="020F0502020204030204" pitchFamily="34" charset="0"/>
              </a:rPr>
              <a:t>A new way of performing HTTP calls arrives with Java 9</a:t>
            </a:r>
          </a:p>
          <a:p>
            <a:pPr marL="0" lvl="0" indent="0" algn="just">
              <a:buClr>
                <a:srgbClr val="002060"/>
              </a:buClr>
              <a:buNone/>
              <a:defRPr/>
            </a:pPr>
            <a:r>
              <a:rPr lang="en-US" sz="220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Support </a:t>
            </a:r>
            <a:r>
              <a:rPr lang="en-US" sz="2200" kern="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websocket</a:t>
            </a:r>
            <a:endParaRPr lang="en-US" sz="220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None/>
              <a:defRPr/>
            </a:pPr>
            <a:endParaRPr lang="en-US" sz="2400" b="1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1462</Words>
  <Application>Microsoft Office PowerPoint</Application>
  <PresentationFormat>Widescreen</PresentationFormat>
  <Paragraphs>310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Segoe UI</vt:lpstr>
      <vt:lpstr>Wingdings</vt:lpstr>
      <vt:lpstr>Office Theme</vt:lpstr>
      <vt:lpstr>Up to JAVA 11 –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mgm technology partners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11 – Release notes</dc:title>
  <dc:creator>Quyen Phan</dc:creator>
  <cp:lastModifiedBy>Quyen Phan</cp:lastModifiedBy>
  <cp:revision>68</cp:revision>
  <dcterms:created xsi:type="dcterms:W3CDTF">2020-09-25T01:44:45Z</dcterms:created>
  <dcterms:modified xsi:type="dcterms:W3CDTF">2020-09-25T07:43:55Z</dcterms:modified>
</cp:coreProperties>
</file>