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32"/>
  </p:notesMasterIdLst>
  <p:handoutMasterIdLst>
    <p:handoutMasterId r:id="rId33"/>
  </p:handoutMasterIdLst>
  <p:sldIdLst>
    <p:sldId id="399" r:id="rId2"/>
    <p:sldId id="403" r:id="rId3"/>
    <p:sldId id="426" r:id="rId4"/>
    <p:sldId id="427" r:id="rId5"/>
    <p:sldId id="428" r:id="rId6"/>
    <p:sldId id="429" r:id="rId7"/>
    <p:sldId id="430" r:id="rId8"/>
    <p:sldId id="431" r:id="rId9"/>
    <p:sldId id="405" r:id="rId10"/>
    <p:sldId id="406" r:id="rId11"/>
    <p:sldId id="409" r:id="rId12"/>
    <p:sldId id="407" r:id="rId13"/>
    <p:sldId id="408" r:id="rId14"/>
    <p:sldId id="415" r:id="rId15"/>
    <p:sldId id="410" r:id="rId16"/>
    <p:sldId id="411" r:id="rId17"/>
    <p:sldId id="412" r:id="rId18"/>
    <p:sldId id="413" r:id="rId19"/>
    <p:sldId id="414" r:id="rId20"/>
    <p:sldId id="416" r:id="rId21"/>
    <p:sldId id="417" r:id="rId22"/>
    <p:sldId id="418" r:id="rId23"/>
    <p:sldId id="419" r:id="rId24"/>
    <p:sldId id="420" r:id="rId25"/>
    <p:sldId id="421" r:id="rId26"/>
    <p:sldId id="423" r:id="rId27"/>
    <p:sldId id="424" r:id="rId28"/>
    <p:sldId id="425" r:id="rId29"/>
    <p:sldId id="432" r:id="rId30"/>
    <p:sldId id="433" r:id="rId31"/>
  </p:sldIdLst>
  <p:sldSz cx="9144000" cy="6858000" type="screen4x3"/>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54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9933"/>
    <a:srgbClr val="CCFFCC"/>
    <a:srgbClr val="FFFF00"/>
    <a:srgbClr val="00CC99"/>
    <a:srgbClr val="33CC33"/>
    <a:srgbClr val="33CCCC"/>
    <a:srgbClr val="00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092" autoAdjust="0"/>
  </p:normalViewPr>
  <p:slideViewPr>
    <p:cSldViewPr snapToObjects="1">
      <p:cViewPr varScale="1">
        <p:scale>
          <a:sx n="71" d="100"/>
          <a:sy n="71" d="100"/>
        </p:scale>
        <p:origin x="1771" y="58"/>
      </p:cViewPr>
      <p:guideLst>
        <p:guide orient="horz" pos="254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0" d="100"/>
          <a:sy n="80" d="100"/>
        </p:scale>
        <p:origin x="3678" y="6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2023-09-08</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2023-09-08</a:t>
            </a:fld>
            <a:endParaRPr lang="ko-KR" altLang="en-US" dirty="0"/>
          </a:p>
        </p:txBody>
      </p:sp>
      <p:sp>
        <p:nvSpPr>
          <p:cNvPr id="4" name="슬라이드 이미지 개체 틀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t>Singleton</a:t>
            </a:r>
            <a:r>
              <a:rPr lang="en-US" baseline="0" dirty="0" smtClean="0"/>
              <a:t> pattern </a:t>
            </a:r>
            <a:r>
              <a:rPr lang="en-US" baseline="0" dirty="0" err="1" smtClean="0"/>
              <a:t>thuộc</a:t>
            </a:r>
            <a:r>
              <a:rPr lang="en-US" baseline="0" dirty="0" smtClean="0"/>
              <a:t> </a:t>
            </a:r>
            <a:r>
              <a:rPr lang="en-US" baseline="0" dirty="0" err="1" smtClean="0"/>
              <a:t>loại</a:t>
            </a:r>
            <a:r>
              <a:rPr lang="en-US" baseline="0" dirty="0" smtClean="0"/>
              <a:t>: </a:t>
            </a:r>
            <a:r>
              <a:rPr lang="en-US" sz="1200" b="1" i="0" kern="1200" dirty="0" smtClean="0">
                <a:solidFill>
                  <a:schemeClr val="tx1"/>
                </a:solidFill>
                <a:effectLst/>
                <a:latin typeface="+mn-lt"/>
                <a:ea typeface="+mn-ea"/>
                <a:cs typeface="+mn-cs"/>
              </a:rPr>
              <a:t>Creational patterns</a:t>
            </a:r>
          </a:p>
          <a:p>
            <a:pPr marL="0" indent="0">
              <a:buFontTx/>
              <a:buNone/>
            </a:pPr>
            <a:r>
              <a:rPr lang="en-US" dirty="0" smtClean="0"/>
              <a:t>These patterns provide various object creation mechanisms, which increase flexibility and reuse of existing code.</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a:t>
            </a:fld>
            <a:endParaRPr lang="ko-KR" altLang="en-US" dirty="0"/>
          </a:p>
        </p:txBody>
      </p:sp>
    </p:spTree>
    <p:extLst>
      <p:ext uri="{BB962C8B-B14F-4D97-AF65-F5344CB8AC3E}">
        <p14:creationId xmlns:p14="http://schemas.microsoft.com/office/powerpoint/2010/main" val="423263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12</a:t>
            </a:fld>
            <a:endParaRPr lang="ko-KR" altLang="en-US" dirty="0"/>
          </a:p>
        </p:txBody>
      </p:sp>
    </p:spTree>
    <p:extLst>
      <p:ext uri="{BB962C8B-B14F-4D97-AF65-F5344CB8AC3E}">
        <p14:creationId xmlns:p14="http://schemas.microsoft.com/office/powerpoint/2010/main" val="205609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Strategy pattern lets you indirectly alter the object’s behavior at runtime by associating it with different sub-objects which can perform specific sub-tasks in different ways.</a:t>
            </a:r>
          </a:p>
          <a:p>
            <a:pPr marL="0" indent="0">
              <a:buFontTx/>
              <a:buNone/>
            </a:pPr>
            <a:endParaRPr lang="en-US" dirty="0" smtClean="0"/>
          </a:p>
          <a:p>
            <a:pPr marL="0" indent="0">
              <a:buFontTx/>
              <a:buNone/>
            </a:pPr>
            <a:r>
              <a:rPr lang="en-US" dirty="0" smtClean="0"/>
              <a:t>The Strategy pattern lets you extract the varying behavior into a separate class hierarchy and combine the original classes into one, thereby reducing duplicate code.</a:t>
            </a:r>
          </a:p>
          <a:p>
            <a:pPr marL="0" indent="0">
              <a:buFontTx/>
              <a:buNone/>
            </a:pPr>
            <a:endParaRPr lang="en-US" dirty="0" smtClean="0"/>
          </a:p>
          <a:p>
            <a:pPr marL="0" indent="0">
              <a:buFontTx/>
              <a:buNone/>
            </a:pPr>
            <a:r>
              <a:rPr lang="en-US" dirty="0" smtClean="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smtClean="0"/>
              <a:t> </a:t>
            </a:r>
          </a:p>
          <a:p>
            <a:pPr marL="0" indent="0">
              <a:buFontTx/>
              <a:buNone/>
            </a:pPr>
            <a:r>
              <a:rPr lang="en-US" dirty="0" smtClean="0"/>
              <a:t>The Strategy pattern lets you do away with such a conditional by extracting all algorithms into separate classes, all of which implement the same interface.</a:t>
            </a:r>
          </a:p>
          <a:p>
            <a:pPr marL="0" indent="0">
              <a:buFontTx/>
              <a:buNone/>
            </a:pPr>
            <a:r>
              <a:rPr lang="en-US" dirty="0" smtClean="0"/>
              <a:t>The original object delegates execution to one of these objects, instead of implementing all variants of the algorithm.</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13</a:t>
            </a:fld>
            <a:endParaRPr lang="ko-KR" altLang="en-US" dirty="0"/>
          </a:p>
        </p:txBody>
      </p:sp>
    </p:spTree>
    <p:extLst>
      <p:ext uri="{BB962C8B-B14F-4D97-AF65-F5344CB8AC3E}">
        <p14:creationId xmlns:p14="http://schemas.microsoft.com/office/powerpoint/2010/main" val="283358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Strategy pattern lets you indirectly alter the object’s behavior at runtime by associating it with different sub-objects which can perform specific sub-tasks in different ways.</a:t>
            </a:r>
          </a:p>
          <a:p>
            <a:pPr marL="0" indent="0">
              <a:buFontTx/>
              <a:buNone/>
            </a:pPr>
            <a:endParaRPr lang="en-US" dirty="0" smtClean="0"/>
          </a:p>
          <a:p>
            <a:pPr marL="0" indent="0">
              <a:buFontTx/>
              <a:buNone/>
            </a:pPr>
            <a:r>
              <a:rPr lang="en-US" dirty="0" smtClean="0"/>
              <a:t>The Strategy pattern lets you extract the varying behavior into a separate class hierarchy and combine the original classes into one, thereby reducing duplicate code.</a:t>
            </a:r>
          </a:p>
          <a:p>
            <a:pPr marL="0" indent="0">
              <a:buFontTx/>
              <a:buNone/>
            </a:pPr>
            <a:endParaRPr lang="en-US" dirty="0" smtClean="0"/>
          </a:p>
          <a:p>
            <a:pPr marL="0" indent="0">
              <a:buFontTx/>
              <a:buNone/>
            </a:pPr>
            <a:r>
              <a:rPr lang="en-US" dirty="0" smtClean="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smtClean="0"/>
              <a:t> </a:t>
            </a:r>
          </a:p>
          <a:p>
            <a:pPr marL="0" indent="0">
              <a:buFontTx/>
              <a:buNone/>
            </a:pPr>
            <a:r>
              <a:rPr lang="en-US" dirty="0" smtClean="0"/>
              <a:t>The Strategy pattern lets you do away with such a conditional by extracting all algorithms into separate classes, all of which implement the same interface.</a:t>
            </a:r>
          </a:p>
          <a:p>
            <a:pPr marL="0" indent="0">
              <a:buFontTx/>
              <a:buNone/>
            </a:pPr>
            <a:r>
              <a:rPr lang="en-US" dirty="0" smtClean="0"/>
              <a:t>The original object delegates execution to one of these objects, instead of implementing all variants of the algorithm.</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14</a:t>
            </a:fld>
            <a:endParaRPr lang="ko-KR" altLang="en-US" dirty="0"/>
          </a:p>
        </p:txBody>
      </p:sp>
    </p:spTree>
    <p:extLst>
      <p:ext uri="{BB962C8B-B14F-4D97-AF65-F5344CB8AC3E}">
        <p14:creationId xmlns:p14="http://schemas.microsoft.com/office/powerpoint/2010/main" val="637941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15</a:t>
            </a:fld>
            <a:endParaRPr lang="ko-KR" altLang="en-US" dirty="0"/>
          </a:p>
        </p:txBody>
      </p:sp>
    </p:spTree>
    <p:extLst>
      <p:ext uri="{BB962C8B-B14F-4D97-AF65-F5344CB8AC3E}">
        <p14:creationId xmlns:p14="http://schemas.microsoft.com/office/powerpoint/2010/main" val="411058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16</a:t>
            </a:fld>
            <a:endParaRPr lang="ko-KR" altLang="en-US" dirty="0"/>
          </a:p>
        </p:txBody>
      </p:sp>
    </p:spTree>
    <p:extLst>
      <p:ext uri="{BB962C8B-B14F-4D97-AF65-F5344CB8AC3E}">
        <p14:creationId xmlns:p14="http://schemas.microsoft.com/office/powerpoint/2010/main" val="41690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17</a:t>
            </a:fld>
            <a:endParaRPr lang="ko-KR" altLang="en-US" dirty="0"/>
          </a:p>
        </p:txBody>
      </p:sp>
    </p:spTree>
    <p:extLst>
      <p:ext uri="{BB962C8B-B14F-4D97-AF65-F5344CB8AC3E}">
        <p14:creationId xmlns:p14="http://schemas.microsoft.com/office/powerpoint/2010/main" val="1760233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18</a:t>
            </a:fld>
            <a:endParaRPr lang="ko-KR" altLang="en-US" dirty="0"/>
          </a:p>
        </p:txBody>
      </p:sp>
    </p:spTree>
    <p:extLst>
      <p:ext uri="{BB962C8B-B14F-4D97-AF65-F5344CB8AC3E}">
        <p14:creationId xmlns:p14="http://schemas.microsoft.com/office/powerpoint/2010/main" val="264104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19</a:t>
            </a:fld>
            <a:endParaRPr lang="ko-KR" altLang="en-US" dirty="0"/>
          </a:p>
        </p:txBody>
      </p:sp>
    </p:spTree>
    <p:extLst>
      <p:ext uri="{BB962C8B-B14F-4D97-AF65-F5344CB8AC3E}">
        <p14:creationId xmlns:p14="http://schemas.microsoft.com/office/powerpoint/2010/main" val="2393701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You can often experience this problem when working with classes of the graphical user interface.</a:t>
            </a:r>
          </a:p>
          <a:p>
            <a:pPr marL="0" indent="0">
              <a:buFontTx/>
              <a:buNone/>
            </a:pPr>
            <a:r>
              <a:rPr lang="en-US" dirty="0" smtClean="0"/>
              <a:t>For example, you created custom button classes, and you want to let the clients hook some custom code to your buttons so that it fires whenever a user presses a button.</a:t>
            </a:r>
          </a:p>
          <a:p>
            <a:pPr marL="0" indent="0">
              <a:buFontTx/>
              <a:buNone/>
            </a:pPr>
            <a:endParaRPr lang="en-US" dirty="0" smtClean="0"/>
          </a:p>
          <a:p>
            <a:pPr marL="0" indent="0">
              <a:buFontTx/>
              <a:buNone/>
            </a:pPr>
            <a:r>
              <a:rPr lang="en-US" dirty="0" smtClean="0"/>
              <a:t>The Observer pattern lets any object that implements the subscriber interface subscribe for event notifications in publisher objects. You can add the subscription mechanism to your buttons, letting the clients hook up their custom code via custom subscriber classes.</a:t>
            </a:r>
          </a:p>
          <a:p>
            <a:pPr marL="0" indent="0">
              <a:buFontTx/>
              <a:buNone/>
            </a:pPr>
            <a:endParaRPr lang="en-US" dirty="0" smtClean="0"/>
          </a:p>
          <a:p>
            <a:pPr marL="0" indent="0">
              <a:buFontTx/>
              <a:buNone/>
            </a:pPr>
            <a:r>
              <a:rPr lang="en-US" dirty="0" smtClean="0"/>
              <a:t>The subscription list is dynamic, so subscribers can join or leave the list whenever they need to.</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20</a:t>
            </a:fld>
            <a:endParaRPr lang="ko-KR" altLang="en-US" dirty="0"/>
          </a:p>
        </p:txBody>
      </p:sp>
    </p:spTree>
    <p:extLst>
      <p:ext uri="{BB962C8B-B14F-4D97-AF65-F5344CB8AC3E}">
        <p14:creationId xmlns:p14="http://schemas.microsoft.com/office/powerpoint/2010/main" val="1697269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21</a:t>
            </a:fld>
            <a:endParaRPr lang="ko-KR" altLang="en-US" dirty="0"/>
          </a:p>
        </p:txBody>
      </p:sp>
    </p:spTree>
    <p:extLst>
      <p:ext uri="{BB962C8B-B14F-4D97-AF65-F5344CB8AC3E}">
        <p14:creationId xmlns:p14="http://schemas.microsoft.com/office/powerpoint/2010/main" val="256991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4</a:t>
            </a:fld>
            <a:endParaRPr lang="ko-KR" altLang="en-US" dirty="0"/>
          </a:p>
        </p:txBody>
      </p:sp>
    </p:spTree>
    <p:extLst>
      <p:ext uri="{BB962C8B-B14F-4D97-AF65-F5344CB8AC3E}">
        <p14:creationId xmlns:p14="http://schemas.microsoft.com/office/powerpoint/2010/main" val="1454934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22</a:t>
            </a:fld>
            <a:endParaRPr lang="ko-KR" altLang="en-US" dirty="0"/>
          </a:p>
        </p:txBody>
      </p:sp>
    </p:spTree>
    <p:extLst>
      <p:ext uri="{BB962C8B-B14F-4D97-AF65-F5344CB8AC3E}">
        <p14:creationId xmlns:p14="http://schemas.microsoft.com/office/powerpoint/2010/main" val="104137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smtClean="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23</a:t>
            </a:fld>
            <a:endParaRPr lang="ko-KR" altLang="en-US" dirty="0"/>
          </a:p>
        </p:txBody>
      </p:sp>
    </p:spTree>
    <p:extLst>
      <p:ext uri="{BB962C8B-B14F-4D97-AF65-F5344CB8AC3E}">
        <p14:creationId xmlns:p14="http://schemas.microsoft.com/office/powerpoint/2010/main" val="248571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24</a:t>
            </a:fld>
            <a:endParaRPr lang="ko-KR" altLang="en-US" dirty="0"/>
          </a:p>
        </p:txBody>
      </p:sp>
    </p:spTree>
    <p:extLst>
      <p:ext uri="{BB962C8B-B14F-4D97-AF65-F5344CB8AC3E}">
        <p14:creationId xmlns:p14="http://schemas.microsoft.com/office/powerpoint/2010/main" val="3420917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smtClean="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25</a:t>
            </a:fld>
            <a:endParaRPr lang="ko-KR" altLang="en-US" dirty="0"/>
          </a:p>
        </p:txBody>
      </p:sp>
    </p:spTree>
    <p:extLst>
      <p:ext uri="{BB962C8B-B14F-4D97-AF65-F5344CB8AC3E}">
        <p14:creationId xmlns:p14="http://schemas.microsoft.com/office/powerpoint/2010/main" val="1943114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26</a:t>
            </a:fld>
            <a:endParaRPr lang="ko-KR" altLang="en-US" dirty="0"/>
          </a:p>
        </p:txBody>
      </p:sp>
    </p:spTree>
    <p:extLst>
      <p:ext uri="{BB962C8B-B14F-4D97-AF65-F5344CB8AC3E}">
        <p14:creationId xmlns:p14="http://schemas.microsoft.com/office/powerpoint/2010/main" val="427057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Decorator lets you structure your business logic into layers, create a decorator for each layer and compose objects with various combinations of this logic at runtime.</a:t>
            </a:r>
          </a:p>
          <a:p>
            <a:pPr marL="0" indent="0">
              <a:buFontTx/>
              <a:buNone/>
            </a:pPr>
            <a:r>
              <a:rPr lang="en-US" dirty="0" smtClean="0"/>
              <a:t>The client code can treat all these objects in the same way, since they all follow a common interface.</a:t>
            </a:r>
          </a:p>
          <a:p>
            <a:pPr marL="0" indent="0">
              <a:buFontTx/>
              <a:buNone/>
            </a:pPr>
            <a:endParaRPr lang="en-US" dirty="0" smtClean="0"/>
          </a:p>
          <a:p>
            <a:pPr marL="0" indent="0">
              <a:buFontTx/>
              <a:buNone/>
            </a:pPr>
            <a:r>
              <a:rPr lang="en-US" dirty="0" smtClean="0"/>
              <a:t>Many programming languages have the final keyword that can be used to prevent further extension of a class. For a final class, the only way to reuse the existing behavior would be to wrap the class with your own wrapper, using the Decorator pattern.</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27</a:t>
            </a:fld>
            <a:endParaRPr lang="ko-KR" altLang="en-US" dirty="0"/>
          </a:p>
        </p:txBody>
      </p:sp>
    </p:spTree>
    <p:extLst>
      <p:ext uri="{BB962C8B-B14F-4D97-AF65-F5344CB8AC3E}">
        <p14:creationId xmlns:p14="http://schemas.microsoft.com/office/powerpoint/2010/main" val="397448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28</a:t>
            </a:fld>
            <a:endParaRPr lang="ko-KR" altLang="en-US" dirty="0"/>
          </a:p>
        </p:txBody>
      </p:sp>
    </p:spTree>
    <p:extLst>
      <p:ext uri="{BB962C8B-B14F-4D97-AF65-F5344CB8AC3E}">
        <p14:creationId xmlns:p14="http://schemas.microsoft.com/office/powerpoint/2010/main" val="644878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29</a:t>
            </a:fld>
            <a:endParaRPr lang="ko-KR" altLang="en-US" dirty="0"/>
          </a:p>
        </p:txBody>
      </p:sp>
    </p:spTree>
    <p:extLst>
      <p:ext uri="{BB962C8B-B14F-4D97-AF65-F5344CB8AC3E}">
        <p14:creationId xmlns:p14="http://schemas.microsoft.com/office/powerpoint/2010/main" val="250816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30</a:t>
            </a:fld>
            <a:endParaRPr lang="ko-KR" altLang="en-US" dirty="0"/>
          </a:p>
        </p:txBody>
      </p:sp>
    </p:spTree>
    <p:extLst>
      <p:ext uri="{BB962C8B-B14F-4D97-AF65-F5344CB8AC3E}">
        <p14:creationId xmlns:p14="http://schemas.microsoft.com/office/powerpoint/2010/main" val="39145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latin typeface="Arial Narrow" panose="020B0606020202030204" pitchFamily="34" charset="0"/>
              </a:rPr>
              <a:t>And provide global point of access to it.</a:t>
            </a:r>
            <a:br>
              <a:rPr lang="en-US" dirty="0" smtClean="0">
                <a:latin typeface="Arial Narrow" panose="020B0606020202030204" pitchFamily="34" charset="0"/>
              </a:rPr>
            </a:br>
            <a:r>
              <a:rPr lang="en-US" dirty="0" smtClean="0">
                <a:latin typeface="Arial Narrow" panose="020B0606020202030204" pitchFamily="34" charset="0"/>
              </a:rPr>
              <a:t>Singleton Pattern ensures a class has only one instance,</a:t>
            </a:r>
          </a:p>
          <a:p>
            <a:endParaRPr lang="en-US" dirty="0" smtClean="0">
              <a:latin typeface="Arial Narrow" panose="020B0606020202030204" pitchFamily="34" charset="0"/>
            </a:endParaRP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5</a:t>
            </a:fld>
            <a:endParaRPr lang="ko-KR" altLang="en-US" dirty="0"/>
          </a:p>
        </p:txBody>
      </p:sp>
    </p:spTree>
    <p:extLst>
      <p:ext uri="{BB962C8B-B14F-4D97-AF65-F5344CB8AC3E}">
        <p14:creationId xmlns:p14="http://schemas.microsoft.com/office/powerpoint/2010/main" val="2256623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6</a:t>
            </a:fld>
            <a:endParaRPr lang="ko-KR" altLang="en-US" dirty="0"/>
          </a:p>
        </p:txBody>
      </p:sp>
    </p:spTree>
    <p:extLst>
      <p:ext uri="{BB962C8B-B14F-4D97-AF65-F5344CB8AC3E}">
        <p14:creationId xmlns:p14="http://schemas.microsoft.com/office/powerpoint/2010/main" val="146959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Singleton pattern disables all other means of creating objects of a class except for the special creation method. This method either creates a new object or returns an existing one if it has already been created.</a:t>
            </a:r>
          </a:p>
          <a:p>
            <a:pPr marL="0" indent="0">
              <a:buFontTx/>
              <a:buNone/>
            </a:pPr>
            <a:endParaRPr lang="en-US" dirty="0" smtClean="0"/>
          </a:p>
          <a:p>
            <a:pPr marL="0" indent="0">
              <a:buFontTx/>
              <a:buNone/>
            </a:pPr>
            <a:r>
              <a:rPr lang="en-US" dirty="0" smtClean="0"/>
              <a:t>Unlike global variables, the Singleton pattern guarantees that there’s just one instance of a class. Nothing, except for the Singleton class itself, can replace the cached instance.</a:t>
            </a:r>
          </a:p>
          <a:p>
            <a:pPr marL="0" indent="0">
              <a:buFontTx/>
              <a:buNone/>
            </a:pPr>
            <a:endParaRPr lang="en-US" dirty="0" smtClean="0"/>
          </a:p>
          <a:p>
            <a:pPr marL="0" indent="0">
              <a:buFontTx/>
              <a:buNone/>
            </a:pPr>
            <a:r>
              <a:rPr lang="en-US" dirty="0" smtClean="0"/>
              <a:t>Note that you can always adjust this limitation and allow creating any number of Singleton instances. The only piece of code that needs changing is the body of the </a:t>
            </a:r>
            <a:r>
              <a:rPr lang="en-US" b="1" dirty="0" err="1" smtClean="0"/>
              <a:t>getInstance</a:t>
            </a:r>
            <a:r>
              <a:rPr lang="en-US" dirty="0" smtClean="0"/>
              <a:t> method.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7</a:t>
            </a:fld>
            <a:endParaRPr lang="ko-KR" altLang="en-US" dirty="0"/>
          </a:p>
        </p:txBody>
      </p:sp>
    </p:spTree>
    <p:extLst>
      <p:ext uri="{BB962C8B-B14F-4D97-AF65-F5344CB8AC3E}">
        <p14:creationId xmlns:p14="http://schemas.microsoft.com/office/powerpoint/2010/main" val="407456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smtClean="0">
                <a:latin typeface="Arial Narrow" panose="020B0606020202030204" pitchFamily="34" charset="0"/>
              </a:rPr>
              <a:t>It may be difficult to unit test the client code of the Singleton because many test frameworks rely on inheritance when producing mock objects. Since the constructor of the singleton class is private and overriding static methods is impossible in most languages, you will need to think of a creative way to mock the singleton. Or just don’t write the tests. Or don’t use the Singleton pattern.</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8</a:t>
            </a:fld>
            <a:endParaRPr lang="ko-KR" altLang="en-US" dirty="0"/>
          </a:p>
        </p:txBody>
      </p:sp>
    </p:spTree>
    <p:extLst>
      <p:ext uri="{BB962C8B-B14F-4D97-AF65-F5344CB8AC3E}">
        <p14:creationId xmlns:p14="http://schemas.microsoft.com/office/powerpoint/2010/main" val="3698626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Người</a:t>
            </a:r>
            <a:r>
              <a:rPr lang="en-US" baseline="0" dirty="0"/>
              <a:t> </a:t>
            </a:r>
            <a:r>
              <a:rPr lang="en-US" baseline="0" dirty="0" err="1"/>
              <a:t>chơi</a:t>
            </a:r>
            <a:r>
              <a:rPr lang="en-US" baseline="0" dirty="0"/>
              <a:t> golf </a:t>
            </a:r>
            <a:r>
              <a:rPr lang="en-US" baseline="0" dirty="0" err="1"/>
              <a:t>có</a:t>
            </a:r>
            <a:r>
              <a:rPr lang="en-US" baseline="0" dirty="0"/>
              <a:t> </a:t>
            </a:r>
            <a:r>
              <a:rPr lang="en-US" baseline="0" dirty="0" err="1"/>
              <a:t>thể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bất</a:t>
            </a:r>
            <a:r>
              <a:rPr lang="en-US" baseline="0" dirty="0"/>
              <a:t> </a:t>
            </a:r>
            <a:r>
              <a:rPr lang="en-US" baseline="0" dirty="0" err="1"/>
              <a:t>kỳ</a:t>
            </a:r>
            <a:r>
              <a:rPr lang="en-US" baseline="0" dirty="0"/>
              <a:t> </a:t>
            </a:r>
            <a:r>
              <a:rPr lang="en-US" baseline="0" dirty="0" err="1"/>
              <a:t>chiếc</a:t>
            </a:r>
            <a:r>
              <a:rPr lang="en-US" baseline="0" dirty="0"/>
              <a:t> </a:t>
            </a:r>
            <a:r>
              <a:rPr lang="en-US" baseline="0" dirty="0" err="1"/>
              <a:t>gậy</a:t>
            </a:r>
            <a:r>
              <a:rPr lang="en-US" baseline="0" dirty="0"/>
              <a:t> </a:t>
            </a:r>
            <a:r>
              <a:rPr lang="en-US" baseline="0" dirty="0" err="1"/>
              <a:t>chơi</a:t>
            </a:r>
            <a:r>
              <a:rPr lang="en-US" baseline="0" dirty="0"/>
              <a:t> golf </a:t>
            </a:r>
            <a:r>
              <a:rPr lang="en-US" baseline="0" dirty="0" err="1"/>
              <a:t>nào</a:t>
            </a:r>
            <a:r>
              <a:rPr lang="en-US" baseline="0" dirty="0"/>
              <a:t>.</a:t>
            </a:r>
          </a:p>
          <a:p>
            <a:pPr marL="171450" indent="-171450">
              <a:buFontTx/>
              <a:buChar char="-"/>
            </a:pPr>
            <a:endParaRPr lang="en-US" baseline="0" dirty="0"/>
          </a:p>
          <a:p>
            <a:pPr marL="171450" indent="-171450">
              <a:buFontTx/>
              <a:buChar char="-"/>
            </a:pPr>
            <a:r>
              <a:rPr lang="en-US" baseline="0" dirty="0" err="1"/>
              <a:t>Gậy</a:t>
            </a:r>
            <a:r>
              <a:rPr lang="en-US" baseline="0" dirty="0"/>
              <a:t> </a:t>
            </a:r>
            <a:r>
              <a:rPr lang="en-US" baseline="0" dirty="0" err="1"/>
              <a:t>chơi</a:t>
            </a:r>
            <a:r>
              <a:rPr lang="en-US" baseline="0" dirty="0"/>
              <a:t> golf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bởi</a:t>
            </a:r>
            <a:r>
              <a:rPr lang="en-US" baseline="0" dirty="0"/>
              <a:t> </a:t>
            </a:r>
            <a:r>
              <a:rPr lang="en-US" baseline="0" dirty="0" err="1"/>
              <a:t>bất</a:t>
            </a:r>
            <a:r>
              <a:rPr lang="en-US" baseline="0" dirty="0"/>
              <a:t> </a:t>
            </a:r>
            <a:r>
              <a:rPr lang="en-US" baseline="0" dirty="0" err="1"/>
              <a:t>kỳ</a:t>
            </a:r>
            <a:r>
              <a:rPr lang="en-US" baseline="0" dirty="0"/>
              <a:t> </a:t>
            </a:r>
            <a:r>
              <a:rPr lang="en-US" baseline="0" dirty="0" err="1"/>
              <a:t>người</a:t>
            </a:r>
            <a:r>
              <a:rPr lang="en-US" baseline="0" dirty="0"/>
              <a:t> </a:t>
            </a:r>
            <a:r>
              <a:rPr lang="en-US" baseline="0" dirty="0" err="1"/>
              <a:t>chơi</a:t>
            </a:r>
            <a:r>
              <a:rPr lang="en-US" baseline="0" dirty="0"/>
              <a:t> </a:t>
            </a:r>
            <a:r>
              <a:rPr lang="en-US" baseline="0" dirty="0" err="1"/>
              <a:t>nào</a:t>
            </a:r>
            <a:r>
              <a:rPr lang="en-US" baseline="0" dirty="0"/>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9</a:t>
            </a:fld>
            <a:endParaRPr lang="ko-KR" altLang="en-US" dirty="0"/>
          </a:p>
        </p:txBody>
      </p:sp>
    </p:spTree>
    <p:extLst>
      <p:ext uri="{BB962C8B-B14F-4D97-AF65-F5344CB8AC3E}">
        <p14:creationId xmlns:p14="http://schemas.microsoft.com/office/powerpoint/2010/main" val="8953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10</a:t>
            </a:fld>
            <a:endParaRPr lang="ko-KR" altLang="en-US" dirty="0"/>
          </a:p>
        </p:txBody>
      </p:sp>
    </p:spTree>
    <p:extLst>
      <p:ext uri="{BB962C8B-B14F-4D97-AF65-F5344CB8AC3E}">
        <p14:creationId xmlns:p14="http://schemas.microsoft.com/office/powerpoint/2010/main" val="243637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11</a:t>
            </a:fld>
            <a:endParaRPr lang="ko-KR" altLang="en-US" dirty="0"/>
          </a:p>
        </p:txBody>
      </p:sp>
    </p:spTree>
    <p:extLst>
      <p:ext uri="{BB962C8B-B14F-4D97-AF65-F5344CB8AC3E}">
        <p14:creationId xmlns:p14="http://schemas.microsoft.com/office/powerpoint/2010/main" val="149266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a:r>
              <a:rPr lang="en-US" altLang="ko-KR" sz="1292" b="1" dirty="0">
                <a:solidFill>
                  <a:srgbClr val="C0C0C0"/>
                </a:solidFill>
                <a:latin typeface="Arial" charset="0"/>
                <a:ea typeface="돋움" pitchFamily="50" charset="-127"/>
              </a:rPr>
              <a:t>LGE Internal Use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refactoring.guru/design-patterns/catalo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그룹 2"/>
          <p:cNvGrpSpPr/>
          <p:nvPr/>
        </p:nvGrpSpPr>
        <p:grpSpPr>
          <a:xfrm>
            <a:off x="2499378" y="1808820"/>
            <a:ext cx="4664910" cy="984885"/>
            <a:chOff x="1347511" y="1429673"/>
            <a:chExt cx="11096441" cy="1066959"/>
          </a:xfrm>
        </p:grpSpPr>
        <p:sp>
          <p:nvSpPr>
            <p:cNvPr id="4" name="Line 7"/>
            <p:cNvSpPr>
              <a:spLocks noChangeShapeType="1"/>
            </p:cNvSpPr>
            <p:nvPr/>
          </p:nvSpPr>
          <p:spPr bwMode="auto">
            <a:xfrm>
              <a:off x="1347511" y="1923569"/>
              <a:ext cx="110964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844083"/>
              <a:endParaRPr lang="ko-KR" altLang="en-US" sz="1662" dirty="0">
                <a:solidFill>
                  <a:prstClr val="black"/>
                </a:solidFill>
              </a:endParaRPr>
            </a:p>
          </p:txBody>
        </p:sp>
        <p:sp>
          <p:nvSpPr>
            <p:cNvPr id="5" name="Text Box 21"/>
            <p:cNvSpPr txBox="1">
              <a:spLocks noChangeArrowheads="1"/>
            </p:cNvSpPr>
            <p:nvPr/>
          </p:nvSpPr>
          <p:spPr bwMode="auto">
            <a:xfrm>
              <a:off x="1347511" y="1429673"/>
              <a:ext cx="11096441" cy="106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83077" tIns="0" rIns="83077" bIns="0">
              <a:spAutoFit/>
            </a:bodyPr>
            <a:lstStyle>
              <a:lvl1pPr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3200" dirty="0">
                  <a:solidFill>
                    <a:prstClr val="black"/>
                  </a:solidFill>
                  <a:latin typeface="Arial Narrow" panose="020B0606020202030204" pitchFamily="34" charset="0"/>
                  <a:ea typeface="LG스마트체 Regular" panose="020B0600000101010101" pitchFamily="50" charset="-127"/>
                </a:rPr>
                <a:t>Overview Design </a:t>
              </a:r>
              <a:r>
                <a:rPr lang="en-US" altLang="ko-KR" sz="3200" dirty="0" smtClean="0">
                  <a:solidFill>
                    <a:prstClr val="black"/>
                  </a:solidFill>
                  <a:latin typeface="Arial Narrow" panose="020B0606020202030204" pitchFamily="34" charset="0"/>
                  <a:ea typeface="LG스마트체 Regular" panose="020B0600000101010101" pitchFamily="50" charset="-127"/>
                </a:rPr>
                <a:t>Patterns</a:t>
              </a:r>
              <a:endParaRPr lang="ko-KR" altLang="en-US" sz="3200" dirty="0">
                <a:solidFill>
                  <a:prstClr val="black"/>
                </a:solidFill>
                <a:latin typeface="Arial Narrow" panose="020B0606020202030204" pitchFamily="34" charset="0"/>
                <a:ea typeface="LG스마트체 Regular" panose="020B0600000101010101" pitchFamily="50" charset="-127"/>
              </a:endParaRPr>
            </a:p>
          </p:txBody>
        </p:sp>
      </p:grpSp>
      <p:sp>
        <p:nvSpPr>
          <p:cNvPr id="6" name="Text Box 3"/>
          <p:cNvSpPr txBox="1">
            <a:spLocks noChangeArrowheads="1"/>
          </p:cNvSpPr>
          <p:nvPr/>
        </p:nvSpPr>
        <p:spPr bwMode="auto">
          <a:xfrm>
            <a:off x="4222607" y="6014082"/>
            <a:ext cx="715259" cy="30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2023.09</a:t>
            </a:r>
            <a:endParaRPr lang="ko-KR" altLang="en-US"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7" name="Text Box 4"/>
          <p:cNvSpPr txBox="1">
            <a:spLocks noChangeArrowheads="1"/>
          </p:cNvSpPr>
          <p:nvPr/>
        </p:nvSpPr>
        <p:spPr bwMode="auto">
          <a:xfrm>
            <a:off x="3848186" y="5694443"/>
            <a:ext cx="144462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LGEDV DANANG</a:t>
            </a:r>
            <a:endParaRPr lang="ko-KR" altLang="en-US"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8" name="Text Box 7"/>
          <p:cNvSpPr txBox="1">
            <a:spLocks noChangeArrowheads="1"/>
          </p:cNvSpPr>
          <p:nvPr/>
        </p:nvSpPr>
        <p:spPr bwMode="auto">
          <a:xfrm>
            <a:off x="3910545" y="2795091"/>
            <a:ext cx="1319904" cy="400110"/>
          </a:xfrm>
          <a:prstGeom prst="rect">
            <a:avLst/>
          </a:prstGeom>
          <a:noFill/>
          <a:ln>
            <a:noFill/>
          </a:ln>
        </p:spPr>
        <p:txBody>
          <a:bodyPr wrap="none" lIns="149538" rIns="149538" anchor="ctr">
            <a:spAutoFit/>
          </a:bodyPr>
          <a:lstStyle>
            <a:lvl1pPr marL="177800" indent="-177800"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spcBef>
                <a:spcPct val="30000"/>
              </a:spcBef>
            </a:pPr>
            <a:r>
              <a:rPr lang="en-US" altLang="ko-KR" sz="2000" u="sng" dirty="0">
                <a:solidFill>
                  <a:prstClr val="black"/>
                </a:solidFill>
                <a:latin typeface="Arial Narrow" panose="020B0606020202030204" pitchFamily="34" charset="0"/>
                <a:ea typeface="LG스마트체 Regular" panose="020B0600000101010101" pitchFamily="50" charset="-127"/>
              </a:rPr>
              <a:t>CONTENT</a:t>
            </a:r>
            <a:endParaRPr lang="ko-KR" altLang="en-US" sz="2000" u="sng" dirty="0">
              <a:solidFill>
                <a:prstClr val="black"/>
              </a:solidFill>
              <a:latin typeface="Arial Narrow" panose="020B0606020202030204" pitchFamily="34" charset="0"/>
              <a:ea typeface="LG스마트체 Regular" panose="020B0600000101010101" pitchFamily="50" charset="-127"/>
            </a:endParaRPr>
          </a:p>
        </p:txBody>
      </p:sp>
      <p:sp>
        <p:nvSpPr>
          <p:cNvPr id="10" name="Text Box 16"/>
          <p:cNvSpPr txBox="1">
            <a:spLocks noChangeArrowheads="1"/>
          </p:cNvSpPr>
          <p:nvPr/>
        </p:nvSpPr>
        <p:spPr bwMode="auto">
          <a:xfrm>
            <a:off x="3520786" y="3294844"/>
            <a:ext cx="2563381" cy="149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3231" tIns="33231" rIns="33231" bIns="33231">
            <a:spAutoFit/>
          </a:bodyPr>
          <a:lstStyle>
            <a:lvl1pPr marL="182563" indent="-182563"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Intro to Design </a:t>
            </a:r>
            <a:r>
              <a:rPr lang="en-US" altLang="ko-KR" sz="1600" dirty="0" smtClean="0">
                <a:solidFill>
                  <a:prstClr val="black"/>
                </a:solidFill>
                <a:latin typeface="Arial Narrow" panose="020B0606020202030204" pitchFamily="34" charset="0"/>
                <a:ea typeface="LG스마트체 Regular" panose="020B0600000101010101" pitchFamily="50" charset="-127"/>
              </a:rPr>
              <a:t>Patterns</a:t>
            </a:r>
          </a:p>
          <a:p>
            <a:pPr marL="400050" indent="-216000" defTabSz="844083" eaLnBrk="1" hangingPunct="1">
              <a:buAutoNum type="romanUcPeriod"/>
            </a:pPr>
            <a:r>
              <a:rPr lang="en-US" altLang="ko-KR" sz="1600" dirty="0" smtClean="0">
                <a:solidFill>
                  <a:prstClr val="black"/>
                </a:solidFill>
                <a:latin typeface="Arial Narrow" panose="020B0606020202030204" pitchFamily="34" charset="0"/>
                <a:ea typeface="LG스마트체 Regular" panose="020B0600000101010101" pitchFamily="50" charset="-127"/>
              </a:rPr>
              <a:t>Singleton Pattern</a:t>
            </a:r>
            <a:endParaRPr lang="en-US" altLang="ko-KR" sz="1600" dirty="0">
              <a:solidFill>
                <a:prstClr val="black"/>
              </a:solidFill>
              <a:latin typeface="Arial Narrow" panose="020B0606020202030204" pitchFamily="34" charset="0"/>
              <a:ea typeface="LG스마트체 Regular" panose="020B0600000101010101" pitchFamily="50" charset="-127"/>
            </a:endParaRP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Strategy Pattern </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Observer Pattern</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Decorator Pattern</a:t>
            </a:r>
          </a:p>
          <a:p>
            <a:pPr marL="184050" indent="0" defTabSz="844083" eaLnBrk="1" hangingPunct="1"/>
            <a:endParaRPr lang="en-US" altLang="ko-KR" sz="1292" dirty="0">
              <a:solidFill>
                <a:prstClr val="black"/>
              </a:solidFill>
              <a:latin typeface="Arial Narrow" panose="020B0606020202030204" pitchFamily="34" charset="0"/>
              <a:ea typeface="LG스마트체 Regular" panose="020B0600000101010101" pitchFamily="50" charset="-127"/>
            </a:endParaRPr>
          </a:p>
        </p:txBody>
      </p:sp>
      <p:sp>
        <p:nvSpPr>
          <p:cNvPr id="24" name="Text Box 9"/>
          <p:cNvSpPr txBox="1">
            <a:spLocks noChangeArrowheads="1"/>
          </p:cNvSpPr>
          <p:nvPr/>
        </p:nvSpPr>
        <p:spPr bwMode="auto">
          <a:xfrm>
            <a:off x="3884735" y="405775"/>
            <a:ext cx="1369286" cy="234360"/>
          </a:xfrm>
          <a:prstGeom prst="rect">
            <a:avLst/>
          </a:prstGeom>
          <a:noFill/>
          <a:ln w="6350">
            <a:solidFill>
              <a:schemeClr val="bg1">
                <a:lumMod val="85000"/>
              </a:schemeClr>
            </a:solidFill>
            <a:miter lim="800000"/>
            <a:headEnd/>
            <a:tailEnd/>
          </a:ln>
          <a:effectLst/>
        </p:spPr>
        <p:txBody>
          <a:bodyPr wrap="none">
            <a:spAutoFit/>
          </a:bodyPr>
          <a:lstStyle/>
          <a:p>
            <a:r>
              <a:rPr lang="en-US" altLang="ko-KR" sz="923" dirty="0">
                <a:solidFill>
                  <a:schemeClr val="bg1">
                    <a:lumMod val="75000"/>
                  </a:schemeClr>
                </a:solidFill>
                <a:latin typeface="Arial" charset="0"/>
              </a:rPr>
              <a:t>LGE Internal Use Only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325100"/>
            <a:ext cx="1440160" cy="630070"/>
          </a:xfrm>
          <a:prstGeom prst="rect">
            <a:avLst/>
          </a:prstGeom>
        </p:spPr>
      </p:pic>
    </p:spTree>
    <p:extLst>
      <p:ext uri="{BB962C8B-B14F-4D97-AF65-F5344CB8AC3E}">
        <p14:creationId xmlns:p14="http://schemas.microsoft.com/office/powerpoint/2010/main" val="416821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 Transport strategy</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Various transportation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852936"/>
            <a:ext cx="6096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7564" y="1304764"/>
            <a:ext cx="8136904" cy="1754326"/>
          </a:xfrm>
          <a:prstGeom prst="rect">
            <a:avLst/>
          </a:prstGeom>
          <a:noFill/>
        </p:spPr>
        <p:txBody>
          <a:bodyPr wrap="square" rtlCol="0">
            <a:spAutoFit/>
          </a:bodyPr>
          <a:lstStyle/>
          <a:p>
            <a:r>
              <a:rPr lang="en-US" dirty="0">
                <a:latin typeface="Arial Narrow" panose="020B0606020202030204" pitchFamily="34" charset="0"/>
              </a:rPr>
              <a:t>Imagine that you have to get to the airport.</a:t>
            </a:r>
          </a:p>
          <a:p>
            <a:r>
              <a:rPr lang="en-US" dirty="0">
                <a:latin typeface="Arial Narrow" panose="020B0606020202030204" pitchFamily="34" charset="0"/>
              </a:rPr>
              <a:t>You can catch a bus, order a cab, or get on your bicycle.</a:t>
            </a:r>
          </a:p>
          <a:p>
            <a:r>
              <a:rPr lang="en-US" dirty="0">
                <a:latin typeface="Arial Narrow" panose="020B0606020202030204" pitchFamily="34" charset="0"/>
              </a:rPr>
              <a:t>These are your transportation strategies.</a:t>
            </a:r>
          </a:p>
          <a:p>
            <a:r>
              <a:rPr lang="en-US" dirty="0">
                <a:latin typeface="Arial Narrow" panose="020B0606020202030204" pitchFamily="34" charset="0"/>
              </a:rPr>
              <a:t>You can pick one of the strategies depending on factors such as budget or time constraints.</a:t>
            </a: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418443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1017826" y="1772816"/>
            <a:ext cx="6934801" cy="3772227"/>
          </a:xfrm>
          <a:prstGeom prst="rect">
            <a:avLst/>
          </a:prstGeom>
        </p:spPr>
      </p:pic>
    </p:spTree>
    <p:extLst>
      <p:ext uri="{BB962C8B-B14F-4D97-AF65-F5344CB8AC3E}">
        <p14:creationId xmlns:p14="http://schemas.microsoft.com/office/powerpoint/2010/main" val="353592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Example: Simple </a:t>
            </a:r>
            <a:r>
              <a:rPr lang="en-US" altLang="ko-KR" b="1" dirty="0" err="1">
                <a:latin typeface="Arial Narrow" panose="020B0606020202030204" pitchFamily="34" charset="0"/>
                <a:ea typeface="LG스마트체 Regular" panose="020B0600000101010101" pitchFamily="50" charset="-127"/>
                <a:cs typeface="Arial" pitchFamily="34" charset="0"/>
              </a:rPr>
              <a:t>SinUDuck</a:t>
            </a:r>
            <a:r>
              <a:rPr lang="en-US" altLang="ko-KR" b="1" dirty="0">
                <a:latin typeface="Arial Narrow" panose="020B0606020202030204" pitchFamily="34" charset="0"/>
                <a:ea typeface="LG스마트체 Regular" panose="020B0600000101010101" pitchFamily="50" charset="-127"/>
                <a:cs typeface="Arial" pitchFamily="34" charset="0"/>
              </a:rPr>
              <a:t> </a:t>
            </a:r>
            <a:r>
              <a:rPr lang="en-US" altLang="ko-KR" b="1" dirty="0" smtClean="0">
                <a:latin typeface="Arial Narrow" panose="020B0606020202030204" pitchFamily="34" charset="0"/>
                <a:ea typeface="LG스마트체 Regular" panose="020B0600000101010101" pitchFamily="50" charset="-127"/>
                <a:cs typeface="Arial" pitchFamily="34" charset="0"/>
              </a:rPr>
              <a:t>app and demo</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074" name="Picture 2" descr="Stagery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 y="1413025"/>
            <a:ext cx="8920604" cy="544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33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a:t>
            </a:r>
            <a:r>
              <a:rPr lang="en-US" altLang="ko-KR" b="1" dirty="0" smtClean="0">
                <a:latin typeface="Arial Narrow" panose="020B0606020202030204" pitchFamily="34" charset="0"/>
                <a:ea typeface="LG스마트체 Regular" panose="020B0600000101010101" pitchFamily="50" charset="-127"/>
                <a:cs typeface="Arial" pitchFamily="34" charset="0"/>
              </a:rPr>
              <a:t>.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7164796" cy="3139321"/>
          </a:xfrm>
          <a:prstGeom prst="rect">
            <a:avLst/>
          </a:prstGeom>
          <a:noFill/>
        </p:spPr>
        <p:txBody>
          <a:bodyPr wrap="square" rtlCol="0">
            <a:spAutoFit/>
          </a:bodyPr>
          <a:lstStyle/>
          <a:p>
            <a:r>
              <a:rPr lang="en-US" dirty="0">
                <a:latin typeface="Arial Narrow" panose="020B0606020202030204" pitchFamily="34" charset="0"/>
              </a:rPr>
              <a:t>Use the Strategy pattern when you want to use different variants of an algorithm within an object and be able to switch from one algorithm to another during runtime.</a:t>
            </a:r>
          </a:p>
          <a:p>
            <a:endParaRPr lang="en-US" dirty="0">
              <a:latin typeface="Arial Narrow" panose="020B0606020202030204" pitchFamily="34" charset="0"/>
            </a:endParaRPr>
          </a:p>
          <a:p>
            <a:r>
              <a:rPr lang="en-US" dirty="0">
                <a:latin typeface="Arial Narrow" panose="020B0606020202030204" pitchFamily="34" charset="0"/>
              </a:rPr>
              <a:t>Use the Strategy when you have a lot of similar classes that only differ in the way they execute some behavior.</a:t>
            </a:r>
          </a:p>
          <a:p>
            <a:endParaRPr lang="en-US" dirty="0">
              <a:latin typeface="Arial Narrow" panose="020B0606020202030204" pitchFamily="34" charset="0"/>
            </a:endParaRPr>
          </a:p>
          <a:p>
            <a:r>
              <a:rPr lang="en-US" dirty="0">
                <a:latin typeface="Arial Narrow" panose="020B0606020202030204" pitchFamily="34" charset="0"/>
              </a:rPr>
              <a:t>Use the pattern to isolate the business logic of a class from the implementation details of algorithms that may not be as important in the context of that logic.</a:t>
            </a:r>
          </a:p>
          <a:p>
            <a:r>
              <a:rPr lang="en-US" dirty="0">
                <a:latin typeface="Arial Narrow" panose="020B0606020202030204" pitchFamily="34" charset="0"/>
              </a:rPr>
              <a:t> </a:t>
            </a:r>
          </a:p>
          <a:p>
            <a:r>
              <a:rPr lang="en-US" dirty="0">
                <a:latin typeface="Arial Narrow" panose="020B0606020202030204" pitchFamily="34" charset="0"/>
              </a:rPr>
              <a:t>Use the pattern when your class has a massive conditional statement that switches between different variants of the same algorithm.</a:t>
            </a:r>
          </a:p>
        </p:txBody>
      </p:sp>
    </p:spTree>
    <p:extLst>
      <p:ext uri="{BB962C8B-B14F-4D97-AF65-F5344CB8AC3E}">
        <p14:creationId xmlns:p14="http://schemas.microsoft.com/office/powerpoint/2010/main" val="35107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8323398" cy="4247317"/>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You can swap algorithms used inside an object at runtime.</a:t>
            </a:r>
          </a:p>
          <a:p>
            <a:r>
              <a:rPr lang="en-US" dirty="0">
                <a:latin typeface="Arial Narrow" panose="020B0606020202030204" pitchFamily="34" charset="0"/>
              </a:rPr>
              <a:t>You can isolate the implementation details of an algorithm from the code that uses it.</a:t>
            </a:r>
          </a:p>
          <a:p>
            <a:r>
              <a:rPr lang="en-US" dirty="0">
                <a:latin typeface="Arial Narrow" panose="020B0606020202030204" pitchFamily="34" charset="0"/>
              </a:rPr>
              <a:t>You can replace inheritance with composition.</a:t>
            </a:r>
          </a:p>
          <a:p>
            <a:r>
              <a:rPr lang="en-US" dirty="0">
                <a:latin typeface="Arial Narrow" panose="020B0606020202030204" pitchFamily="34" charset="0"/>
              </a:rPr>
              <a:t>Open/Closed Principle. You can introduce new strategies without having to change the context</a:t>
            </a:r>
            <a:r>
              <a:rPr lang="en-US" dirty="0" smtClean="0">
                <a:latin typeface="Arial Narrow" panose="020B0606020202030204" pitchFamily="34" charset="0"/>
              </a:rPr>
              <a:t>.</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If you only have a couple of algorithms and they rarely change </a:t>
            </a:r>
            <a:endParaRPr lang="en-US" dirty="0" smtClean="0">
              <a:latin typeface="Arial Narrow" panose="020B0606020202030204" pitchFamily="34" charset="0"/>
            </a:endParaRPr>
          </a:p>
          <a:p>
            <a:r>
              <a:rPr lang="en-US" dirty="0" smtClean="0">
                <a:latin typeface="Arial Narrow" panose="020B0606020202030204" pitchFamily="34" charset="0"/>
              </a:rPr>
              <a:t>=&gt; </a:t>
            </a:r>
            <a:r>
              <a:rPr lang="en-US" dirty="0">
                <a:latin typeface="Arial Narrow" panose="020B0606020202030204" pitchFamily="34" charset="0"/>
              </a:rPr>
              <a:t>no real reason to overcomplicate the </a:t>
            </a:r>
            <a:r>
              <a:rPr lang="en-US" dirty="0" smtClean="0">
                <a:latin typeface="Arial Narrow" panose="020B0606020202030204" pitchFamily="34" charset="0"/>
              </a:rPr>
              <a:t>program</a:t>
            </a:r>
            <a:br>
              <a:rPr lang="en-US" dirty="0" smtClean="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Clients must be aware of the differences between strategies to be able to select a proper one.</a:t>
            </a:r>
          </a:p>
          <a:p>
            <a:endParaRPr lang="en-US" dirty="0" smtClean="0">
              <a:latin typeface="Arial Narrow" panose="020B0606020202030204" pitchFamily="34" charset="0"/>
            </a:endParaRPr>
          </a:p>
        </p:txBody>
      </p:sp>
    </p:spTree>
    <p:extLst>
      <p:ext uri="{BB962C8B-B14F-4D97-AF65-F5344CB8AC3E}">
        <p14:creationId xmlns:p14="http://schemas.microsoft.com/office/powerpoint/2010/main" val="2880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Observer Pattern defines a one-to-many dependency</a:t>
            </a:r>
          </a:p>
          <a:p>
            <a:r>
              <a:rPr lang="en-US" dirty="0">
                <a:latin typeface="Arial Narrow" panose="020B0606020202030204" pitchFamily="34" charset="0"/>
              </a:rPr>
              <a:t>Between objects so that when one object changes state,</a:t>
            </a:r>
          </a:p>
          <a:p>
            <a:r>
              <a:rPr lang="en-US" dirty="0">
                <a:latin typeface="Arial Narrow" panose="020B0606020202030204" pitchFamily="34" charset="0"/>
              </a:rPr>
              <a:t>All of its dependents are notified and updated automatically. </a:t>
            </a:r>
            <a:br>
              <a:rPr lang="en-US" dirty="0">
                <a:latin typeface="Arial Narrow" panose="020B0606020202030204" pitchFamily="34" charset="0"/>
              </a:rPr>
            </a:br>
            <a:endParaRPr lang="en-US" dirty="0">
              <a:latin typeface="Arial Narrow" panose="020B0606020202030204" pitchFamily="34" charset="0"/>
            </a:endParaRPr>
          </a:p>
        </p:txBody>
      </p:sp>
      <p:pic>
        <p:nvPicPr>
          <p:cNvPr id="4098" name="Picture 2" descr="Observ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2168860"/>
            <a:ext cx="4919935" cy="307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2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2 </a:t>
            </a:r>
            <a:r>
              <a:rPr lang="en-US" altLang="ko-KR" b="1" dirty="0">
                <a:latin typeface="Arial Narrow" panose="020B0606020202030204" pitchFamily="34" charset="0"/>
                <a:ea typeface="LG스마트체 Regular" panose="020B0600000101010101" pitchFamily="50" charset="-127"/>
                <a:cs typeface="Arial" pitchFamily="34" charset="0"/>
              </a:rPr>
              <a:t>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smtClean="0">
                <a:latin typeface="Arial Narrow" panose="020B0606020202030204" pitchFamily="34" charset="0"/>
              </a:rPr>
              <a:t>Imagine </a:t>
            </a:r>
            <a:r>
              <a:rPr lang="en-US" dirty="0">
                <a:latin typeface="Arial Narrow" panose="020B0606020202030204" pitchFamily="34" charset="0"/>
              </a:rPr>
              <a:t>that you have two types of objects: a </a:t>
            </a:r>
            <a:r>
              <a:rPr lang="en-US" b="1" dirty="0">
                <a:latin typeface="Arial Narrow" panose="020B0606020202030204" pitchFamily="34" charset="0"/>
              </a:rPr>
              <a:t>Customer</a:t>
            </a:r>
            <a:r>
              <a:rPr lang="en-US" dirty="0">
                <a:latin typeface="Arial Narrow" panose="020B0606020202030204" pitchFamily="34" charset="0"/>
              </a:rPr>
              <a:t> and a </a:t>
            </a:r>
            <a:r>
              <a:rPr lang="en-US" b="1" dirty="0">
                <a:latin typeface="Arial Narrow" panose="020B0606020202030204" pitchFamily="34" charset="0"/>
              </a:rPr>
              <a:t>Store</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The customer is very interested in a particular brand of product (say, it’s a new model of the iPhone) which should become available in the store very soon.</a:t>
            </a:r>
            <a:br>
              <a:rPr lang="en-US" dirty="0">
                <a:latin typeface="Arial Narrow" panose="020B0606020202030204" pitchFamily="34" charset="0"/>
              </a:rPr>
            </a:br>
            <a:endParaRPr lang="en-US" dirty="0">
              <a:latin typeface="Arial Narrow" panose="020B0606020202030204" pitchFamily="34" charset="0"/>
            </a:endParaRPr>
          </a:p>
        </p:txBody>
      </p:sp>
      <p:pic>
        <p:nvPicPr>
          <p:cNvPr id="1026" name="Picture 2">
            <a:extLst>
              <a:ext uri="{FF2B5EF4-FFF2-40B4-BE49-F238E27FC236}">
                <a16:creationId xmlns="" xmlns:a16="http://schemas.microsoft.com/office/drawing/2014/main" id="{6B9BCD5F-8A34-BBCC-679D-D0668C821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64" y="2276872"/>
            <a:ext cx="8323398" cy="41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3. </a:t>
            </a:r>
            <a:r>
              <a:rPr lang="en-US" altLang="ko-KR" b="1" dirty="0">
                <a:latin typeface="Arial Narrow" panose="020B0606020202030204" pitchFamily="34" charset="0"/>
                <a:ea typeface="LG스마트체 Regular" panose="020B0600000101010101" pitchFamily="50" charset="-127"/>
                <a:cs typeface="Arial" pitchFamily="34" charset="0"/>
              </a:rPr>
              <a:t>Real-world 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Magazine and newspaper subscriptions">
            <a:extLst>
              <a:ext uri="{FF2B5EF4-FFF2-40B4-BE49-F238E27FC236}">
                <a16:creationId xmlns="" xmlns:a16="http://schemas.microsoft.com/office/drawing/2014/main" id="{2CB52CD9-464B-FDDA-3B6A-09ED2AFCE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48780"/>
            <a:ext cx="79208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6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4.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1026" name="Picture 2" descr="Observe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7" y="1085866"/>
            <a:ext cx="7299120" cy="574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2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5. Some examples of Observer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2031325"/>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Simple</a:t>
            </a:r>
          </a:p>
          <a:p>
            <a:pPr marL="285750" indent="-285750">
              <a:buFont typeface="Arial" panose="020B0604020202020204" pitchFamily="34" charset="0"/>
              <a:buChar char="•"/>
            </a:pPr>
            <a:r>
              <a:rPr lang="en-US" dirty="0" smtClean="0">
                <a:latin typeface="Arial Narrow" panose="020B0606020202030204" pitchFamily="34" charset="0"/>
              </a:rPr>
              <a:t>Simple Observable</a:t>
            </a:r>
          </a:p>
          <a:p>
            <a:pPr marL="285750" indent="-285750">
              <a:buFont typeface="Arial" panose="020B0604020202020204" pitchFamily="34" charset="0"/>
              <a:buChar char="•"/>
            </a:pPr>
            <a:r>
              <a:rPr lang="en-US" dirty="0" smtClean="0">
                <a:latin typeface="Arial Narrow" panose="020B0606020202030204" pitchFamily="34" charset="0"/>
              </a:rPr>
              <a:t>Swing</a:t>
            </a:r>
          </a:p>
          <a:p>
            <a:pPr marL="285750" indent="-285750">
              <a:buFont typeface="Arial" panose="020B0604020202020204" pitchFamily="34" charset="0"/>
              <a:buChar char="•"/>
            </a:pPr>
            <a:r>
              <a:rPr lang="en-US" dirty="0" smtClean="0">
                <a:latin typeface="Arial Narrow" panose="020B0606020202030204" pitchFamily="34" charset="0"/>
              </a:rPr>
              <a:t>Weather</a:t>
            </a:r>
          </a:p>
          <a:p>
            <a:pPr marL="285750" indent="-285750">
              <a:buFont typeface="Arial" panose="020B0604020202020204" pitchFamily="34" charset="0"/>
              <a:buChar char="•"/>
            </a:pPr>
            <a:r>
              <a:rPr lang="en-US" dirty="0" smtClean="0">
                <a:latin typeface="Arial Narrow" panose="020B0606020202030204" pitchFamily="34" charset="0"/>
              </a:rPr>
              <a:t>Weather Observable</a:t>
            </a:r>
          </a:p>
        </p:txBody>
      </p:sp>
    </p:spTree>
    <p:extLst>
      <p:ext uri="{BB962C8B-B14F-4D97-AF65-F5344CB8AC3E}">
        <p14:creationId xmlns:p14="http://schemas.microsoft.com/office/powerpoint/2010/main" val="420738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a:t>
            </a:r>
            <a:r>
              <a:rPr lang="en-US" altLang="ko-KR" sz="2400" b="1" dirty="0">
                <a:latin typeface="Arial Narrow" panose="020B0606020202030204" pitchFamily="34" charset="0"/>
                <a:ea typeface="LG스마트체 Regular" panose="020B0600000101010101" pitchFamily="50" charset="-127"/>
              </a:rPr>
              <a:t>. Intro to Design Pattern </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smtClean="0">
                <a:latin typeface="Arial Narrow" panose="020B0606020202030204" pitchFamily="34" charset="0"/>
                <a:ea typeface="LG스마트체 Regular" panose="020B0600000101010101" pitchFamily="50" charset="-127"/>
                <a:cs typeface="Arial" pitchFamily="34" charset="0"/>
              </a:rPr>
              <a:t>1. Why do we need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23528" y="1448780"/>
            <a:ext cx="716479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Narrow" panose="020B0606020202030204" pitchFamily="34" charset="0"/>
              </a:rPr>
              <a:t>Someone has already solved your problems</a:t>
            </a:r>
            <a:r>
              <a:rPr lang="en-US" dirty="0" smtClean="0">
                <a:latin typeface="Arial Narrow" panose="020B0606020202030204" pitchFamily="34" charset="0"/>
              </a:rPr>
              <a:t>.</a:t>
            </a: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To fix known problems, can be predicted </a:t>
            </a:r>
            <a:r>
              <a:rPr lang="en-US" dirty="0" smtClean="0">
                <a:latin typeface="Arial Narrow" panose="020B0606020202030204" pitchFamily="34" charset="0"/>
              </a:rPr>
              <a:t>issues</a:t>
            </a: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Speeds up the development </a:t>
            </a:r>
            <a:r>
              <a:rPr lang="en-US" dirty="0" smtClean="0">
                <a:latin typeface="Arial Narrow" panose="020B0606020202030204" pitchFamily="34" charset="0"/>
              </a:rPr>
              <a:t>process</a:t>
            </a: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Code readability</a:t>
            </a:r>
          </a:p>
          <a:p>
            <a:pPr marL="285750" indent="-285750">
              <a:buFont typeface="Arial" panose="020B0604020202020204" pitchFamily="34" charset="0"/>
              <a:buChar char="•"/>
            </a:pPr>
            <a:r>
              <a:rPr lang="en-US" dirty="0">
                <a:latin typeface="Arial Narrow" panose="020B0606020202030204" pitchFamily="34" charset="0"/>
              </a:rPr>
              <a:t>Easy to maintain, because many people familiar with them.</a:t>
            </a: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
        <p:nvSpPr>
          <p:cNvPr id="5" name="TextBox 4"/>
          <p:cNvSpPr txBox="1"/>
          <p:nvPr/>
        </p:nvSpPr>
        <p:spPr>
          <a:xfrm>
            <a:off x="307528" y="3600138"/>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a:t>
            </a:r>
            <a:r>
              <a:rPr lang="en-US" altLang="ko-KR" b="1" dirty="0" smtClean="0">
                <a:latin typeface="Arial Narrow" panose="020B0606020202030204" pitchFamily="34" charset="0"/>
                <a:ea typeface="LG스마트체 Regular" panose="020B0600000101010101" pitchFamily="50" charset="-127"/>
                <a:cs typeface="Arial" pitchFamily="34" charset="0"/>
              </a:rPr>
              <a:t>. The catalog of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23528" y="4078010"/>
            <a:ext cx="7164796" cy="1200329"/>
          </a:xfrm>
          <a:prstGeom prst="rect">
            <a:avLst/>
          </a:prstGeom>
          <a:noFill/>
        </p:spPr>
        <p:txBody>
          <a:bodyPr wrap="square" rtlCol="0">
            <a:spAutoFit/>
          </a:bodyPr>
          <a:lstStyle/>
          <a:p>
            <a:r>
              <a:rPr lang="en-US" dirty="0" smtClean="0">
                <a:latin typeface="Arial Narrow" panose="020B0606020202030204" pitchFamily="34" charset="0"/>
                <a:hlinkClick r:id="rId2"/>
              </a:rPr>
              <a:t>The Catalog of Design Patterns</a:t>
            </a:r>
            <a:endParaRPr lang="en-US"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1225902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754326"/>
          </a:xfrm>
          <a:prstGeom prst="rect">
            <a:avLst/>
          </a:prstGeom>
          <a:noFill/>
        </p:spPr>
        <p:txBody>
          <a:bodyPr wrap="square" rtlCol="0">
            <a:spAutoFit/>
          </a:bodyPr>
          <a:lstStyle/>
          <a:p>
            <a:r>
              <a:rPr lang="en-US" dirty="0">
                <a:latin typeface="Arial Narrow" panose="020B0606020202030204" pitchFamily="34" charset="0"/>
              </a:rPr>
              <a:t>Use the Observer pattern when changes to the state of one object may require changing other objects, and the actual set of objects is unknown beforehand or changes dynamically.</a:t>
            </a:r>
          </a:p>
          <a:p>
            <a:endParaRPr lang="en-US" dirty="0">
              <a:latin typeface="Arial Narrow" panose="020B0606020202030204" pitchFamily="34" charset="0"/>
            </a:endParaRPr>
          </a:p>
          <a:p>
            <a:r>
              <a:rPr lang="en-US" dirty="0">
                <a:latin typeface="Arial Narrow" panose="020B0606020202030204" pitchFamily="34" charset="0"/>
              </a:rPr>
              <a:t>Use the pattern when some objects in your app must observe others, but only for a limited time or in specific cases.</a:t>
            </a:r>
          </a:p>
        </p:txBody>
      </p:sp>
    </p:spTree>
    <p:extLst>
      <p:ext uri="{BB962C8B-B14F-4D97-AF65-F5344CB8AC3E}">
        <p14:creationId xmlns:p14="http://schemas.microsoft.com/office/powerpoint/2010/main" val="174178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2862322"/>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Open/Closed Principle. You can introduce new subscriber classes without having to change the publisher’s code.</a:t>
            </a:r>
          </a:p>
          <a:p>
            <a:r>
              <a:rPr lang="en-US" dirty="0">
                <a:latin typeface="Arial Narrow" panose="020B0606020202030204" pitchFamily="34" charset="0"/>
              </a:rPr>
              <a:t>You can establish relations between objects at runtime..</a:t>
            </a: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Subscribers are notified in random order.</a:t>
            </a:r>
            <a:endParaRPr lang="en-US" dirty="0" smtClean="0">
              <a:latin typeface="Arial Narrow" panose="020B0606020202030204" pitchFamily="34" charset="0"/>
            </a:endParaRPr>
          </a:p>
        </p:txBody>
      </p:sp>
    </p:spTree>
    <p:extLst>
      <p:ext uri="{BB962C8B-B14F-4D97-AF65-F5344CB8AC3E}">
        <p14:creationId xmlns:p14="http://schemas.microsoft.com/office/powerpoint/2010/main" val="4243252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Observer Pattern </a:t>
            </a:r>
            <a:r>
              <a:rPr lang="en-US" dirty="0" smtClean="0">
                <a:latin typeface="Arial Narrow" panose="020B0606020202030204" pitchFamily="34" charset="0"/>
              </a:rPr>
              <a:t>attaches additional responsibilities to an object dynamically.</a:t>
            </a:r>
            <a:br>
              <a:rPr lang="en-US" dirty="0" smtClean="0">
                <a:latin typeface="Arial Narrow" panose="020B0606020202030204" pitchFamily="34" charset="0"/>
              </a:rPr>
            </a:br>
            <a:r>
              <a:rPr lang="en-US" dirty="0" smtClean="0">
                <a:latin typeface="Arial Narrow" panose="020B0606020202030204" pitchFamily="34" charset="0"/>
              </a:rPr>
              <a:t>Decorators provide a flexible alternative to </a:t>
            </a:r>
            <a:r>
              <a:rPr lang="en-US" dirty="0" err="1" smtClean="0">
                <a:latin typeface="Arial Narrow" panose="020B0606020202030204" pitchFamily="34" charset="0"/>
              </a:rPr>
              <a:t>subclassing</a:t>
            </a:r>
            <a:r>
              <a:rPr lang="en-US" dirty="0" smtClean="0">
                <a:latin typeface="Arial Narrow" panose="020B0606020202030204" pitchFamily="34" charset="0"/>
              </a:rPr>
              <a:t> for extending functionality. </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34888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2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a:t>
            </a:r>
            <a:r>
              <a:rPr lang="en-US" altLang="ko-KR" b="1" dirty="0" smtClean="0">
                <a:latin typeface="Arial Narrow" panose="020B0606020202030204" pitchFamily="34" charset="0"/>
                <a:ea typeface="LG스마트체 Regular" panose="020B0600000101010101" pitchFamily="50" charset="-127"/>
                <a:cs typeface="Arial" pitchFamily="34" charset="0"/>
              </a:rPr>
              <a:t>.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Imagine that you’re working on a notification library which lets other programs notify their users about important events.</a:t>
            </a:r>
            <a:br>
              <a:rPr lang="en-US" dirty="0">
                <a:latin typeface="Arial Narrow" panose="020B0606020202030204" pitchFamily="34" charset="0"/>
              </a:rPr>
            </a:br>
            <a:endParaRPr lang="en-US" dirty="0">
              <a:latin typeface="Arial Narrow" panose="020B0606020202030204" pitchFamily="34" charset="0"/>
            </a:endParaRPr>
          </a:p>
        </p:txBody>
      </p:sp>
      <p:pic>
        <p:nvPicPr>
          <p:cNvPr id="3074"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548" y="2528900"/>
            <a:ext cx="60007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9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You get a combined effect from wearing multiple pieces of clothing.</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3. Real-world </a:t>
            </a:r>
            <a:r>
              <a:rPr lang="en-US" altLang="ko-KR" b="1" dirty="0">
                <a:latin typeface="Arial Narrow" panose="020B0606020202030204" pitchFamily="34" charset="0"/>
                <a:ea typeface="LG스마트체 Regular" panose="020B0600000101010101" pitchFamily="50" charset="-127"/>
                <a:cs typeface="Arial" pitchFamily="34" charset="0"/>
              </a:rPr>
              <a:t>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4098" name="Picture 2" descr="Example of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204864"/>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781586" y="1252880"/>
            <a:ext cx="7407282" cy="5250635"/>
          </a:xfrm>
          <a:prstGeom prst="rect">
            <a:avLst/>
          </a:prstGeom>
        </p:spPr>
      </p:pic>
    </p:spTree>
    <p:extLst>
      <p:ext uri="{BB962C8B-B14F-4D97-AF65-F5344CB8AC3E}">
        <p14:creationId xmlns:p14="http://schemas.microsoft.com/office/powerpoint/2010/main" val="287205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5. Some examples for Decorator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1754326"/>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IO</a:t>
            </a:r>
          </a:p>
          <a:p>
            <a:pPr marL="285750" indent="-285750">
              <a:buFont typeface="Arial" panose="020B0604020202020204" pitchFamily="34" charset="0"/>
              <a:buChar char="•"/>
            </a:pPr>
            <a:r>
              <a:rPr lang="en-US" dirty="0" smtClean="0">
                <a:latin typeface="Arial Narrow" panose="020B0606020202030204" pitchFamily="34" charset="0"/>
              </a:rPr>
              <a:t>Pizza</a:t>
            </a:r>
          </a:p>
          <a:p>
            <a:pPr marL="285750" indent="-285750">
              <a:buFont typeface="Arial" panose="020B0604020202020204" pitchFamily="34" charset="0"/>
              <a:buChar char="•"/>
            </a:pPr>
            <a:r>
              <a:rPr lang="en-US" dirty="0" err="1" smtClean="0">
                <a:latin typeface="Arial Narrow" panose="020B0606020202030204" pitchFamily="34" charset="0"/>
              </a:rPr>
              <a:t>StarBuzz</a:t>
            </a:r>
            <a:endParaRPr lang="en-US" dirty="0" smtClean="0">
              <a:latin typeface="Arial Narrow" panose="020B0606020202030204" pitchFamily="34" charset="0"/>
            </a:endParaRPr>
          </a:p>
          <a:p>
            <a:pPr marL="285750" indent="-285750">
              <a:buFont typeface="Arial" panose="020B0604020202020204" pitchFamily="34" charset="0"/>
              <a:buChar char="•"/>
            </a:pPr>
            <a:r>
              <a:rPr lang="en-US" dirty="0" err="1" smtClean="0">
                <a:latin typeface="Arial Narrow" panose="020B0606020202030204" pitchFamily="34" charset="0"/>
              </a:rPr>
              <a:t>StarBuzz</a:t>
            </a:r>
            <a:r>
              <a:rPr lang="en-US" dirty="0" smtClean="0">
                <a:latin typeface="Arial Narrow" panose="020B0606020202030204" pitchFamily="34" charset="0"/>
              </a:rPr>
              <a:t> With Sizes</a:t>
            </a:r>
          </a:p>
        </p:txBody>
      </p:sp>
    </p:spTree>
    <p:extLst>
      <p:ext uri="{BB962C8B-B14F-4D97-AF65-F5344CB8AC3E}">
        <p14:creationId xmlns:p14="http://schemas.microsoft.com/office/powerpoint/2010/main" val="384380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Decorator pattern when you need to be able to assign extra behaviors to objects at runtime without breaking the code that uses these objects.</a:t>
            </a:r>
          </a:p>
          <a:p>
            <a:endParaRPr lang="en-US" dirty="0">
              <a:latin typeface="Arial Narrow" panose="020B0606020202030204" pitchFamily="34" charset="0"/>
            </a:endParaRPr>
          </a:p>
          <a:p>
            <a:r>
              <a:rPr lang="en-US" dirty="0">
                <a:latin typeface="Arial Narrow" panose="020B0606020202030204" pitchFamily="34" charset="0"/>
              </a:rPr>
              <a:t>Use the pattern when it’s awkward or not possible to extend an object’s behavior using inheritance.</a:t>
            </a:r>
          </a:p>
        </p:txBody>
      </p:sp>
    </p:spTree>
    <p:extLst>
      <p:ext uri="{BB962C8B-B14F-4D97-AF65-F5344CB8AC3E}">
        <p14:creationId xmlns:p14="http://schemas.microsoft.com/office/powerpoint/2010/main" val="79646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4247317"/>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You can extend an object’s behavior without making a new subclass.</a:t>
            </a:r>
          </a:p>
          <a:p>
            <a:r>
              <a:rPr lang="en-US" dirty="0">
                <a:latin typeface="Arial Narrow" panose="020B0606020202030204" pitchFamily="34" charset="0"/>
              </a:rPr>
              <a:t>You can add or remove responsibilities from an object at runtime.</a:t>
            </a:r>
          </a:p>
          <a:p>
            <a:r>
              <a:rPr lang="en-US" dirty="0">
                <a:latin typeface="Arial Narrow" panose="020B0606020202030204" pitchFamily="34" charset="0"/>
              </a:rPr>
              <a:t>You can combine several behaviors by wrapping an object into multiple decorators.</a:t>
            </a:r>
          </a:p>
          <a:p>
            <a:r>
              <a:rPr lang="en-US" dirty="0">
                <a:latin typeface="Arial Narrow" panose="020B0606020202030204" pitchFamily="34" charset="0"/>
              </a:rPr>
              <a:t>Single Responsibility Principle. You can divide a monolithic class that implements many possible variants of behavior into several smaller classes.</a:t>
            </a: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br>
              <a:rPr lang="en-US" b="1" dirty="0" smtClean="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It’s hard to remove a specific wrapper from the wrappers stack.</a:t>
            </a:r>
          </a:p>
          <a:p>
            <a:r>
              <a:rPr lang="en-US" dirty="0">
                <a:latin typeface="Arial Narrow" panose="020B0606020202030204" pitchFamily="34" charset="0"/>
              </a:rPr>
              <a:t>It’s hard to implement a decorator in such a way that its behavior doesn’t depend on the order in the decorators stack.</a:t>
            </a:r>
          </a:p>
          <a:p>
            <a:r>
              <a:rPr lang="en-US" dirty="0">
                <a:latin typeface="Arial Narrow" panose="020B0606020202030204" pitchFamily="34" charset="0"/>
              </a:rPr>
              <a:t>The initial configuration code of layers might look pretty ugly.</a:t>
            </a:r>
            <a:endParaRPr lang="en-US" dirty="0" smtClean="0">
              <a:latin typeface="Arial Narrow" panose="020B0606020202030204" pitchFamily="34" charset="0"/>
            </a:endParaRPr>
          </a:p>
        </p:txBody>
      </p:sp>
    </p:spTree>
    <p:extLst>
      <p:ext uri="{BB962C8B-B14F-4D97-AF65-F5344CB8AC3E}">
        <p14:creationId xmlns:p14="http://schemas.microsoft.com/office/powerpoint/2010/main" val="2326949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856" y="2744924"/>
            <a:ext cx="2988332" cy="1274195"/>
          </a:xfrm>
          <a:prstGeom prst="rect">
            <a:avLst/>
          </a:prstGeom>
          <a:noFill/>
        </p:spPr>
        <p:txBody>
          <a:bodyPr wrap="square" rtlCol="0">
            <a:spAutoFit/>
          </a:bodyPr>
          <a:lstStyle/>
          <a:p>
            <a:pPr fontAlgn="base">
              <a:lnSpc>
                <a:spcPct val="80000"/>
              </a:lnSpc>
              <a:spcBef>
                <a:spcPct val="0"/>
              </a:spcBef>
              <a:spcAft>
                <a:spcPct val="0"/>
              </a:spcAft>
            </a:pPr>
            <a:r>
              <a:rPr lang="en-US" altLang="ko-KR" sz="9600" b="1" dirty="0" smtClean="0">
                <a:latin typeface="Arial Narrow" panose="020B0606020202030204" pitchFamily="34" charset="0"/>
                <a:ea typeface="LG스마트체 Regular" panose="020B0600000101010101" pitchFamily="50" charset="-127"/>
                <a:cs typeface="Arial" pitchFamily="34" charset="0"/>
              </a:rPr>
              <a:t>Q &amp; A</a:t>
            </a:r>
            <a:endParaRPr lang="ko-KR" altLang="en-US" sz="96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100213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smtClean="0">
                <a:latin typeface="Arial Narrow" panose="020B0606020202030204" pitchFamily="34" charset="0"/>
              </a:rPr>
              <a:t>Singleton Pattern ensures a class has only one instance,</a:t>
            </a:r>
          </a:p>
          <a:p>
            <a:r>
              <a:rPr lang="en-US" dirty="0" smtClean="0">
                <a:latin typeface="Arial Narrow" panose="020B0606020202030204" pitchFamily="34" charset="0"/>
              </a:rPr>
              <a:t>And provide global point of access to it.</a:t>
            </a:r>
            <a:endParaRPr lang="en-US" dirty="0">
              <a:latin typeface="Arial Narrow" panose="020B0606020202030204" pitchFamily="34" charset="0"/>
            </a:endParaRPr>
          </a:p>
        </p:txBody>
      </p:sp>
      <p:pic>
        <p:nvPicPr>
          <p:cNvPr id="1026" name="Picture 2" descr="Singleto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24086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14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1760" y="2835800"/>
            <a:ext cx="4752528" cy="1077218"/>
          </a:xfrm>
          <a:prstGeom prst="rect">
            <a:avLst/>
          </a:prstGeom>
          <a:noFill/>
        </p:spPr>
        <p:txBody>
          <a:bodyPr wrap="square" rtlCol="0">
            <a:spAutoFit/>
          </a:bodyPr>
          <a:lstStyle/>
          <a:p>
            <a:pPr fontAlgn="base">
              <a:lnSpc>
                <a:spcPct val="80000"/>
              </a:lnSpc>
              <a:spcBef>
                <a:spcPct val="0"/>
              </a:spcBef>
              <a:spcAft>
                <a:spcPct val="0"/>
              </a:spcAft>
            </a:pPr>
            <a:r>
              <a:rPr lang="en-US" altLang="ko-KR" sz="8000" b="1" dirty="0" smtClean="0">
                <a:latin typeface="Arial Narrow" panose="020B0606020202030204" pitchFamily="34" charset="0"/>
                <a:ea typeface="LG스마트체 Regular" panose="020B0600000101010101" pitchFamily="50" charset="-127"/>
                <a:cs typeface="Arial" pitchFamily="34" charset="0"/>
              </a:rPr>
              <a:t>Thank you</a:t>
            </a:r>
            <a:endParaRPr lang="ko-KR" altLang="en-US" sz="80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303141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a:t>
            </a:r>
            <a:r>
              <a:rPr lang="en-US" altLang="ko-KR" b="1" dirty="0" smtClean="0">
                <a:latin typeface="Arial Narrow" panose="020B0606020202030204" pitchFamily="34" charset="0"/>
                <a:ea typeface="LG스마트체 Regular" panose="020B0600000101010101" pitchFamily="50" charset="-127"/>
                <a:cs typeface="Arial" pitchFamily="34" charset="0"/>
              </a:rPr>
              <a:t>.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most common reason for this is to control access to some shared resource—for example, a database or a file.</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The global access to a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154759"/>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93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a:t>
            </a:r>
            <a:r>
              <a:rPr lang="en-US" altLang="ko-KR" b="1" dirty="0" smtClean="0">
                <a:latin typeface="Arial Narrow" panose="020B0606020202030204" pitchFamily="34" charset="0"/>
                <a:ea typeface="LG스마트체 Regular" panose="020B0600000101010101" pitchFamily="50" charset="-127"/>
                <a:cs typeface="Arial" pitchFamily="34" charset="0"/>
              </a:rPr>
              <a:t>.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1445935" y="1884353"/>
            <a:ext cx="6201976" cy="3420137"/>
          </a:xfrm>
          <a:prstGeom prst="rect">
            <a:avLst/>
          </a:prstGeom>
        </p:spPr>
      </p:pic>
    </p:spTree>
    <p:extLst>
      <p:ext uri="{BB962C8B-B14F-4D97-AF65-F5344CB8AC3E}">
        <p14:creationId xmlns:p14="http://schemas.microsoft.com/office/powerpoint/2010/main" val="144444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8" name="TextBox 7"/>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Some examples for Singleton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9" name="TextBox 8"/>
          <p:cNvSpPr txBox="1"/>
          <p:nvPr/>
        </p:nvSpPr>
        <p:spPr>
          <a:xfrm>
            <a:off x="309381" y="1238022"/>
            <a:ext cx="8323398" cy="1754326"/>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IO</a:t>
            </a:r>
          </a:p>
          <a:p>
            <a:pPr marL="285750" indent="-285750">
              <a:buFont typeface="Arial" panose="020B0604020202020204" pitchFamily="34" charset="0"/>
              <a:buChar char="•"/>
            </a:pPr>
            <a:r>
              <a:rPr lang="en-US" dirty="0" smtClean="0">
                <a:latin typeface="Arial Narrow" panose="020B0606020202030204" pitchFamily="34" charset="0"/>
              </a:rPr>
              <a:t>Pizza</a:t>
            </a:r>
          </a:p>
          <a:p>
            <a:pPr marL="285750" indent="-285750">
              <a:buFont typeface="Arial" panose="020B0604020202020204" pitchFamily="34" charset="0"/>
              <a:buChar char="•"/>
            </a:pPr>
            <a:r>
              <a:rPr lang="en-US" dirty="0" err="1" smtClean="0">
                <a:latin typeface="Arial Narrow" panose="020B0606020202030204" pitchFamily="34" charset="0"/>
              </a:rPr>
              <a:t>StarBuzz</a:t>
            </a:r>
            <a:endParaRPr lang="en-US" dirty="0" smtClean="0">
              <a:latin typeface="Arial Narrow" panose="020B0606020202030204" pitchFamily="34" charset="0"/>
            </a:endParaRPr>
          </a:p>
          <a:p>
            <a:pPr marL="285750" indent="-285750">
              <a:buFont typeface="Arial" panose="020B0604020202020204" pitchFamily="34" charset="0"/>
              <a:buChar char="•"/>
            </a:pPr>
            <a:r>
              <a:rPr lang="en-US" dirty="0" err="1" smtClean="0">
                <a:latin typeface="Arial Narrow" panose="020B0606020202030204" pitchFamily="34" charset="0"/>
              </a:rPr>
              <a:t>StarBuzz</a:t>
            </a:r>
            <a:r>
              <a:rPr lang="en-US" dirty="0" smtClean="0">
                <a:latin typeface="Arial Narrow" panose="020B0606020202030204" pitchFamily="34" charset="0"/>
              </a:rPr>
              <a:t> With Sizes</a:t>
            </a:r>
          </a:p>
        </p:txBody>
      </p:sp>
    </p:spTree>
    <p:extLst>
      <p:ext uri="{BB962C8B-B14F-4D97-AF65-F5344CB8AC3E}">
        <p14:creationId xmlns:p14="http://schemas.microsoft.com/office/powerpoint/2010/main" val="367575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5</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Singleton pattern when a class in your program should have just a single instance available to all clients;</a:t>
            </a:r>
          </a:p>
          <a:p>
            <a:r>
              <a:rPr lang="en-US" dirty="0">
                <a:latin typeface="Arial Narrow" panose="020B0606020202030204" pitchFamily="34" charset="0"/>
              </a:rPr>
              <a:t>for example, a single database object shared by different parts of the program.</a:t>
            </a:r>
          </a:p>
          <a:p>
            <a:endParaRPr lang="en-US" dirty="0">
              <a:latin typeface="Arial Narrow" panose="020B0606020202030204" pitchFamily="34" charset="0"/>
            </a:endParaRPr>
          </a:p>
          <a:p>
            <a:r>
              <a:rPr lang="en-US" dirty="0">
                <a:latin typeface="Arial Narrow" panose="020B0606020202030204" pitchFamily="34" charset="0"/>
              </a:rPr>
              <a:t>Use the Singleton pattern when you need stricter control over global variables.</a:t>
            </a:r>
          </a:p>
        </p:txBody>
      </p:sp>
    </p:spTree>
    <p:extLst>
      <p:ext uri="{BB962C8B-B14F-4D97-AF65-F5344CB8AC3E}">
        <p14:creationId xmlns:p14="http://schemas.microsoft.com/office/powerpoint/2010/main" val="374199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3693319"/>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You can be sure that a class has only a single instance.</a:t>
            </a:r>
          </a:p>
          <a:p>
            <a:r>
              <a:rPr lang="en-US" dirty="0">
                <a:latin typeface="Arial Narrow" panose="020B0606020202030204" pitchFamily="34" charset="0"/>
              </a:rPr>
              <a:t>You gain a global access point to that instance.</a:t>
            </a:r>
          </a:p>
          <a:p>
            <a:r>
              <a:rPr lang="en-US" dirty="0">
                <a:latin typeface="Arial Narrow" panose="020B0606020202030204" pitchFamily="34" charset="0"/>
              </a:rPr>
              <a:t>The singleton object is initialized only when it’s requested for the first time.</a:t>
            </a: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br>
              <a:rPr lang="en-US" b="1" dirty="0" smtClean="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Violates the Single Responsibility Principle. The pattern solves two problems at the time.</a:t>
            </a:r>
          </a:p>
          <a:p>
            <a:r>
              <a:rPr lang="en-US" dirty="0">
                <a:latin typeface="Arial Narrow" panose="020B0606020202030204" pitchFamily="34" charset="0"/>
              </a:rPr>
              <a:t>The Singleton pattern can mask bad design, for instance, when the components of the program know too much about each other.</a:t>
            </a:r>
          </a:p>
          <a:p>
            <a:r>
              <a:rPr lang="en-US" dirty="0">
                <a:latin typeface="Arial Narrow" panose="020B0606020202030204" pitchFamily="34" charset="0"/>
              </a:rPr>
              <a:t>The pattern requires special treatment in a multithreaded environment so that multiple threads won’t create a singleton object several times</a:t>
            </a:r>
            <a:r>
              <a:rPr lang="en-US" dirty="0" smtClean="0">
                <a:latin typeface="Arial Narrow" panose="020B0606020202030204" pitchFamily="34" charset="0"/>
              </a:rPr>
              <a:t>.</a:t>
            </a:r>
            <a:endParaRPr lang="en-US" dirty="0">
              <a:latin typeface="Arial Narrow" panose="020B0606020202030204" pitchFamily="34" charset="0"/>
            </a:endParaRPr>
          </a:p>
        </p:txBody>
      </p:sp>
    </p:spTree>
    <p:extLst>
      <p:ext uri="{BB962C8B-B14F-4D97-AF65-F5344CB8AC3E}">
        <p14:creationId xmlns:p14="http://schemas.microsoft.com/office/powerpoint/2010/main" val="173315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III</a:t>
            </a:r>
            <a:r>
              <a:rPr lang="en-US" altLang="ko-KR" sz="2400" b="1" dirty="0" smtClean="0">
                <a:latin typeface="Arial Narrow" panose="020B0606020202030204" pitchFamily="34" charset="0"/>
                <a:ea typeface="LG스마트체 Regular" panose="020B0600000101010101" pitchFamily="50" charset="-127"/>
              </a:rPr>
              <a:t>. </a:t>
            </a:r>
            <a:r>
              <a:rPr lang="en-US" altLang="ko-KR" sz="2400" b="1" dirty="0">
                <a:latin typeface="Arial Narrow" panose="020B0606020202030204" pitchFamily="34" charset="0"/>
                <a:ea typeface="LG스마트체 Regular" panose="020B0600000101010101" pitchFamily="50" charset="-127"/>
              </a:rPr>
              <a:t>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Strategy Pattern defines a family of algorithms,</a:t>
            </a:r>
            <a:br>
              <a:rPr lang="en-US" dirty="0">
                <a:latin typeface="Arial Narrow" panose="020B0606020202030204" pitchFamily="34" charset="0"/>
              </a:rPr>
            </a:br>
            <a:r>
              <a:rPr lang="en-US" dirty="0">
                <a:latin typeface="Arial Narrow" panose="020B0606020202030204" pitchFamily="34" charset="0"/>
              </a:rPr>
              <a:t>encapsulates each one, and makes them interchangeable.</a:t>
            </a:r>
          </a:p>
          <a:p>
            <a:r>
              <a:rPr lang="en-US" dirty="0">
                <a:latin typeface="Arial Narrow" panose="020B0606020202030204" pitchFamily="34" charset="0"/>
              </a:rPr>
              <a:t>Strategy lets the algorithms vary independently form clients that use it.</a:t>
            </a:r>
          </a:p>
          <a:p>
            <a:endParaRPr lang="en-US" dirty="0">
              <a:latin typeface="Arial Narrow" panose="020B0606020202030204" pitchFamily="34" charset="0"/>
            </a:endParaRPr>
          </a:p>
        </p:txBody>
      </p:sp>
      <p:pic>
        <p:nvPicPr>
          <p:cNvPr id="1026" name="Picture 2" descr="Strategy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624644"/>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20106"/>
      </p:ext>
    </p:extLst>
  </p:cSld>
  <p:clrMapOvr>
    <a:masterClrMapping/>
  </p:clrMapOvr>
</p:sld>
</file>

<file path=ppt/theme/theme1.xml><?xml version="1.0" encoding="utf-8"?>
<a:theme xmlns:a="http://schemas.openxmlformats.org/drawingml/2006/main" name="10년_HE(2)">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24967</TotalTime>
  <Words>1715</Words>
  <Application>Microsoft Office PowerPoint</Application>
  <PresentationFormat>On-screen Show (4:3)</PresentationFormat>
  <Paragraphs>243</Paragraphs>
  <Slides>30</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맑은 고딕</vt:lpstr>
      <vt:lpstr>Arial</vt:lpstr>
      <vt:lpstr>Arial Narrow</vt:lpstr>
      <vt:lpstr>돋움</vt:lpstr>
      <vt:lpstr>굴림</vt:lpstr>
      <vt:lpstr>LG스마트체 Regular</vt:lpstr>
      <vt:lpstr>Wingdings</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HOANG VAN NGUYEN/LGEVH VS FUNCTIONAL TECHNOLOGY 4(hoang5.nguyen@lge.com)</cp:lastModifiedBy>
  <cp:revision>2517</cp:revision>
  <cp:lastPrinted>2016-07-27T12:58:04Z</cp:lastPrinted>
  <dcterms:created xsi:type="dcterms:W3CDTF">2013-09-17T00:50:35Z</dcterms:created>
  <dcterms:modified xsi:type="dcterms:W3CDTF">2023-09-08T11:10:24Z</dcterms:modified>
</cp:coreProperties>
</file>