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6"/>
  </p:notesMasterIdLst>
  <p:handoutMasterIdLst>
    <p:handoutMasterId r:id="rId17"/>
  </p:handoutMasterIdLst>
  <p:sldIdLst>
    <p:sldId id="399" r:id="rId2"/>
    <p:sldId id="403" r:id="rId3"/>
    <p:sldId id="405" r:id="rId4"/>
    <p:sldId id="406" r:id="rId5"/>
    <p:sldId id="407" r:id="rId6"/>
    <p:sldId id="409" r:id="rId7"/>
    <p:sldId id="408" r:id="rId8"/>
    <p:sldId id="410" r:id="rId9"/>
    <p:sldId id="411" r:id="rId10"/>
    <p:sldId id="412" r:id="rId11"/>
    <p:sldId id="413" r:id="rId12"/>
    <p:sldId id="414" r:id="rId13"/>
    <p:sldId id="404" r:id="rId14"/>
    <p:sldId id="402" r:id="rId15"/>
  </p:sldIdLst>
  <p:sldSz cx="9144000" cy="6858000" type="screen4x3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00"/>
    <a:srgbClr val="339933"/>
    <a:srgbClr val="CCFFCC"/>
    <a:srgbClr val="FFFF00"/>
    <a:srgbClr val="00CC99"/>
    <a:srgbClr val="33CC33"/>
    <a:srgbClr val="33CCCC"/>
    <a:srgbClr val="00FF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0" autoAdjust="0"/>
    <p:restoredTop sz="75030" autoAdjust="0"/>
  </p:normalViewPr>
  <p:slideViewPr>
    <p:cSldViewPr snapToObjects="1">
      <p:cViewPr varScale="1">
        <p:scale>
          <a:sx n="66" d="100"/>
          <a:sy n="66" d="100"/>
        </p:scale>
        <p:origin x="1731" y="48"/>
      </p:cViewPr>
      <p:guideLst>
        <p:guide orient="horz" pos="254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0" d="100"/>
          <a:sy n="80" d="100"/>
        </p:scale>
        <p:origin x="3678" y="6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C3299E8-18F2-4409-90FC-8252CCC25544}" type="datetimeFigureOut">
              <a:rPr lang="ko-KR" altLang="en-US"/>
              <a:pPr>
                <a:defRPr/>
              </a:pPr>
              <a:t>2023-09-05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BE24AAB-1F9F-40F3-A9A5-95BD907F218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696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4C0281D-24F8-48AF-B024-E328CB243BAD}" type="datetimeFigureOut">
              <a:rPr lang="ko-KR" altLang="en-US"/>
              <a:pPr>
                <a:defRPr/>
              </a:pPr>
              <a:t>2023-09-05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887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677782B-20D3-405A-95E2-BFC34D23DD4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8003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chơi</a:t>
            </a:r>
            <a:r>
              <a:rPr lang="en-US" baseline="0" dirty="0"/>
              <a:t> golf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bất</a:t>
            </a:r>
            <a:r>
              <a:rPr lang="en-US" baseline="0" dirty="0"/>
              <a:t> </a:t>
            </a:r>
            <a:r>
              <a:rPr lang="en-US" baseline="0" dirty="0" err="1"/>
              <a:t>kỳ</a:t>
            </a:r>
            <a:r>
              <a:rPr lang="en-US" baseline="0" dirty="0"/>
              <a:t> </a:t>
            </a:r>
            <a:r>
              <a:rPr lang="en-US" baseline="0" dirty="0" err="1"/>
              <a:t>chiếc</a:t>
            </a:r>
            <a:r>
              <a:rPr lang="en-US" baseline="0" dirty="0"/>
              <a:t> </a:t>
            </a:r>
            <a:r>
              <a:rPr lang="en-US" baseline="0" dirty="0" err="1"/>
              <a:t>gậy</a:t>
            </a:r>
            <a:r>
              <a:rPr lang="en-US" baseline="0" dirty="0"/>
              <a:t> </a:t>
            </a:r>
            <a:r>
              <a:rPr lang="en-US" baseline="0" dirty="0" err="1"/>
              <a:t>chơi</a:t>
            </a:r>
            <a:r>
              <a:rPr lang="en-US" baseline="0" dirty="0"/>
              <a:t> golf </a:t>
            </a:r>
            <a:r>
              <a:rPr lang="en-US" baseline="0" dirty="0" err="1"/>
              <a:t>nào</a:t>
            </a:r>
            <a:r>
              <a:rPr lang="en-US" baseline="0" dirty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Gậy</a:t>
            </a:r>
            <a:r>
              <a:rPr lang="en-US" baseline="0" dirty="0"/>
              <a:t> </a:t>
            </a:r>
            <a:r>
              <a:rPr lang="en-US" baseline="0" dirty="0" err="1"/>
              <a:t>chơi</a:t>
            </a:r>
            <a:r>
              <a:rPr lang="en-US" baseline="0" dirty="0"/>
              <a:t> golf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bởi</a:t>
            </a:r>
            <a:r>
              <a:rPr lang="en-US" baseline="0" dirty="0"/>
              <a:t> </a:t>
            </a:r>
            <a:r>
              <a:rPr lang="en-US" baseline="0" dirty="0" err="1"/>
              <a:t>bất</a:t>
            </a:r>
            <a:r>
              <a:rPr lang="en-US" baseline="0" dirty="0"/>
              <a:t> </a:t>
            </a:r>
            <a:r>
              <a:rPr lang="en-US" baseline="0" dirty="0" err="1"/>
              <a:t>kỳ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chơi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38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observer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(actor)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701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370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Rubber Duck cant not fly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Decoy Duck silence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Each Duck have to Behavior </a:t>
            </a:r>
            <a:r>
              <a:rPr lang="en-US" dirty="0" err="1"/>
              <a:t>FlyBehavior</a:t>
            </a:r>
            <a:r>
              <a:rPr lang="en-US" baseline="0" dirty="0"/>
              <a:t> and </a:t>
            </a:r>
            <a:r>
              <a:rPr lang="en-US" baseline="0" dirty="0" err="1"/>
              <a:t>QuackBehavior</a:t>
            </a: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096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Rubber Duck cant not fly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Decoy Duck silence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Each Duck have to Behavior </a:t>
            </a:r>
            <a:r>
              <a:rPr lang="en-US" dirty="0" err="1"/>
              <a:t>FlyBehavior</a:t>
            </a:r>
            <a:r>
              <a:rPr lang="en-US" baseline="0" dirty="0"/>
              <a:t> and </a:t>
            </a:r>
            <a:r>
              <a:rPr lang="en-US" baseline="0" dirty="0" err="1"/>
              <a:t>QuackBehavior</a:t>
            </a: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668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Rubber Duck cant not fly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589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observer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(actor)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0587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observer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(actor)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087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observer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(actor)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233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observer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(actor)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04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>
            <a:off x="0" y="5429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Box 168"/>
          <p:cNvSpPr txBox="1">
            <a:spLocks noChangeArrowheads="1"/>
          </p:cNvSpPr>
          <p:nvPr userDrawn="1"/>
        </p:nvSpPr>
        <p:spPr bwMode="auto">
          <a:xfrm>
            <a:off x="6599302" y="168908"/>
            <a:ext cx="2510204" cy="291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6" tIns="42198" rIns="84396" bIns="42198">
            <a:spAutoFit/>
          </a:bodyPr>
          <a:lstStyle/>
          <a:p>
            <a:pPr algn="r"/>
            <a:r>
              <a:rPr lang="en-US" altLang="ko-KR" sz="1292" b="1" dirty="0">
                <a:solidFill>
                  <a:srgbClr val="C0C0C0"/>
                </a:solidFill>
                <a:latin typeface="Arial" charset="0"/>
                <a:ea typeface="돋움" pitchFamily="50" charset="-127"/>
              </a:rPr>
              <a:t>LGE Internal Use Only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35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83" r:id="rId1"/>
    <p:sldLayoutId id="2147484384" r:id="rId2"/>
    <p:sldLayoutId id="2147484386" r:id="rId3"/>
    <p:sldLayoutId id="2147484389" r:id="rId4"/>
    <p:sldLayoutId id="2147484390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22041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844083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266124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688165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16531" indent="-31653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85">
          <a:solidFill>
            <a:schemeClr val="tx1"/>
          </a:solidFill>
          <a:latin typeface="+mn-lt"/>
          <a:ea typeface="+mn-ea"/>
        </a:defRPr>
      </a:lvl2pPr>
      <a:lvl3pPr marL="1055103" indent="-21102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15">
          <a:solidFill>
            <a:schemeClr val="tx1"/>
          </a:solidFill>
          <a:latin typeface="+mn-lt"/>
          <a:ea typeface="+mn-ea"/>
        </a:defRPr>
      </a:lvl3pPr>
      <a:lvl4pPr marL="1477145" indent="-21102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846">
          <a:solidFill>
            <a:schemeClr val="tx1"/>
          </a:solidFill>
          <a:latin typeface="+mn-lt"/>
          <a:ea typeface="+mn-ea"/>
        </a:defRPr>
      </a:lvl4pPr>
      <a:lvl5pPr marL="1899186" indent="-21102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5pPr>
      <a:lvl6pPr marL="2321227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6pPr>
      <a:lvl7pPr marL="2743269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7pPr>
      <a:lvl8pPr marL="3165310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8pPr>
      <a:lvl9pPr marL="3587351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499378" y="1808820"/>
            <a:ext cx="4140000" cy="455904"/>
            <a:chOff x="1347511" y="1429673"/>
            <a:chExt cx="11096441" cy="493896"/>
          </a:xfrm>
        </p:grpSpPr>
        <p:sp>
          <p:nvSpPr>
            <p:cNvPr id="4" name="Line 7"/>
            <p:cNvSpPr>
              <a:spLocks noChangeShapeType="1"/>
            </p:cNvSpPr>
            <p:nvPr/>
          </p:nvSpPr>
          <p:spPr bwMode="auto">
            <a:xfrm>
              <a:off x="1347511" y="1923569"/>
              <a:ext cx="110964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44083"/>
              <a:endParaRPr lang="ko-KR" altLang="en-US" sz="1662" dirty="0">
                <a:solidFill>
                  <a:prstClr val="black"/>
                </a:solidFill>
              </a:endParaRPr>
            </a:p>
          </p:txBody>
        </p:sp>
        <p:sp>
          <p:nvSpPr>
            <p:cNvPr id="5" name="Text Box 21"/>
            <p:cNvSpPr txBox="1">
              <a:spLocks noChangeArrowheads="1"/>
            </p:cNvSpPr>
            <p:nvPr/>
          </p:nvSpPr>
          <p:spPr bwMode="auto">
            <a:xfrm>
              <a:off x="1347511" y="1429673"/>
              <a:ext cx="11096441" cy="461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3077" tIns="0" rIns="83077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9pPr>
            </a:lstStyle>
            <a:p>
              <a:pPr algn="ctr" defTabSz="844083" eaLnBrk="1" hangingPunct="1"/>
              <a:r>
                <a:rPr lang="en-US" altLang="ko-KR" sz="2769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Overview Design Pattern</a:t>
              </a:r>
              <a:endParaRPr lang="ko-KR" altLang="en-US" sz="2769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222607" y="6014082"/>
            <a:ext cx="715259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385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2023.09</a:t>
            </a:r>
            <a:endParaRPr lang="ko-KR" altLang="en-US" sz="1385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48186" y="5694443"/>
            <a:ext cx="144462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477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DANANG</a:t>
            </a:r>
            <a:endParaRPr lang="ko-KR" altLang="en-US" sz="1477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65235" y="2842412"/>
            <a:ext cx="1010524" cy="305468"/>
          </a:xfrm>
          <a:prstGeom prst="rect">
            <a:avLst/>
          </a:prstGeom>
          <a:noFill/>
          <a:ln>
            <a:noFill/>
          </a:ln>
        </p:spPr>
        <p:txBody>
          <a:bodyPr wrap="none" lIns="149538" rIns="149538" anchor="ctr">
            <a:spAutoFit/>
          </a:bodyPr>
          <a:lstStyle>
            <a:lvl1pPr marL="177800" indent="-1778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>
              <a:spcBef>
                <a:spcPct val="30000"/>
              </a:spcBef>
            </a:pPr>
            <a:r>
              <a:rPr lang="en-US" altLang="ko-KR" sz="1385" u="sng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CONTENT</a:t>
            </a:r>
            <a:endParaRPr lang="ko-KR" altLang="en-US" sz="1385" u="sng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3520787" y="3294844"/>
            <a:ext cx="2097182" cy="126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3231" tIns="33231" rIns="33231" bIns="33231">
            <a:spAutoFit/>
          </a:bodyPr>
          <a:lstStyle>
            <a:lvl1pPr marL="182563" indent="-182563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marL="400050" indent="-216000" defTabSz="844083" eaLnBrk="1" hangingPunct="1">
              <a:buAutoNum type="romanUcPeriod"/>
            </a:pPr>
            <a:r>
              <a:rPr lang="en-US" altLang="ko-KR" sz="1292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Intro to Design Patterns</a:t>
            </a:r>
          </a:p>
          <a:p>
            <a:pPr marL="400050" indent="-216000" defTabSz="844083" eaLnBrk="1" hangingPunct="1">
              <a:buAutoNum type="romanUcPeriod"/>
            </a:pPr>
            <a:r>
              <a:rPr lang="en-US" altLang="ko-KR" sz="1292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Strategy Pattern </a:t>
            </a:r>
          </a:p>
          <a:p>
            <a:pPr marL="400050" indent="-216000" defTabSz="844083" eaLnBrk="1" hangingPunct="1">
              <a:buAutoNum type="romanUcPeriod"/>
            </a:pPr>
            <a:r>
              <a:rPr lang="en-US" altLang="ko-KR" sz="1292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Observer Pattern</a:t>
            </a:r>
          </a:p>
          <a:p>
            <a:pPr marL="400050" indent="-216000" defTabSz="844083" eaLnBrk="1" hangingPunct="1">
              <a:buAutoNum type="romanUcPeriod"/>
            </a:pPr>
            <a:r>
              <a:rPr lang="en-US" altLang="ko-KR" sz="1292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Decorator Pattern</a:t>
            </a:r>
          </a:p>
          <a:p>
            <a:pPr marL="400050" indent="-216000" defTabSz="844083" eaLnBrk="1" hangingPunct="1">
              <a:buAutoNum type="romanUcPeriod"/>
            </a:pPr>
            <a:r>
              <a:rPr lang="en-US" altLang="ko-KR" sz="1292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Factory Pattern</a:t>
            </a:r>
          </a:p>
          <a:p>
            <a:pPr marL="400050" indent="-216000" defTabSz="844083" eaLnBrk="1" hangingPunct="1">
              <a:buAutoNum type="romanUcPeriod"/>
            </a:pPr>
            <a:endParaRPr lang="en-US" altLang="ko-KR" sz="1292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3884735" y="405775"/>
            <a:ext cx="1369286" cy="23436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923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LGE Internal Use Only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25100"/>
            <a:ext cx="1440160" cy="6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19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16632"/>
            <a:ext cx="6660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sz="2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III</a:t>
            </a:r>
            <a:r>
              <a:rPr lang="en-US" altLang="ko-KR" sz="2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Observer Pattern</a:t>
            </a:r>
            <a:endParaRPr lang="ko-KR" altLang="en-US" sz="2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742237"/>
            <a:ext cx="8323398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2.2 Real-world analog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9381" y="1238022"/>
            <a:ext cx="7164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.</a:t>
            </a:r>
            <a:br>
              <a:rPr lang="en-US" dirty="0"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2050" name="Picture 2" descr="Magazine and newspaper subscriptions">
            <a:extLst>
              <a:ext uri="{FF2B5EF4-FFF2-40B4-BE49-F238E27FC236}">
                <a16:creationId xmlns:a16="http://schemas.microsoft.com/office/drawing/2014/main" id="{2CB52CD9-464B-FDDA-3B6A-09ED2AFCE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48780"/>
            <a:ext cx="792088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36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16632"/>
            <a:ext cx="6660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sz="2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III</a:t>
            </a:r>
            <a:r>
              <a:rPr lang="en-US" altLang="ko-KR" sz="2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Observer Pattern</a:t>
            </a:r>
            <a:endParaRPr lang="ko-KR" altLang="en-US" sz="2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742237"/>
            <a:ext cx="8323398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2.2 Real-world analog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9381" y="1238022"/>
            <a:ext cx="7164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.</a:t>
            </a:r>
            <a:br>
              <a:rPr lang="en-US" dirty="0"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2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16632"/>
            <a:ext cx="6660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sz="2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III</a:t>
            </a:r>
            <a:r>
              <a:rPr lang="en-US" altLang="ko-KR" sz="2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Observer Pattern</a:t>
            </a:r>
            <a:endParaRPr lang="ko-KR" altLang="en-US" sz="2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742237"/>
            <a:ext cx="8323398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2.2 Real-world analog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9381" y="1238022"/>
            <a:ext cx="7164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.</a:t>
            </a:r>
            <a:br>
              <a:rPr lang="en-US" dirty="0"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2050" name="Picture 2" descr="Magazine and newspaper subscriptions">
            <a:extLst>
              <a:ext uri="{FF2B5EF4-FFF2-40B4-BE49-F238E27FC236}">
                <a16:creationId xmlns:a16="http://schemas.microsoft.com/office/drawing/2014/main" id="{2CB52CD9-464B-FDDA-3B6A-09ED2AFCE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48780"/>
            <a:ext cx="792088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388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16632"/>
            <a:ext cx="6660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</a:t>
            </a:r>
            <a:r>
              <a:rPr lang="en-US" altLang="ko-KR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. Content 1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742237"/>
            <a:ext cx="8323398" cy="26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1. Article 1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1016732"/>
            <a:ext cx="83233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Content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…..</a:t>
            </a:r>
            <a:endParaRPr lang="ko-KR" altLang="en-US" sz="140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1999596"/>
            <a:ext cx="6012668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Note: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Font            : Only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Arial Narrow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Language   : Only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English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Picture        : Because of copyright issues,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DO NOT attach unauthorized images</a:t>
            </a:r>
          </a:p>
        </p:txBody>
      </p:sp>
    </p:spTree>
    <p:extLst>
      <p:ext uri="{BB962C8B-B14F-4D97-AF65-F5344CB8AC3E}">
        <p14:creationId xmlns:p14="http://schemas.microsoft.com/office/powerpoint/2010/main" val="1879123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16632"/>
            <a:ext cx="6660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II</a:t>
            </a:r>
            <a:r>
              <a:rPr lang="en-US" altLang="ko-KR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. Content 2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742237"/>
            <a:ext cx="8323398" cy="26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1. Article 1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1016732"/>
            <a:ext cx="83233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Content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…..</a:t>
            </a:r>
            <a:endParaRPr lang="ko-KR" altLang="en-US" sz="140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70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16632"/>
            <a:ext cx="6660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sz="2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</a:t>
            </a:r>
            <a:r>
              <a:rPr lang="en-US" altLang="ko-KR" sz="2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Intro to Design Pattern </a:t>
            </a:r>
            <a:endParaRPr lang="ko-KR" altLang="en-US" sz="2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742237"/>
            <a:ext cx="832339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1. Why do we need design patterns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48780"/>
            <a:ext cx="71647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Someone has already solved your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To fix known problems, can be predicted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Speeds up the development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Code readability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Easy to maintain, because many people familiar with them.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0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16632"/>
            <a:ext cx="6660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sz="2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</a:t>
            </a:r>
            <a:r>
              <a:rPr lang="en-US" altLang="ko-KR" sz="2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Strategy Pattern</a:t>
            </a:r>
            <a:endParaRPr lang="ko-KR" altLang="en-US" sz="2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742237"/>
            <a:ext cx="832339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1. Define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9381" y="1238022"/>
            <a:ext cx="7164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The Strategy Pattern defines a family of algorithms,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>encapsulates each one, and makes them interchangeable.</a:t>
            </a:r>
          </a:p>
          <a:p>
            <a:r>
              <a:rPr lang="en-US" dirty="0">
                <a:latin typeface="Arial Narrow" panose="020B0606020202030204" pitchFamily="34" charset="0"/>
              </a:rPr>
              <a:t>Strategy lets the algorithms vary independently form clients that use it.</a:t>
            </a:r>
          </a:p>
          <a:p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1026" name="Picture 2" descr="Strategy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227" y="2624644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82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16632"/>
            <a:ext cx="6660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sz="2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</a:t>
            </a:r>
            <a:r>
              <a:rPr lang="en-US" altLang="ko-KR" sz="2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Strategy Pattern</a:t>
            </a:r>
            <a:endParaRPr lang="ko-KR" altLang="en-US" sz="2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742237"/>
            <a:ext cx="8323398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2. Example: Transport strategy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pic>
        <p:nvPicPr>
          <p:cNvPr id="2050" name="Picture 2" descr="Various transportation strateg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2852936"/>
            <a:ext cx="609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7564" y="1304764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Imagine that you have to get to the airport.</a:t>
            </a:r>
          </a:p>
          <a:p>
            <a:r>
              <a:rPr lang="en-US" dirty="0">
                <a:latin typeface="Arial Narrow" panose="020B0606020202030204" pitchFamily="34" charset="0"/>
              </a:rPr>
              <a:t>You can catch a bus, order a cab, or get on your bicycle.</a:t>
            </a:r>
          </a:p>
          <a:p>
            <a:r>
              <a:rPr lang="en-US" dirty="0">
                <a:latin typeface="Arial Narrow" panose="020B0606020202030204" pitchFamily="34" charset="0"/>
              </a:rPr>
              <a:t>These are your transportation strategies.</a:t>
            </a:r>
          </a:p>
          <a:p>
            <a:r>
              <a:rPr lang="en-US" dirty="0">
                <a:latin typeface="Arial Narrow" panose="020B0606020202030204" pitchFamily="34" charset="0"/>
              </a:rPr>
              <a:t>You can pick one of the strategies depending on factors such as budget or time constraints.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43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16632"/>
            <a:ext cx="6660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sz="2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</a:t>
            </a:r>
            <a:r>
              <a:rPr lang="en-US" altLang="ko-KR" sz="2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Strategy Pattern</a:t>
            </a:r>
            <a:endParaRPr lang="ko-KR" altLang="en-US" sz="2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742237"/>
            <a:ext cx="8323398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3. Example: Simple </a:t>
            </a:r>
            <a:r>
              <a:rPr lang="en-US" altLang="ko-KR" b="1" dirty="0" err="1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SinUDuck</a:t>
            </a: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app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pic>
        <p:nvPicPr>
          <p:cNvPr id="3074" name="Picture 2" descr="Stagery_Patter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" y="1413025"/>
            <a:ext cx="8920604" cy="544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33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16632"/>
            <a:ext cx="6660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sz="2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</a:t>
            </a:r>
            <a:r>
              <a:rPr lang="en-US" altLang="ko-KR" sz="2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Strategy Pattern</a:t>
            </a:r>
            <a:endParaRPr lang="ko-KR" altLang="en-US" sz="2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742237"/>
            <a:ext cx="8323398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4. Structure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26" y="1772816"/>
            <a:ext cx="6934801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2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16632"/>
            <a:ext cx="6660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sz="2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</a:t>
            </a:r>
            <a:r>
              <a:rPr lang="en-US" altLang="ko-KR" sz="2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Strategy Pattern</a:t>
            </a:r>
            <a:endParaRPr lang="ko-KR" altLang="en-US" sz="2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742237"/>
            <a:ext cx="8323398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5. Has-A </a:t>
            </a:r>
            <a:r>
              <a:rPr lang="en-US" altLang="ko-KR" b="1" dirty="0" err="1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vs</a:t>
            </a: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Is-A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381" y="1238022"/>
            <a:ext cx="7164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Has-A can be better than Is-A.</a:t>
            </a:r>
            <a:br>
              <a:rPr lang="en-US" dirty="0"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  <a:p>
            <a:r>
              <a:rPr lang="en-US" b="1" dirty="0">
                <a:latin typeface="Arial Narrow" panose="020B0606020202030204" pitchFamily="34" charset="0"/>
              </a:rPr>
              <a:t>Design Principle: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>Favor composition over inheritance.</a:t>
            </a:r>
            <a:br>
              <a:rPr lang="en-US" dirty="0"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381" y="4005064"/>
            <a:ext cx="8323398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6. Explain source code for 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7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16632"/>
            <a:ext cx="6660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sz="2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III</a:t>
            </a:r>
            <a:r>
              <a:rPr lang="en-US" altLang="ko-KR" sz="2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Observer Pattern</a:t>
            </a:r>
            <a:endParaRPr lang="ko-KR" altLang="en-US" sz="2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742237"/>
            <a:ext cx="832339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1. Define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9381" y="1238022"/>
            <a:ext cx="7164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The Observer Pattern defines a one-to-many dependency</a:t>
            </a:r>
          </a:p>
          <a:p>
            <a:r>
              <a:rPr lang="en-US" dirty="0">
                <a:latin typeface="Arial Narrow" panose="020B0606020202030204" pitchFamily="34" charset="0"/>
              </a:rPr>
              <a:t>Between objects so that when one object changes state,</a:t>
            </a:r>
          </a:p>
          <a:p>
            <a:r>
              <a:rPr lang="en-US" dirty="0">
                <a:latin typeface="Arial Narrow" panose="020B0606020202030204" pitchFamily="34" charset="0"/>
              </a:rPr>
              <a:t>All of its dependents are notified and updated automatically. </a:t>
            </a:r>
            <a:br>
              <a:rPr lang="en-US" dirty="0"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4098" name="Picture 2" descr="Observer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2168860"/>
            <a:ext cx="4919935" cy="307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2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16632"/>
            <a:ext cx="6660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sz="2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III</a:t>
            </a:r>
            <a:r>
              <a:rPr lang="en-US" altLang="ko-KR" sz="2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Observer Pattern</a:t>
            </a:r>
            <a:endParaRPr lang="ko-KR" altLang="en-US" sz="2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742237"/>
            <a:ext cx="8323398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2.1 Example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9381" y="1238022"/>
            <a:ext cx="7164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.Imagine that you have two types of objects: a </a:t>
            </a:r>
            <a:r>
              <a:rPr lang="en-US" b="1" dirty="0">
                <a:latin typeface="Arial Narrow" panose="020B0606020202030204" pitchFamily="34" charset="0"/>
              </a:rPr>
              <a:t>Customer</a:t>
            </a:r>
            <a:r>
              <a:rPr lang="en-US" dirty="0">
                <a:latin typeface="Arial Narrow" panose="020B0606020202030204" pitchFamily="34" charset="0"/>
              </a:rPr>
              <a:t> and a </a:t>
            </a:r>
            <a:r>
              <a:rPr lang="en-US" b="1" dirty="0">
                <a:latin typeface="Arial Narrow" panose="020B0606020202030204" pitchFamily="34" charset="0"/>
              </a:rPr>
              <a:t>Store</a:t>
            </a:r>
            <a:r>
              <a:rPr lang="en-US" dirty="0">
                <a:latin typeface="Arial Narrow" panose="020B0606020202030204" pitchFamily="34" charset="0"/>
              </a:rPr>
              <a:t>.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>The customer is very interested in a particular brand of product (say, it’s a new model of the iPhone) which should become available in the store very soon.</a:t>
            </a:r>
            <a:br>
              <a:rPr lang="en-US" dirty="0"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9BCD5F-8A34-BBCC-679D-D0668C821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64" y="2276872"/>
            <a:ext cx="8323398" cy="416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827139"/>
      </p:ext>
    </p:extLst>
  </p:cSld>
  <p:clrMapOvr>
    <a:masterClrMapping/>
  </p:clrMapOvr>
</p:sld>
</file>

<file path=ppt/theme/theme1.xml><?xml version="1.0" encoding="utf-8"?>
<a:theme xmlns:a="http://schemas.openxmlformats.org/drawingml/2006/main" name="10년_HE(2)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0년_HE(2)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0년_HE(2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년_HE(2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년_HE(2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년_HE(2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년_HE(2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년_HE(2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년_HE(2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년_HE(2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년_HE(2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년_HE(2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년_HE(2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년_HE(2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24258</TotalTime>
  <Words>517</Words>
  <Application>Microsoft Office PowerPoint</Application>
  <PresentationFormat>On-screen Show (4:3)</PresentationFormat>
  <Paragraphs>96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굴림</vt:lpstr>
      <vt:lpstr>맑은 고딕</vt:lpstr>
      <vt:lpstr>Arial</vt:lpstr>
      <vt:lpstr>Arial Narrow</vt:lpstr>
      <vt:lpstr>10년_HE(2)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seungmo.hwang</dc:creator>
  <cp:lastModifiedBy>Hoàng Nguyễn</cp:lastModifiedBy>
  <cp:revision>2486</cp:revision>
  <cp:lastPrinted>2016-07-27T12:58:04Z</cp:lastPrinted>
  <dcterms:created xsi:type="dcterms:W3CDTF">2013-09-17T00:50:35Z</dcterms:created>
  <dcterms:modified xsi:type="dcterms:W3CDTF">2023-09-05T00:56:11Z</dcterms:modified>
</cp:coreProperties>
</file>