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7" r:id="rId1"/>
  </p:sldMasterIdLst>
  <p:notesMasterIdLst>
    <p:notesMasterId r:id="rId26"/>
  </p:notesMasterIdLst>
  <p:handoutMasterIdLst>
    <p:handoutMasterId r:id="rId27"/>
  </p:handoutMasterIdLst>
  <p:sldIdLst>
    <p:sldId id="399" r:id="rId2"/>
    <p:sldId id="403" r:id="rId3"/>
    <p:sldId id="405" r:id="rId4"/>
    <p:sldId id="406" r:id="rId5"/>
    <p:sldId id="409" r:id="rId6"/>
    <p:sldId id="407" r:id="rId7"/>
    <p:sldId id="408" r:id="rId8"/>
    <p:sldId id="415" r:id="rId9"/>
    <p:sldId id="410" r:id="rId10"/>
    <p:sldId id="411" r:id="rId11"/>
    <p:sldId id="412" r:id="rId12"/>
    <p:sldId id="413" r:id="rId13"/>
    <p:sldId id="414" r:id="rId14"/>
    <p:sldId id="416" r:id="rId15"/>
    <p:sldId id="417" r:id="rId16"/>
    <p:sldId id="418" r:id="rId17"/>
    <p:sldId id="419" r:id="rId18"/>
    <p:sldId id="420" r:id="rId19"/>
    <p:sldId id="421" r:id="rId20"/>
    <p:sldId id="423" r:id="rId21"/>
    <p:sldId id="424" r:id="rId22"/>
    <p:sldId id="422" r:id="rId23"/>
    <p:sldId id="404" r:id="rId24"/>
    <p:sldId id="402" r:id="rId25"/>
  </p:sldIdLst>
  <p:sldSz cx="9144000" cy="6858000" type="screen4x3"/>
  <p:notesSz cx="6807200" cy="9939338"/>
  <p:defaultTextStyle>
    <a:defPPr>
      <a:defRPr lang="ko-KR"/>
    </a:defPPr>
    <a:lvl1pPr algn="l" rtl="0" eaLnBrk="0" fontAlgn="base" hangingPunct="0">
      <a:spcBef>
        <a:spcPct val="0"/>
      </a:spcBef>
      <a:spcAft>
        <a:spcPct val="0"/>
      </a:spcAft>
      <a:defRPr kumimoji="1" kern="1200">
        <a:solidFill>
          <a:schemeClr val="tx1"/>
        </a:solidFill>
        <a:latin typeface="굴림" charset="-127"/>
        <a:ea typeface="굴림" charset="-127"/>
        <a:cs typeface="+mn-cs"/>
      </a:defRPr>
    </a:lvl1pPr>
    <a:lvl2pPr marL="457200" algn="l" rtl="0" eaLnBrk="0" fontAlgn="base" hangingPunct="0">
      <a:spcBef>
        <a:spcPct val="0"/>
      </a:spcBef>
      <a:spcAft>
        <a:spcPct val="0"/>
      </a:spcAft>
      <a:defRPr kumimoji="1" kern="1200">
        <a:solidFill>
          <a:schemeClr val="tx1"/>
        </a:solidFill>
        <a:latin typeface="굴림" charset="-127"/>
        <a:ea typeface="굴림" charset="-127"/>
        <a:cs typeface="+mn-cs"/>
      </a:defRPr>
    </a:lvl2pPr>
    <a:lvl3pPr marL="914400" algn="l" rtl="0" eaLnBrk="0" fontAlgn="base" hangingPunct="0">
      <a:spcBef>
        <a:spcPct val="0"/>
      </a:spcBef>
      <a:spcAft>
        <a:spcPct val="0"/>
      </a:spcAft>
      <a:defRPr kumimoji="1" kern="1200">
        <a:solidFill>
          <a:schemeClr val="tx1"/>
        </a:solidFill>
        <a:latin typeface="굴림" charset="-127"/>
        <a:ea typeface="굴림" charset="-127"/>
        <a:cs typeface="+mn-cs"/>
      </a:defRPr>
    </a:lvl3pPr>
    <a:lvl4pPr marL="1371600" algn="l" rtl="0" eaLnBrk="0" fontAlgn="base" hangingPunct="0">
      <a:spcBef>
        <a:spcPct val="0"/>
      </a:spcBef>
      <a:spcAft>
        <a:spcPct val="0"/>
      </a:spcAft>
      <a:defRPr kumimoji="1" kern="1200">
        <a:solidFill>
          <a:schemeClr val="tx1"/>
        </a:solidFill>
        <a:latin typeface="굴림" charset="-127"/>
        <a:ea typeface="굴림" charset="-127"/>
        <a:cs typeface="+mn-cs"/>
      </a:defRPr>
    </a:lvl4pPr>
    <a:lvl5pPr marL="1828800" algn="l" rtl="0" eaLnBrk="0" fontAlgn="base" hangingPunct="0">
      <a:spcBef>
        <a:spcPct val="0"/>
      </a:spcBef>
      <a:spcAft>
        <a:spcPct val="0"/>
      </a:spcAft>
      <a:defRPr kumimoji="1" kern="1200">
        <a:solidFill>
          <a:schemeClr val="tx1"/>
        </a:solidFill>
        <a:latin typeface="굴림" charset="-127"/>
        <a:ea typeface="굴림" charset="-127"/>
        <a:cs typeface="+mn-cs"/>
      </a:defRPr>
    </a:lvl5pPr>
    <a:lvl6pPr marL="2286000" algn="l" defTabSz="914400" rtl="0" eaLnBrk="1" latinLnBrk="1" hangingPunct="1">
      <a:defRPr kumimoji="1" kern="1200">
        <a:solidFill>
          <a:schemeClr val="tx1"/>
        </a:solidFill>
        <a:latin typeface="굴림" charset="-127"/>
        <a:ea typeface="굴림" charset="-127"/>
        <a:cs typeface="+mn-cs"/>
      </a:defRPr>
    </a:lvl6pPr>
    <a:lvl7pPr marL="2743200" algn="l" defTabSz="914400" rtl="0" eaLnBrk="1" latinLnBrk="1" hangingPunct="1">
      <a:defRPr kumimoji="1" kern="1200">
        <a:solidFill>
          <a:schemeClr val="tx1"/>
        </a:solidFill>
        <a:latin typeface="굴림" charset="-127"/>
        <a:ea typeface="굴림" charset="-127"/>
        <a:cs typeface="+mn-cs"/>
      </a:defRPr>
    </a:lvl7pPr>
    <a:lvl8pPr marL="3200400" algn="l" defTabSz="914400" rtl="0" eaLnBrk="1" latinLnBrk="1" hangingPunct="1">
      <a:defRPr kumimoji="1" kern="1200">
        <a:solidFill>
          <a:schemeClr val="tx1"/>
        </a:solidFill>
        <a:latin typeface="굴림" charset="-127"/>
        <a:ea typeface="굴림" charset="-127"/>
        <a:cs typeface="+mn-cs"/>
      </a:defRPr>
    </a:lvl8pPr>
    <a:lvl9pPr marL="3657600" algn="l" defTabSz="914400" rtl="0" eaLnBrk="1" latinLnBrk="1" hangingPunct="1">
      <a:defRPr kumimoji="1" kern="1200">
        <a:solidFill>
          <a:schemeClr val="tx1"/>
        </a:solidFill>
        <a:latin typeface="굴림" charset="-127"/>
        <a:ea typeface="굴림" charset="-127"/>
        <a:cs typeface="+mn-cs"/>
      </a:defRPr>
    </a:lvl9pPr>
  </p:defaultTextStyle>
  <p:extLst>
    <p:ext uri="{EFAFB233-063F-42B5-8137-9DF3F51BA10A}">
      <p15:sldGuideLst xmlns:p15="http://schemas.microsoft.com/office/powerpoint/2012/main">
        <p15:guide id="1" orient="horz" pos="2546"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3131" userDrawn="1">
          <p15:clr>
            <a:srgbClr val="A4A3A4"/>
          </p15:clr>
        </p15:guide>
        <p15:guide id="2" pos="214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FF0000"/>
    <a:srgbClr val="339933"/>
    <a:srgbClr val="CCFFCC"/>
    <a:srgbClr val="FFFF00"/>
    <a:srgbClr val="00CC99"/>
    <a:srgbClr val="33CC33"/>
    <a:srgbClr val="33CCCC"/>
    <a:srgbClr val="00FFFF"/>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10" autoAdjust="0"/>
    <p:restoredTop sz="75030" autoAdjust="0"/>
  </p:normalViewPr>
  <p:slideViewPr>
    <p:cSldViewPr snapToObjects="1">
      <p:cViewPr varScale="1">
        <p:scale>
          <a:sx n="67" d="100"/>
          <a:sy n="67" d="100"/>
        </p:scale>
        <p:origin x="1882" y="67"/>
      </p:cViewPr>
      <p:guideLst>
        <p:guide orient="horz" pos="2546"/>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Objects="1">
      <p:cViewPr varScale="1">
        <p:scale>
          <a:sx n="80" d="100"/>
          <a:sy n="80" d="100"/>
        </p:scale>
        <p:origin x="3678" y="60"/>
      </p:cViewPr>
      <p:guideLst>
        <p:guide orient="horz" pos="3131"/>
        <p:guide pos="2144"/>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9787" cy="496967"/>
          </a:xfrm>
          <a:prstGeom prst="rect">
            <a:avLst/>
          </a:prstGeom>
        </p:spPr>
        <p:txBody>
          <a:bodyPr vert="horz" lIns="91440" tIns="45720" rIns="91440" bIns="45720" rtlCol="0"/>
          <a:lstStyle>
            <a:lvl1pPr algn="l" eaLnBrk="1" latinLnBrk="1" hangingPunct="1">
              <a:defRPr sz="1200">
                <a:latin typeface="굴림" charset="-127"/>
                <a:ea typeface="굴림" charset="-127"/>
              </a:defRPr>
            </a:lvl1pPr>
          </a:lstStyle>
          <a:p>
            <a:pPr>
              <a:defRPr/>
            </a:pPr>
            <a:endParaRPr lang="ko-KR" altLang="en-US" dirty="0"/>
          </a:p>
        </p:txBody>
      </p:sp>
      <p:sp>
        <p:nvSpPr>
          <p:cNvPr id="3" name="날짜 개체 틀 2"/>
          <p:cNvSpPr>
            <a:spLocks noGrp="1"/>
          </p:cNvSpPr>
          <p:nvPr>
            <p:ph type="dt" sz="quarter" idx="1"/>
          </p:nvPr>
        </p:nvSpPr>
        <p:spPr>
          <a:xfrm>
            <a:off x="3855838" y="0"/>
            <a:ext cx="2949787" cy="496967"/>
          </a:xfrm>
          <a:prstGeom prst="rect">
            <a:avLst/>
          </a:prstGeom>
        </p:spPr>
        <p:txBody>
          <a:bodyPr vert="horz" lIns="91440" tIns="45720" rIns="91440" bIns="45720" rtlCol="0"/>
          <a:lstStyle>
            <a:lvl1pPr algn="r" eaLnBrk="1" latinLnBrk="1" hangingPunct="1">
              <a:defRPr sz="1200">
                <a:latin typeface="굴림" charset="-127"/>
                <a:ea typeface="굴림" charset="-127"/>
              </a:defRPr>
            </a:lvl1pPr>
          </a:lstStyle>
          <a:p>
            <a:pPr>
              <a:defRPr/>
            </a:pPr>
            <a:fld id="{FC3299E8-18F2-4409-90FC-8252CCC25544}" type="datetimeFigureOut">
              <a:rPr lang="ko-KR" altLang="en-US"/>
              <a:pPr>
                <a:defRPr/>
              </a:pPr>
              <a:t>2023-09-05</a:t>
            </a:fld>
            <a:endParaRPr lang="ko-KR" altLang="en-US" dirty="0"/>
          </a:p>
        </p:txBody>
      </p:sp>
      <p:sp>
        <p:nvSpPr>
          <p:cNvPr id="4" name="바닥글 개체 틀 3"/>
          <p:cNvSpPr>
            <a:spLocks noGrp="1"/>
          </p:cNvSpPr>
          <p:nvPr>
            <p:ph type="ftr" sz="quarter" idx="2"/>
          </p:nvPr>
        </p:nvSpPr>
        <p:spPr>
          <a:xfrm>
            <a:off x="0" y="9440646"/>
            <a:ext cx="2949787" cy="496967"/>
          </a:xfrm>
          <a:prstGeom prst="rect">
            <a:avLst/>
          </a:prstGeom>
        </p:spPr>
        <p:txBody>
          <a:bodyPr vert="horz" lIns="91440" tIns="45720" rIns="91440" bIns="45720" rtlCol="0" anchor="b"/>
          <a:lstStyle>
            <a:lvl1pPr algn="l" eaLnBrk="1" latinLnBrk="1" hangingPunct="1">
              <a:defRPr sz="1200">
                <a:latin typeface="굴림" charset="-127"/>
                <a:ea typeface="굴림" charset="-127"/>
              </a:defRPr>
            </a:lvl1pPr>
          </a:lstStyle>
          <a:p>
            <a:pPr>
              <a:defRPr/>
            </a:pPr>
            <a:endParaRPr lang="ko-KR" altLang="en-US" dirty="0"/>
          </a:p>
        </p:txBody>
      </p:sp>
      <p:sp>
        <p:nvSpPr>
          <p:cNvPr id="5" name="슬라이드 번호 개체 틀 4"/>
          <p:cNvSpPr>
            <a:spLocks noGrp="1"/>
          </p:cNvSpPr>
          <p:nvPr>
            <p:ph type="sldNum" sz="quarter" idx="3"/>
          </p:nvPr>
        </p:nvSpPr>
        <p:spPr>
          <a:xfrm>
            <a:off x="3855838" y="9440646"/>
            <a:ext cx="2949787" cy="496967"/>
          </a:xfrm>
          <a:prstGeom prst="rect">
            <a:avLst/>
          </a:prstGeom>
        </p:spPr>
        <p:txBody>
          <a:bodyPr vert="horz" wrap="square" lIns="91440" tIns="45720" rIns="91440" bIns="45720" numCol="1" anchor="b" anchorCtr="0" compatLnSpc="1">
            <a:prstTxWarp prst="textNoShape">
              <a:avLst/>
            </a:prstTxWarp>
          </a:bodyPr>
          <a:lstStyle>
            <a:lvl1pPr algn="r" eaLnBrk="1" latinLnBrk="1" hangingPunct="1">
              <a:defRPr sz="1200">
                <a:latin typeface="굴림" charset="-127"/>
                <a:ea typeface="굴림" charset="-127"/>
              </a:defRPr>
            </a:lvl1pPr>
          </a:lstStyle>
          <a:p>
            <a:pPr>
              <a:defRPr/>
            </a:pPr>
            <a:fld id="{6BE24AAB-1F9F-40F3-A9A5-95BD907F218B}" type="slidenum">
              <a:rPr lang="ko-KR" altLang="en-US"/>
              <a:pPr>
                <a:defRPr/>
              </a:pPr>
              <a:t>‹#›</a:t>
            </a:fld>
            <a:endParaRPr lang="ko-KR" altLang="en-US" dirty="0"/>
          </a:p>
        </p:txBody>
      </p:sp>
    </p:spTree>
    <p:extLst>
      <p:ext uri="{BB962C8B-B14F-4D97-AF65-F5344CB8AC3E}">
        <p14:creationId xmlns:p14="http://schemas.microsoft.com/office/powerpoint/2010/main" val="21336965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9787" cy="496967"/>
          </a:xfrm>
          <a:prstGeom prst="rect">
            <a:avLst/>
          </a:prstGeom>
        </p:spPr>
        <p:txBody>
          <a:bodyPr vert="horz" lIns="91440" tIns="45720" rIns="91440" bIns="45720" rtlCol="0"/>
          <a:lstStyle>
            <a:lvl1pPr algn="l" eaLnBrk="1" latinLnBrk="1" hangingPunct="1">
              <a:defRPr sz="1200">
                <a:latin typeface="굴림" charset="-127"/>
                <a:ea typeface="굴림" charset="-127"/>
              </a:defRPr>
            </a:lvl1pPr>
          </a:lstStyle>
          <a:p>
            <a:pPr>
              <a:defRPr/>
            </a:pPr>
            <a:endParaRPr lang="ko-KR" altLang="en-US" dirty="0"/>
          </a:p>
        </p:txBody>
      </p:sp>
      <p:sp>
        <p:nvSpPr>
          <p:cNvPr id="3" name="날짜 개체 틀 2"/>
          <p:cNvSpPr>
            <a:spLocks noGrp="1"/>
          </p:cNvSpPr>
          <p:nvPr>
            <p:ph type="dt" idx="1"/>
          </p:nvPr>
        </p:nvSpPr>
        <p:spPr>
          <a:xfrm>
            <a:off x="3855838" y="0"/>
            <a:ext cx="2949787" cy="496967"/>
          </a:xfrm>
          <a:prstGeom prst="rect">
            <a:avLst/>
          </a:prstGeom>
        </p:spPr>
        <p:txBody>
          <a:bodyPr vert="horz" lIns="91440" tIns="45720" rIns="91440" bIns="45720" rtlCol="0"/>
          <a:lstStyle>
            <a:lvl1pPr algn="r" eaLnBrk="1" latinLnBrk="1" hangingPunct="1">
              <a:defRPr sz="1200">
                <a:latin typeface="굴림" charset="-127"/>
                <a:ea typeface="굴림" charset="-127"/>
              </a:defRPr>
            </a:lvl1pPr>
          </a:lstStyle>
          <a:p>
            <a:pPr>
              <a:defRPr/>
            </a:pPr>
            <a:fld id="{F4C0281D-24F8-48AF-B024-E328CB243BAD}" type="datetimeFigureOut">
              <a:rPr lang="ko-KR" altLang="en-US"/>
              <a:pPr>
                <a:defRPr/>
              </a:pPr>
              <a:t>2023-09-05</a:t>
            </a:fld>
            <a:endParaRPr lang="ko-KR" altLang="en-US" dirty="0"/>
          </a:p>
        </p:txBody>
      </p:sp>
      <p:sp>
        <p:nvSpPr>
          <p:cNvPr id="4" name="슬라이드 이미지 개체 틀 3"/>
          <p:cNvSpPr>
            <a:spLocks noGrp="1" noRot="1" noChangeAspect="1"/>
          </p:cNvSpPr>
          <p:nvPr>
            <p:ph type="sldImg" idx="2"/>
          </p:nvPr>
        </p:nvSpPr>
        <p:spPr>
          <a:xfrm>
            <a:off x="919163" y="746125"/>
            <a:ext cx="4968875" cy="3725863"/>
          </a:xfrm>
          <a:prstGeom prst="rect">
            <a:avLst/>
          </a:prstGeom>
          <a:noFill/>
          <a:ln w="12700">
            <a:solidFill>
              <a:prstClr val="black"/>
            </a:solidFill>
          </a:ln>
        </p:spPr>
        <p:txBody>
          <a:bodyPr vert="horz" lIns="91440" tIns="45720" rIns="91440" bIns="45720" rtlCol="0" anchor="ctr"/>
          <a:lstStyle/>
          <a:p>
            <a:pPr lvl="0"/>
            <a:endParaRPr lang="ko-KR" altLang="en-US" noProof="0" dirty="0"/>
          </a:p>
        </p:txBody>
      </p:sp>
      <p:sp>
        <p:nvSpPr>
          <p:cNvPr id="5" name="슬라이드 노트 개체 틀 4"/>
          <p:cNvSpPr>
            <a:spLocks noGrp="1"/>
          </p:cNvSpPr>
          <p:nvPr>
            <p:ph type="body" sz="quarter" idx="3"/>
          </p:nvPr>
        </p:nvSpPr>
        <p:spPr>
          <a:xfrm>
            <a:off x="680720" y="4721186"/>
            <a:ext cx="5445760" cy="4472702"/>
          </a:xfrm>
          <a:prstGeom prst="rect">
            <a:avLst/>
          </a:prstGeom>
        </p:spPr>
        <p:txBody>
          <a:bodyPr vert="horz" lIns="91440" tIns="45720" rIns="91440" bIns="45720" rtlCol="0">
            <a:normAutofit/>
          </a:bodyPr>
          <a:lstStyle/>
          <a:p>
            <a:pPr lvl="0"/>
            <a:r>
              <a:rPr lang="ko-KR" altLang="en-US" noProof="0"/>
              <a:t>마스터 텍스트 스타일을 편집합니다</a:t>
            </a:r>
          </a:p>
          <a:p>
            <a:pPr lvl="1"/>
            <a:r>
              <a:rPr lang="ko-KR" altLang="en-US" noProof="0"/>
              <a:t>둘째 수준</a:t>
            </a:r>
          </a:p>
          <a:p>
            <a:pPr lvl="2"/>
            <a:r>
              <a:rPr lang="ko-KR" altLang="en-US" noProof="0"/>
              <a:t>셋째 수준</a:t>
            </a:r>
          </a:p>
          <a:p>
            <a:pPr lvl="3"/>
            <a:r>
              <a:rPr lang="ko-KR" altLang="en-US" noProof="0"/>
              <a:t>넷째 수준</a:t>
            </a:r>
          </a:p>
          <a:p>
            <a:pPr lvl="4"/>
            <a:r>
              <a:rPr lang="ko-KR" altLang="en-US" noProof="0"/>
              <a:t>다섯째 수준</a:t>
            </a:r>
          </a:p>
        </p:txBody>
      </p:sp>
      <p:sp>
        <p:nvSpPr>
          <p:cNvPr id="6" name="바닥글 개체 틀 5"/>
          <p:cNvSpPr>
            <a:spLocks noGrp="1"/>
          </p:cNvSpPr>
          <p:nvPr>
            <p:ph type="ftr" sz="quarter" idx="4"/>
          </p:nvPr>
        </p:nvSpPr>
        <p:spPr>
          <a:xfrm>
            <a:off x="0" y="9440646"/>
            <a:ext cx="2949787" cy="496967"/>
          </a:xfrm>
          <a:prstGeom prst="rect">
            <a:avLst/>
          </a:prstGeom>
        </p:spPr>
        <p:txBody>
          <a:bodyPr vert="horz" lIns="91440" tIns="45720" rIns="91440" bIns="45720" rtlCol="0" anchor="b"/>
          <a:lstStyle>
            <a:lvl1pPr algn="l" eaLnBrk="1" latinLnBrk="1" hangingPunct="1">
              <a:defRPr sz="1200">
                <a:latin typeface="굴림" charset="-127"/>
                <a:ea typeface="굴림" charset="-127"/>
              </a:defRPr>
            </a:lvl1pPr>
          </a:lstStyle>
          <a:p>
            <a:pPr>
              <a:defRPr/>
            </a:pPr>
            <a:endParaRPr lang="ko-KR" altLang="en-US" dirty="0"/>
          </a:p>
        </p:txBody>
      </p:sp>
      <p:sp>
        <p:nvSpPr>
          <p:cNvPr id="7" name="슬라이드 번호 개체 틀 6"/>
          <p:cNvSpPr>
            <a:spLocks noGrp="1"/>
          </p:cNvSpPr>
          <p:nvPr>
            <p:ph type="sldNum" sz="quarter" idx="5"/>
          </p:nvPr>
        </p:nvSpPr>
        <p:spPr>
          <a:xfrm>
            <a:off x="3855838" y="9440646"/>
            <a:ext cx="2949787" cy="496967"/>
          </a:xfrm>
          <a:prstGeom prst="rect">
            <a:avLst/>
          </a:prstGeom>
        </p:spPr>
        <p:txBody>
          <a:bodyPr vert="horz" wrap="square" lIns="91440" tIns="45720" rIns="91440" bIns="45720" numCol="1" anchor="b" anchorCtr="0" compatLnSpc="1">
            <a:prstTxWarp prst="textNoShape">
              <a:avLst/>
            </a:prstTxWarp>
          </a:bodyPr>
          <a:lstStyle>
            <a:lvl1pPr algn="r" eaLnBrk="1" latinLnBrk="1" hangingPunct="1">
              <a:defRPr sz="1200">
                <a:latin typeface="굴림" charset="-127"/>
                <a:ea typeface="굴림" charset="-127"/>
              </a:defRPr>
            </a:lvl1pPr>
          </a:lstStyle>
          <a:p>
            <a:pPr>
              <a:defRPr/>
            </a:pPr>
            <a:fld id="{9677782B-20D3-405A-95E2-BFC34D23DD4C}" type="slidenum">
              <a:rPr lang="ko-KR" altLang="en-US"/>
              <a:pPr>
                <a:defRPr/>
              </a:pPr>
              <a:t>‹#›</a:t>
            </a:fld>
            <a:endParaRPr lang="ko-KR" altLang="en-US" dirty="0"/>
          </a:p>
        </p:txBody>
      </p:sp>
    </p:spTree>
    <p:extLst>
      <p:ext uri="{BB962C8B-B14F-4D97-AF65-F5344CB8AC3E}">
        <p14:creationId xmlns:p14="http://schemas.microsoft.com/office/powerpoint/2010/main" val="3845800344"/>
      </p:ext>
    </p:extLst>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sz="1200" kern="1200">
        <a:solidFill>
          <a:schemeClr val="tx1"/>
        </a:solidFill>
        <a:latin typeface="+mn-lt"/>
        <a:ea typeface="+mn-ea"/>
        <a:cs typeface="+mn-cs"/>
      </a:defRPr>
    </a:lvl1pPr>
    <a:lvl2pPr marL="457200" algn="l" rtl="0" eaLnBrk="0" fontAlgn="base" latinLnBrk="1" hangingPunct="0">
      <a:spcBef>
        <a:spcPct val="30000"/>
      </a:spcBef>
      <a:spcAft>
        <a:spcPct val="0"/>
      </a:spcAft>
      <a:defRPr sz="1200" kern="1200">
        <a:solidFill>
          <a:schemeClr val="tx1"/>
        </a:solidFill>
        <a:latin typeface="+mn-lt"/>
        <a:ea typeface="+mn-ea"/>
        <a:cs typeface="+mn-cs"/>
      </a:defRPr>
    </a:lvl2pPr>
    <a:lvl3pPr marL="914400" algn="l" rtl="0" eaLnBrk="0" fontAlgn="base" latinLnBrk="1" hangingPunct="0">
      <a:spcBef>
        <a:spcPct val="30000"/>
      </a:spcBef>
      <a:spcAft>
        <a:spcPct val="0"/>
      </a:spcAft>
      <a:defRPr sz="1200" kern="1200">
        <a:solidFill>
          <a:schemeClr val="tx1"/>
        </a:solidFill>
        <a:latin typeface="+mn-lt"/>
        <a:ea typeface="+mn-ea"/>
        <a:cs typeface="+mn-cs"/>
      </a:defRPr>
    </a:lvl3pPr>
    <a:lvl4pPr marL="1371600" algn="l" rtl="0" eaLnBrk="0" fontAlgn="base" latinLnBrk="1" hangingPunct="0">
      <a:spcBef>
        <a:spcPct val="30000"/>
      </a:spcBef>
      <a:spcAft>
        <a:spcPct val="0"/>
      </a:spcAft>
      <a:defRPr sz="1200" kern="1200">
        <a:solidFill>
          <a:schemeClr val="tx1"/>
        </a:solidFill>
        <a:latin typeface="+mn-lt"/>
        <a:ea typeface="+mn-ea"/>
        <a:cs typeface="+mn-cs"/>
      </a:defRPr>
    </a:lvl4pPr>
    <a:lvl5pPr marL="1828800" algn="l" rtl="0" eaLnBrk="0" fontAlgn="base" latinLnBrk="1" hangingPunct="0">
      <a:spcBef>
        <a:spcPct val="30000"/>
      </a:spcBef>
      <a:spcAft>
        <a:spcPct val="0"/>
      </a:spcAft>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a:t>Người</a:t>
            </a:r>
            <a:r>
              <a:rPr lang="en-US" baseline="0" dirty="0"/>
              <a:t> </a:t>
            </a:r>
            <a:r>
              <a:rPr lang="en-US" baseline="0" dirty="0" err="1"/>
              <a:t>chơi</a:t>
            </a:r>
            <a:r>
              <a:rPr lang="en-US" baseline="0" dirty="0"/>
              <a:t> golf </a:t>
            </a:r>
            <a:r>
              <a:rPr lang="en-US" baseline="0" dirty="0" err="1"/>
              <a:t>có</a:t>
            </a:r>
            <a:r>
              <a:rPr lang="en-US" baseline="0" dirty="0"/>
              <a:t> </a:t>
            </a:r>
            <a:r>
              <a:rPr lang="en-US" baseline="0" dirty="0" err="1"/>
              <a:t>thể</a:t>
            </a:r>
            <a:r>
              <a:rPr lang="en-US" baseline="0" dirty="0"/>
              <a:t> </a:t>
            </a:r>
            <a:r>
              <a:rPr lang="en-US" baseline="0" dirty="0" err="1"/>
              <a:t>sử</a:t>
            </a:r>
            <a:r>
              <a:rPr lang="en-US" baseline="0" dirty="0"/>
              <a:t> </a:t>
            </a:r>
            <a:r>
              <a:rPr lang="en-US" baseline="0" dirty="0" err="1"/>
              <a:t>dụng</a:t>
            </a:r>
            <a:r>
              <a:rPr lang="en-US" baseline="0" dirty="0"/>
              <a:t> </a:t>
            </a:r>
            <a:r>
              <a:rPr lang="en-US" baseline="0" dirty="0" err="1"/>
              <a:t>bất</a:t>
            </a:r>
            <a:r>
              <a:rPr lang="en-US" baseline="0" dirty="0"/>
              <a:t> </a:t>
            </a:r>
            <a:r>
              <a:rPr lang="en-US" baseline="0" dirty="0" err="1"/>
              <a:t>kỳ</a:t>
            </a:r>
            <a:r>
              <a:rPr lang="en-US" baseline="0" dirty="0"/>
              <a:t> </a:t>
            </a:r>
            <a:r>
              <a:rPr lang="en-US" baseline="0" dirty="0" err="1"/>
              <a:t>chiếc</a:t>
            </a:r>
            <a:r>
              <a:rPr lang="en-US" baseline="0" dirty="0"/>
              <a:t> </a:t>
            </a:r>
            <a:r>
              <a:rPr lang="en-US" baseline="0" dirty="0" err="1"/>
              <a:t>gậy</a:t>
            </a:r>
            <a:r>
              <a:rPr lang="en-US" baseline="0" dirty="0"/>
              <a:t> </a:t>
            </a:r>
            <a:r>
              <a:rPr lang="en-US" baseline="0" dirty="0" err="1"/>
              <a:t>chơi</a:t>
            </a:r>
            <a:r>
              <a:rPr lang="en-US" baseline="0" dirty="0"/>
              <a:t> golf </a:t>
            </a:r>
            <a:r>
              <a:rPr lang="en-US" baseline="0" dirty="0" err="1"/>
              <a:t>nào</a:t>
            </a:r>
            <a:r>
              <a:rPr lang="en-US" baseline="0" dirty="0"/>
              <a:t>.</a:t>
            </a:r>
          </a:p>
          <a:p>
            <a:pPr marL="171450" indent="-171450">
              <a:buFontTx/>
              <a:buChar char="-"/>
            </a:pPr>
            <a:endParaRPr lang="en-US" baseline="0" dirty="0"/>
          </a:p>
          <a:p>
            <a:pPr marL="171450" indent="-171450">
              <a:buFontTx/>
              <a:buChar char="-"/>
            </a:pPr>
            <a:r>
              <a:rPr lang="en-US" baseline="0" dirty="0" err="1"/>
              <a:t>Gậy</a:t>
            </a:r>
            <a:r>
              <a:rPr lang="en-US" baseline="0" dirty="0"/>
              <a:t> </a:t>
            </a:r>
            <a:r>
              <a:rPr lang="en-US" baseline="0" dirty="0" err="1"/>
              <a:t>chơi</a:t>
            </a:r>
            <a:r>
              <a:rPr lang="en-US" baseline="0" dirty="0"/>
              <a:t> golf </a:t>
            </a:r>
            <a:r>
              <a:rPr lang="en-US" baseline="0" dirty="0" err="1"/>
              <a:t>có</a:t>
            </a:r>
            <a:r>
              <a:rPr lang="en-US" baseline="0" dirty="0"/>
              <a:t> </a:t>
            </a:r>
            <a:r>
              <a:rPr lang="en-US" baseline="0" dirty="0" err="1"/>
              <a:t>thể</a:t>
            </a:r>
            <a:r>
              <a:rPr lang="en-US" baseline="0" dirty="0"/>
              <a:t> </a:t>
            </a:r>
            <a:r>
              <a:rPr lang="en-US" baseline="0" dirty="0" err="1"/>
              <a:t>được</a:t>
            </a:r>
            <a:r>
              <a:rPr lang="en-US" baseline="0" dirty="0"/>
              <a:t> </a:t>
            </a:r>
            <a:r>
              <a:rPr lang="en-US" baseline="0" dirty="0" err="1"/>
              <a:t>sử</a:t>
            </a:r>
            <a:r>
              <a:rPr lang="en-US" baseline="0" dirty="0"/>
              <a:t> </a:t>
            </a:r>
            <a:r>
              <a:rPr lang="en-US" baseline="0" dirty="0" err="1"/>
              <a:t>dụng</a:t>
            </a:r>
            <a:r>
              <a:rPr lang="en-US" baseline="0" dirty="0"/>
              <a:t> </a:t>
            </a:r>
            <a:r>
              <a:rPr lang="en-US" baseline="0" dirty="0" err="1"/>
              <a:t>bởi</a:t>
            </a:r>
            <a:r>
              <a:rPr lang="en-US" baseline="0" dirty="0"/>
              <a:t> </a:t>
            </a:r>
            <a:r>
              <a:rPr lang="en-US" baseline="0" dirty="0" err="1"/>
              <a:t>bất</a:t>
            </a:r>
            <a:r>
              <a:rPr lang="en-US" baseline="0" dirty="0"/>
              <a:t> </a:t>
            </a:r>
            <a:r>
              <a:rPr lang="en-US" baseline="0" dirty="0" err="1"/>
              <a:t>kỳ</a:t>
            </a:r>
            <a:r>
              <a:rPr lang="en-US" baseline="0" dirty="0"/>
              <a:t> </a:t>
            </a:r>
            <a:r>
              <a:rPr lang="en-US" baseline="0" dirty="0" err="1"/>
              <a:t>người</a:t>
            </a:r>
            <a:r>
              <a:rPr lang="en-US" baseline="0" dirty="0"/>
              <a:t> </a:t>
            </a:r>
            <a:r>
              <a:rPr lang="en-US" baseline="0" dirty="0" err="1"/>
              <a:t>chơi</a:t>
            </a:r>
            <a:r>
              <a:rPr lang="en-US" baseline="0" dirty="0"/>
              <a:t> </a:t>
            </a:r>
            <a:r>
              <a:rPr lang="en-US" baseline="0" dirty="0" err="1"/>
              <a:t>nào</a:t>
            </a:r>
            <a:r>
              <a:rPr lang="en-US" baseline="0" dirty="0"/>
              <a:t>.</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pPr>
              <a:defRPr/>
            </a:pPr>
            <a:fld id="{9677782B-20D3-405A-95E2-BFC34D23DD4C}" type="slidenum">
              <a:rPr lang="ko-KR" altLang="en-US" smtClean="0"/>
              <a:pPr>
                <a:defRPr/>
              </a:pPr>
              <a:t>3</a:t>
            </a:fld>
            <a:endParaRPr lang="ko-KR" altLang="en-US" dirty="0"/>
          </a:p>
        </p:txBody>
      </p:sp>
    </p:spTree>
    <p:extLst>
      <p:ext uri="{BB962C8B-B14F-4D97-AF65-F5344CB8AC3E}">
        <p14:creationId xmlns:p14="http://schemas.microsoft.com/office/powerpoint/2010/main" val="895380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a:t>Tất</a:t>
            </a:r>
            <a:r>
              <a:rPr lang="en-US" dirty="0"/>
              <a:t> </a:t>
            </a:r>
            <a:r>
              <a:rPr lang="en-US" dirty="0" err="1"/>
              <a:t>cả</a:t>
            </a:r>
            <a:r>
              <a:rPr lang="en-US" dirty="0"/>
              <a:t> </a:t>
            </a:r>
            <a:r>
              <a:rPr lang="en-US" dirty="0" err="1"/>
              <a:t>các</a:t>
            </a:r>
            <a:r>
              <a:rPr lang="en-US" dirty="0"/>
              <a:t> </a:t>
            </a:r>
            <a:r>
              <a:rPr lang="en-US" dirty="0" err="1"/>
              <a:t>phóng</a:t>
            </a:r>
            <a:r>
              <a:rPr lang="en-US" dirty="0"/>
              <a:t> </a:t>
            </a:r>
            <a:r>
              <a:rPr lang="en-US" dirty="0" err="1"/>
              <a:t>viên</a:t>
            </a:r>
            <a:r>
              <a:rPr lang="en-US" dirty="0"/>
              <a:t> </a:t>
            </a:r>
            <a:r>
              <a:rPr lang="en-US" dirty="0" err="1"/>
              <a:t>đang</a:t>
            </a:r>
            <a:r>
              <a:rPr lang="en-US" dirty="0"/>
              <a:t> observer </a:t>
            </a:r>
            <a:r>
              <a:rPr lang="en-US" dirty="0" err="1"/>
              <a:t>diễn</a:t>
            </a:r>
            <a:r>
              <a:rPr lang="en-US" dirty="0"/>
              <a:t> </a:t>
            </a:r>
            <a:r>
              <a:rPr lang="en-US" dirty="0" err="1"/>
              <a:t>viên</a:t>
            </a:r>
            <a:r>
              <a:rPr lang="en-US" dirty="0"/>
              <a:t>(actor)</a:t>
            </a:r>
          </a:p>
        </p:txBody>
      </p:sp>
      <p:sp>
        <p:nvSpPr>
          <p:cNvPr id="4" name="Slide Number Placeholder 3"/>
          <p:cNvSpPr>
            <a:spLocks noGrp="1"/>
          </p:cNvSpPr>
          <p:nvPr>
            <p:ph type="sldNum" sz="quarter" idx="10"/>
          </p:nvPr>
        </p:nvSpPr>
        <p:spPr/>
        <p:txBody>
          <a:bodyPr/>
          <a:lstStyle/>
          <a:p>
            <a:pPr>
              <a:defRPr/>
            </a:pPr>
            <a:fld id="{9677782B-20D3-405A-95E2-BFC34D23DD4C}" type="slidenum">
              <a:rPr lang="ko-KR" altLang="en-US" smtClean="0"/>
              <a:pPr>
                <a:defRPr/>
              </a:pPr>
              <a:t>12</a:t>
            </a:fld>
            <a:endParaRPr lang="ko-KR" altLang="en-US" dirty="0"/>
          </a:p>
        </p:txBody>
      </p:sp>
    </p:spTree>
    <p:extLst>
      <p:ext uri="{BB962C8B-B14F-4D97-AF65-F5344CB8AC3E}">
        <p14:creationId xmlns:p14="http://schemas.microsoft.com/office/powerpoint/2010/main" val="26410458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a:t>Tất</a:t>
            </a:r>
            <a:r>
              <a:rPr lang="en-US" dirty="0"/>
              <a:t> </a:t>
            </a:r>
            <a:r>
              <a:rPr lang="en-US" dirty="0" err="1"/>
              <a:t>cả</a:t>
            </a:r>
            <a:r>
              <a:rPr lang="en-US" dirty="0"/>
              <a:t> </a:t>
            </a:r>
            <a:r>
              <a:rPr lang="en-US" dirty="0" err="1"/>
              <a:t>các</a:t>
            </a:r>
            <a:r>
              <a:rPr lang="en-US" dirty="0"/>
              <a:t> </a:t>
            </a:r>
            <a:r>
              <a:rPr lang="en-US" dirty="0" err="1"/>
              <a:t>phóng</a:t>
            </a:r>
            <a:r>
              <a:rPr lang="en-US" dirty="0"/>
              <a:t> </a:t>
            </a:r>
            <a:r>
              <a:rPr lang="en-US" dirty="0" err="1"/>
              <a:t>viên</a:t>
            </a:r>
            <a:r>
              <a:rPr lang="en-US" dirty="0"/>
              <a:t> </a:t>
            </a:r>
            <a:r>
              <a:rPr lang="en-US" dirty="0" err="1"/>
              <a:t>đang</a:t>
            </a:r>
            <a:r>
              <a:rPr lang="en-US" dirty="0"/>
              <a:t> observer </a:t>
            </a:r>
            <a:r>
              <a:rPr lang="en-US" dirty="0" err="1"/>
              <a:t>diễn</a:t>
            </a:r>
            <a:r>
              <a:rPr lang="en-US" dirty="0"/>
              <a:t> </a:t>
            </a:r>
            <a:r>
              <a:rPr lang="en-US" dirty="0" err="1"/>
              <a:t>viên</a:t>
            </a:r>
            <a:r>
              <a:rPr lang="en-US" dirty="0"/>
              <a:t>(actor)</a:t>
            </a:r>
          </a:p>
        </p:txBody>
      </p:sp>
      <p:sp>
        <p:nvSpPr>
          <p:cNvPr id="4" name="Slide Number Placeholder 3"/>
          <p:cNvSpPr>
            <a:spLocks noGrp="1"/>
          </p:cNvSpPr>
          <p:nvPr>
            <p:ph type="sldNum" sz="quarter" idx="10"/>
          </p:nvPr>
        </p:nvSpPr>
        <p:spPr/>
        <p:txBody>
          <a:bodyPr/>
          <a:lstStyle/>
          <a:p>
            <a:pPr>
              <a:defRPr/>
            </a:pPr>
            <a:fld id="{9677782B-20D3-405A-95E2-BFC34D23DD4C}" type="slidenum">
              <a:rPr lang="ko-KR" altLang="en-US" smtClean="0"/>
              <a:pPr>
                <a:defRPr/>
              </a:pPr>
              <a:t>13</a:t>
            </a:fld>
            <a:endParaRPr lang="ko-KR" altLang="en-US" dirty="0"/>
          </a:p>
        </p:txBody>
      </p:sp>
    </p:spTree>
    <p:extLst>
      <p:ext uri="{BB962C8B-B14F-4D97-AF65-F5344CB8AC3E}">
        <p14:creationId xmlns:p14="http://schemas.microsoft.com/office/powerpoint/2010/main" val="23937014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smtClean="0"/>
              <a:t>You can often experience this problem when working with classes of the graphical user interface.</a:t>
            </a:r>
          </a:p>
          <a:p>
            <a:pPr marL="0" indent="0">
              <a:buFontTx/>
              <a:buNone/>
            </a:pPr>
            <a:r>
              <a:rPr lang="en-US" dirty="0" smtClean="0"/>
              <a:t>For example, you created custom button classes, and you want to let the clients hook some custom code to your buttons so that it fires whenever a user presses a button.</a:t>
            </a:r>
          </a:p>
          <a:p>
            <a:pPr marL="0" indent="0">
              <a:buFontTx/>
              <a:buNone/>
            </a:pPr>
            <a:endParaRPr lang="en-US" dirty="0" smtClean="0"/>
          </a:p>
          <a:p>
            <a:pPr marL="0" indent="0">
              <a:buFontTx/>
              <a:buNone/>
            </a:pPr>
            <a:r>
              <a:rPr lang="en-US" dirty="0" smtClean="0"/>
              <a:t>The Observer pattern lets any object that implements the subscriber interface subscribe for event notifications in publisher objects. You can add the subscription mechanism to your buttons, letting the clients hook up their custom code via custom subscriber classes.</a:t>
            </a:r>
          </a:p>
          <a:p>
            <a:pPr marL="0" indent="0">
              <a:buFontTx/>
              <a:buNone/>
            </a:pPr>
            <a:endParaRPr lang="en-US" dirty="0" smtClean="0"/>
          </a:p>
          <a:p>
            <a:pPr marL="0" indent="0">
              <a:buFontTx/>
              <a:buNone/>
            </a:pPr>
            <a:r>
              <a:rPr lang="en-US" dirty="0" smtClean="0"/>
              <a:t>The subscription list is dynamic, so subscribers can join or leave the list whenever they need to.</a:t>
            </a:r>
            <a:endParaRPr lang="en-US" dirty="0"/>
          </a:p>
        </p:txBody>
      </p:sp>
      <p:sp>
        <p:nvSpPr>
          <p:cNvPr id="4" name="Slide Number Placeholder 3"/>
          <p:cNvSpPr>
            <a:spLocks noGrp="1"/>
          </p:cNvSpPr>
          <p:nvPr>
            <p:ph type="sldNum" sz="quarter" idx="10"/>
          </p:nvPr>
        </p:nvSpPr>
        <p:spPr/>
        <p:txBody>
          <a:bodyPr/>
          <a:lstStyle/>
          <a:p>
            <a:pPr>
              <a:defRPr/>
            </a:pPr>
            <a:fld id="{9677782B-20D3-405A-95E2-BFC34D23DD4C}" type="slidenum">
              <a:rPr lang="ko-KR" altLang="en-US" smtClean="0"/>
              <a:pPr>
                <a:defRPr/>
              </a:pPr>
              <a:t>14</a:t>
            </a:fld>
            <a:endParaRPr lang="ko-KR" altLang="en-US" dirty="0"/>
          </a:p>
        </p:txBody>
      </p:sp>
    </p:spTree>
    <p:extLst>
      <p:ext uri="{BB962C8B-B14F-4D97-AF65-F5344CB8AC3E}">
        <p14:creationId xmlns:p14="http://schemas.microsoft.com/office/powerpoint/2010/main" val="16972690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a:t>Tất</a:t>
            </a:r>
            <a:r>
              <a:rPr lang="en-US" dirty="0"/>
              <a:t> </a:t>
            </a:r>
            <a:r>
              <a:rPr lang="en-US" dirty="0" err="1"/>
              <a:t>cả</a:t>
            </a:r>
            <a:r>
              <a:rPr lang="en-US" dirty="0"/>
              <a:t> </a:t>
            </a:r>
            <a:r>
              <a:rPr lang="en-US" dirty="0" err="1"/>
              <a:t>các</a:t>
            </a:r>
            <a:r>
              <a:rPr lang="en-US" dirty="0"/>
              <a:t> </a:t>
            </a:r>
            <a:r>
              <a:rPr lang="en-US" dirty="0" err="1"/>
              <a:t>phóng</a:t>
            </a:r>
            <a:r>
              <a:rPr lang="en-US" dirty="0"/>
              <a:t> </a:t>
            </a:r>
            <a:r>
              <a:rPr lang="en-US" dirty="0" err="1"/>
              <a:t>viên</a:t>
            </a:r>
            <a:r>
              <a:rPr lang="en-US" dirty="0"/>
              <a:t> </a:t>
            </a:r>
            <a:r>
              <a:rPr lang="en-US" dirty="0" err="1"/>
              <a:t>đang</a:t>
            </a:r>
            <a:r>
              <a:rPr lang="en-US" dirty="0"/>
              <a:t> observer </a:t>
            </a:r>
            <a:r>
              <a:rPr lang="en-US" dirty="0" err="1"/>
              <a:t>diễn</a:t>
            </a:r>
            <a:r>
              <a:rPr lang="en-US" dirty="0"/>
              <a:t> </a:t>
            </a:r>
            <a:r>
              <a:rPr lang="en-US" dirty="0" err="1"/>
              <a:t>viên</a:t>
            </a:r>
            <a:r>
              <a:rPr lang="en-US" dirty="0"/>
              <a:t>(actor)</a:t>
            </a:r>
          </a:p>
        </p:txBody>
      </p:sp>
      <p:sp>
        <p:nvSpPr>
          <p:cNvPr id="4" name="Slide Number Placeholder 3"/>
          <p:cNvSpPr>
            <a:spLocks noGrp="1"/>
          </p:cNvSpPr>
          <p:nvPr>
            <p:ph type="sldNum" sz="quarter" idx="10"/>
          </p:nvPr>
        </p:nvSpPr>
        <p:spPr/>
        <p:txBody>
          <a:bodyPr/>
          <a:lstStyle/>
          <a:p>
            <a:pPr>
              <a:defRPr/>
            </a:pPr>
            <a:fld id="{9677782B-20D3-405A-95E2-BFC34D23DD4C}" type="slidenum">
              <a:rPr lang="ko-KR" altLang="en-US" smtClean="0"/>
              <a:pPr>
                <a:defRPr/>
              </a:pPr>
              <a:t>15</a:t>
            </a:fld>
            <a:endParaRPr lang="ko-KR" altLang="en-US" dirty="0"/>
          </a:p>
        </p:txBody>
      </p:sp>
    </p:spTree>
    <p:extLst>
      <p:ext uri="{BB962C8B-B14F-4D97-AF65-F5344CB8AC3E}">
        <p14:creationId xmlns:p14="http://schemas.microsoft.com/office/powerpoint/2010/main" val="25699129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a:t>Tất</a:t>
            </a:r>
            <a:r>
              <a:rPr lang="en-US" dirty="0"/>
              <a:t> </a:t>
            </a:r>
            <a:r>
              <a:rPr lang="en-US" dirty="0" err="1"/>
              <a:t>cả</a:t>
            </a:r>
            <a:r>
              <a:rPr lang="en-US" dirty="0"/>
              <a:t> </a:t>
            </a:r>
            <a:r>
              <a:rPr lang="en-US" dirty="0" err="1"/>
              <a:t>các</a:t>
            </a:r>
            <a:r>
              <a:rPr lang="en-US" dirty="0"/>
              <a:t> </a:t>
            </a:r>
            <a:r>
              <a:rPr lang="en-US" dirty="0" err="1"/>
              <a:t>phóng</a:t>
            </a:r>
            <a:r>
              <a:rPr lang="en-US" dirty="0"/>
              <a:t> </a:t>
            </a:r>
            <a:r>
              <a:rPr lang="en-US" dirty="0" err="1"/>
              <a:t>viên</a:t>
            </a:r>
            <a:r>
              <a:rPr lang="en-US" dirty="0"/>
              <a:t> </a:t>
            </a:r>
            <a:r>
              <a:rPr lang="en-US" dirty="0" err="1"/>
              <a:t>đang</a:t>
            </a:r>
            <a:r>
              <a:rPr lang="en-US" dirty="0"/>
              <a:t> observer </a:t>
            </a:r>
            <a:r>
              <a:rPr lang="en-US" dirty="0" err="1"/>
              <a:t>diễn</a:t>
            </a:r>
            <a:r>
              <a:rPr lang="en-US" dirty="0"/>
              <a:t> </a:t>
            </a:r>
            <a:r>
              <a:rPr lang="en-US" dirty="0" err="1"/>
              <a:t>viên</a:t>
            </a:r>
            <a:r>
              <a:rPr lang="en-US" dirty="0"/>
              <a:t>(actor)</a:t>
            </a:r>
          </a:p>
        </p:txBody>
      </p:sp>
      <p:sp>
        <p:nvSpPr>
          <p:cNvPr id="4" name="Slide Number Placeholder 3"/>
          <p:cNvSpPr>
            <a:spLocks noGrp="1"/>
          </p:cNvSpPr>
          <p:nvPr>
            <p:ph type="sldNum" sz="quarter" idx="10"/>
          </p:nvPr>
        </p:nvSpPr>
        <p:spPr/>
        <p:txBody>
          <a:bodyPr/>
          <a:lstStyle/>
          <a:p>
            <a:pPr>
              <a:defRPr/>
            </a:pPr>
            <a:fld id="{9677782B-20D3-405A-95E2-BFC34D23DD4C}" type="slidenum">
              <a:rPr lang="ko-KR" altLang="en-US" smtClean="0"/>
              <a:pPr>
                <a:defRPr/>
              </a:pPr>
              <a:t>16</a:t>
            </a:fld>
            <a:endParaRPr lang="ko-KR" altLang="en-US" dirty="0"/>
          </a:p>
        </p:txBody>
      </p:sp>
    </p:spTree>
    <p:extLst>
      <p:ext uri="{BB962C8B-B14F-4D97-AF65-F5344CB8AC3E}">
        <p14:creationId xmlns:p14="http://schemas.microsoft.com/office/powerpoint/2010/main" val="10413754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sz="1200" b="0" i="0" kern="1200" dirty="0" smtClean="0">
                <a:solidFill>
                  <a:schemeClr val="tx1"/>
                </a:solidFill>
                <a:effectLst/>
                <a:latin typeface="+mn-lt"/>
                <a:ea typeface="+mn-ea"/>
                <a:cs typeface="+mn-cs"/>
              </a:rPr>
              <a:t>You tried to address that problem by creating special subclasses which combined several notification methods within one class. </a:t>
            </a:r>
          </a:p>
          <a:p>
            <a:pPr marL="0" indent="0">
              <a:buFontTx/>
              <a:buNone/>
            </a:pPr>
            <a:r>
              <a:rPr lang="en-US" sz="1200" b="0" i="0" kern="1200" dirty="0" smtClean="0">
                <a:solidFill>
                  <a:schemeClr val="tx1"/>
                </a:solidFill>
                <a:effectLst/>
                <a:latin typeface="+mn-lt"/>
                <a:ea typeface="+mn-ea"/>
                <a:cs typeface="+mn-cs"/>
              </a:rPr>
              <a:t>However, it quickly became apparent that this approach would bloat the code immensely, not only the library code but the client code as well.</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You have to find some other way to structure notifications classes so that their number won’t accidentally break some Guinness record.</a:t>
            </a:r>
            <a:endParaRPr lang="en-US" dirty="0"/>
          </a:p>
        </p:txBody>
      </p:sp>
      <p:sp>
        <p:nvSpPr>
          <p:cNvPr id="4" name="Slide Number Placeholder 3"/>
          <p:cNvSpPr>
            <a:spLocks noGrp="1"/>
          </p:cNvSpPr>
          <p:nvPr>
            <p:ph type="sldNum" sz="quarter" idx="10"/>
          </p:nvPr>
        </p:nvSpPr>
        <p:spPr/>
        <p:txBody>
          <a:bodyPr/>
          <a:lstStyle/>
          <a:p>
            <a:pPr>
              <a:defRPr/>
            </a:pPr>
            <a:fld id="{9677782B-20D3-405A-95E2-BFC34D23DD4C}" type="slidenum">
              <a:rPr lang="ko-KR" altLang="en-US" smtClean="0"/>
              <a:pPr>
                <a:defRPr/>
              </a:pPr>
              <a:t>17</a:t>
            </a:fld>
            <a:endParaRPr lang="ko-KR" altLang="en-US" dirty="0"/>
          </a:p>
        </p:txBody>
      </p:sp>
    </p:spTree>
    <p:extLst>
      <p:ext uri="{BB962C8B-B14F-4D97-AF65-F5344CB8AC3E}">
        <p14:creationId xmlns:p14="http://schemas.microsoft.com/office/powerpoint/2010/main" val="24857135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pPr>
              <a:defRPr/>
            </a:pPr>
            <a:fld id="{9677782B-20D3-405A-95E2-BFC34D23DD4C}" type="slidenum">
              <a:rPr lang="ko-KR" altLang="en-US" smtClean="0"/>
              <a:pPr>
                <a:defRPr/>
              </a:pPr>
              <a:t>18</a:t>
            </a:fld>
            <a:endParaRPr lang="ko-KR" altLang="en-US" dirty="0"/>
          </a:p>
        </p:txBody>
      </p:sp>
    </p:spTree>
    <p:extLst>
      <p:ext uri="{BB962C8B-B14F-4D97-AF65-F5344CB8AC3E}">
        <p14:creationId xmlns:p14="http://schemas.microsoft.com/office/powerpoint/2010/main" val="34209179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sz="1200" b="0" i="0" kern="1200" dirty="0" smtClean="0">
                <a:solidFill>
                  <a:schemeClr val="tx1"/>
                </a:solidFill>
                <a:effectLst/>
                <a:latin typeface="+mn-lt"/>
                <a:ea typeface="+mn-ea"/>
                <a:cs typeface="+mn-cs"/>
              </a:rPr>
              <a:t>You tried to address that problem by creating special subclasses which combined several notification methods within one class. </a:t>
            </a:r>
          </a:p>
          <a:p>
            <a:pPr marL="0" indent="0">
              <a:buFontTx/>
              <a:buNone/>
            </a:pPr>
            <a:r>
              <a:rPr lang="en-US" sz="1200" b="0" i="0" kern="1200" dirty="0" smtClean="0">
                <a:solidFill>
                  <a:schemeClr val="tx1"/>
                </a:solidFill>
                <a:effectLst/>
                <a:latin typeface="+mn-lt"/>
                <a:ea typeface="+mn-ea"/>
                <a:cs typeface="+mn-cs"/>
              </a:rPr>
              <a:t>However, it quickly became apparent that this approach would bloat the code immensely, not only the library code but the client code as well.</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You have to find some other way to structure notifications classes so that their number won’t accidentally break some Guinness record.</a:t>
            </a:r>
            <a:endParaRPr lang="en-US" dirty="0"/>
          </a:p>
        </p:txBody>
      </p:sp>
      <p:sp>
        <p:nvSpPr>
          <p:cNvPr id="4" name="Slide Number Placeholder 3"/>
          <p:cNvSpPr>
            <a:spLocks noGrp="1"/>
          </p:cNvSpPr>
          <p:nvPr>
            <p:ph type="sldNum" sz="quarter" idx="10"/>
          </p:nvPr>
        </p:nvSpPr>
        <p:spPr/>
        <p:txBody>
          <a:bodyPr/>
          <a:lstStyle/>
          <a:p>
            <a:pPr>
              <a:defRPr/>
            </a:pPr>
            <a:fld id="{9677782B-20D3-405A-95E2-BFC34D23DD4C}" type="slidenum">
              <a:rPr lang="ko-KR" altLang="en-US" smtClean="0"/>
              <a:pPr>
                <a:defRPr/>
              </a:pPr>
              <a:t>19</a:t>
            </a:fld>
            <a:endParaRPr lang="ko-KR" altLang="en-US" dirty="0"/>
          </a:p>
        </p:txBody>
      </p:sp>
    </p:spTree>
    <p:extLst>
      <p:ext uri="{BB962C8B-B14F-4D97-AF65-F5344CB8AC3E}">
        <p14:creationId xmlns:p14="http://schemas.microsoft.com/office/powerpoint/2010/main" val="19431144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a:t>Tất</a:t>
            </a:r>
            <a:r>
              <a:rPr lang="en-US" dirty="0"/>
              <a:t> </a:t>
            </a:r>
            <a:r>
              <a:rPr lang="en-US" dirty="0" err="1"/>
              <a:t>cả</a:t>
            </a:r>
            <a:r>
              <a:rPr lang="en-US" dirty="0"/>
              <a:t> </a:t>
            </a:r>
            <a:r>
              <a:rPr lang="en-US" dirty="0" err="1"/>
              <a:t>các</a:t>
            </a:r>
            <a:r>
              <a:rPr lang="en-US" dirty="0"/>
              <a:t> </a:t>
            </a:r>
            <a:r>
              <a:rPr lang="en-US" dirty="0" err="1"/>
              <a:t>phóng</a:t>
            </a:r>
            <a:r>
              <a:rPr lang="en-US" dirty="0"/>
              <a:t> </a:t>
            </a:r>
            <a:r>
              <a:rPr lang="en-US" dirty="0" err="1"/>
              <a:t>viên</a:t>
            </a:r>
            <a:r>
              <a:rPr lang="en-US" dirty="0"/>
              <a:t> </a:t>
            </a:r>
            <a:r>
              <a:rPr lang="en-US" dirty="0" err="1"/>
              <a:t>đang</a:t>
            </a:r>
            <a:r>
              <a:rPr lang="en-US" dirty="0"/>
              <a:t> observer </a:t>
            </a:r>
            <a:r>
              <a:rPr lang="en-US" dirty="0" err="1"/>
              <a:t>diễn</a:t>
            </a:r>
            <a:r>
              <a:rPr lang="en-US" dirty="0"/>
              <a:t> </a:t>
            </a:r>
            <a:r>
              <a:rPr lang="en-US" dirty="0" err="1"/>
              <a:t>viên</a:t>
            </a:r>
            <a:r>
              <a:rPr lang="en-US" dirty="0"/>
              <a:t>(actor)</a:t>
            </a:r>
          </a:p>
        </p:txBody>
      </p:sp>
      <p:sp>
        <p:nvSpPr>
          <p:cNvPr id="4" name="Slide Number Placeholder 3"/>
          <p:cNvSpPr>
            <a:spLocks noGrp="1"/>
          </p:cNvSpPr>
          <p:nvPr>
            <p:ph type="sldNum" sz="quarter" idx="10"/>
          </p:nvPr>
        </p:nvSpPr>
        <p:spPr/>
        <p:txBody>
          <a:bodyPr/>
          <a:lstStyle/>
          <a:p>
            <a:pPr>
              <a:defRPr/>
            </a:pPr>
            <a:fld id="{9677782B-20D3-405A-95E2-BFC34D23DD4C}" type="slidenum">
              <a:rPr lang="ko-KR" altLang="en-US" smtClean="0"/>
              <a:pPr>
                <a:defRPr/>
              </a:pPr>
              <a:t>20</a:t>
            </a:fld>
            <a:endParaRPr lang="ko-KR" altLang="en-US" dirty="0"/>
          </a:p>
        </p:txBody>
      </p:sp>
    </p:spTree>
    <p:extLst>
      <p:ext uri="{BB962C8B-B14F-4D97-AF65-F5344CB8AC3E}">
        <p14:creationId xmlns:p14="http://schemas.microsoft.com/office/powerpoint/2010/main" val="42705743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smtClean="0"/>
              <a:t>The Decorator lets you structure your business logic into layers, create a decorator for each layer and compose objects with various combinations of this logic at runtime.</a:t>
            </a:r>
          </a:p>
          <a:p>
            <a:pPr marL="0" indent="0">
              <a:buFontTx/>
              <a:buNone/>
            </a:pPr>
            <a:r>
              <a:rPr lang="en-US" dirty="0" smtClean="0"/>
              <a:t>The client code can treat all these objects in the same way, since they all follow a common interface.</a:t>
            </a:r>
          </a:p>
          <a:p>
            <a:pPr marL="0" indent="0">
              <a:buFontTx/>
              <a:buNone/>
            </a:pPr>
            <a:endParaRPr lang="en-US" dirty="0" smtClean="0"/>
          </a:p>
          <a:p>
            <a:pPr marL="0" indent="0">
              <a:buFontTx/>
              <a:buNone/>
            </a:pPr>
            <a:r>
              <a:rPr lang="en-US" dirty="0" smtClean="0"/>
              <a:t>Many programming languages have the final keyword that can be used to prevent further extension of a class. For a final class, the only way to reuse the existing behavior would be to wrap the class with your own wrapper, using the Decorator pattern.</a:t>
            </a:r>
            <a:endParaRPr lang="en-US" dirty="0"/>
          </a:p>
        </p:txBody>
      </p:sp>
      <p:sp>
        <p:nvSpPr>
          <p:cNvPr id="4" name="Slide Number Placeholder 3"/>
          <p:cNvSpPr>
            <a:spLocks noGrp="1"/>
          </p:cNvSpPr>
          <p:nvPr>
            <p:ph type="sldNum" sz="quarter" idx="10"/>
          </p:nvPr>
        </p:nvSpPr>
        <p:spPr/>
        <p:txBody>
          <a:bodyPr/>
          <a:lstStyle/>
          <a:p>
            <a:pPr>
              <a:defRPr/>
            </a:pPr>
            <a:fld id="{9677782B-20D3-405A-95E2-BFC34D23DD4C}" type="slidenum">
              <a:rPr lang="ko-KR" altLang="en-US" smtClean="0"/>
              <a:pPr>
                <a:defRPr/>
              </a:pPr>
              <a:t>21</a:t>
            </a:fld>
            <a:endParaRPr lang="ko-KR" altLang="en-US" dirty="0"/>
          </a:p>
        </p:txBody>
      </p:sp>
    </p:spTree>
    <p:extLst>
      <p:ext uri="{BB962C8B-B14F-4D97-AF65-F5344CB8AC3E}">
        <p14:creationId xmlns:p14="http://schemas.microsoft.com/office/powerpoint/2010/main" val="39744818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pPr>
              <a:defRPr/>
            </a:pPr>
            <a:fld id="{9677782B-20D3-405A-95E2-BFC34D23DD4C}" type="slidenum">
              <a:rPr lang="ko-KR" altLang="en-US" smtClean="0"/>
              <a:pPr>
                <a:defRPr/>
              </a:pPr>
              <a:t>4</a:t>
            </a:fld>
            <a:endParaRPr lang="ko-KR" altLang="en-US" dirty="0"/>
          </a:p>
        </p:txBody>
      </p:sp>
    </p:spTree>
    <p:extLst>
      <p:ext uri="{BB962C8B-B14F-4D97-AF65-F5344CB8AC3E}">
        <p14:creationId xmlns:p14="http://schemas.microsoft.com/office/powerpoint/2010/main" val="24363707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sz="1200" b="0" i="0" kern="1200" dirty="0" smtClean="0">
                <a:solidFill>
                  <a:schemeClr val="tx1"/>
                </a:solidFill>
                <a:effectLst/>
                <a:latin typeface="+mn-lt"/>
                <a:ea typeface="+mn-ea"/>
                <a:cs typeface="+mn-cs"/>
              </a:rPr>
              <a:t>You tried to address that problem by creating special subclasses which combined several notification methods within one class. </a:t>
            </a:r>
          </a:p>
          <a:p>
            <a:pPr marL="0" indent="0">
              <a:buFontTx/>
              <a:buNone/>
            </a:pPr>
            <a:r>
              <a:rPr lang="en-US" sz="1200" b="0" i="0" kern="1200" dirty="0" smtClean="0">
                <a:solidFill>
                  <a:schemeClr val="tx1"/>
                </a:solidFill>
                <a:effectLst/>
                <a:latin typeface="+mn-lt"/>
                <a:ea typeface="+mn-ea"/>
                <a:cs typeface="+mn-cs"/>
              </a:rPr>
              <a:t>However, it quickly became apparent that this approach would bloat the code immensely, not only the library code but the client code as well.</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You have to find some other way to structure notifications classes so that their number won’t accidentally break some Guinness record.</a:t>
            </a:r>
            <a:endParaRPr lang="en-US" dirty="0"/>
          </a:p>
        </p:txBody>
      </p:sp>
      <p:sp>
        <p:nvSpPr>
          <p:cNvPr id="4" name="Slide Number Placeholder 3"/>
          <p:cNvSpPr>
            <a:spLocks noGrp="1"/>
          </p:cNvSpPr>
          <p:nvPr>
            <p:ph type="sldNum" sz="quarter" idx="10"/>
          </p:nvPr>
        </p:nvSpPr>
        <p:spPr/>
        <p:txBody>
          <a:bodyPr/>
          <a:lstStyle/>
          <a:p>
            <a:pPr>
              <a:defRPr/>
            </a:pPr>
            <a:fld id="{9677782B-20D3-405A-95E2-BFC34D23DD4C}" type="slidenum">
              <a:rPr lang="ko-KR" altLang="en-US" smtClean="0"/>
              <a:pPr>
                <a:defRPr/>
              </a:pPr>
              <a:t>22</a:t>
            </a:fld>
            <a:endParaRPr lang="ko-KR" altLang="en-US" dirty="0"/>
          </a:p>
        </p:txBody>
      </p:sp>
    </p:spTree>
    <p:extLst>
      <p:ext uri="{BB962C8B-B14F-4D97-AF65-F5344CB8AC3E}">
        <p14:creationId xmlns:p14="http://schemas.microsoft.com/office/powerpoint/2010/main" val="42195210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a:t>Rubber Duck cant not fly</a:t>
            </a:r>
          </a:p>
          <a:p>
            <a:pPr marL="171450" indent="-171450">
              <a:buFontTx/>
              <a:buChar char="-"/>
            </a:pPr>
            <a:r>
              <a:rPr lang="en-US" baseline="0" dirty="0"/>
              <a:t>Decoy Duck silence</a:t>
            </a:r>
          </a:p>
          <a:p>
            <a:pPr marL="171450" indent="-171450">
              <a:buFontTx/>
              <a:buChar char="-"/>
            </a:pPr>
            <a:endParaRPr lang="en-US" dirty="0"/>
          </a:p>
          <a:p>
            <a:pPr marL="171450" indent="-171450">
              <a:buFontTx/>
              <a:buChar char="-"/>
            </a:pPr>
            <a:r>
              <a:rPr lang="en-US" dirty="0"/>
              <a:t>Each Duck have to Behavior </a:t>
            </a:r>
            <a:r>
              <a:rPr lang="en-US" dirty="0" err="1"/>
              <a:t>FlyBehavior</a:t>
            </a:r>
            <a:r>
              <a:rPr lang="en-US" baseline="0" dirty="0"/>
              <a:t> and </a:t>
            </a:r>
            <a:r>
              <a:rPr lang="en-US" baseline="0" dirty="0" err="1"/>
              <a:t>QuackBehavior</a:t>
            </a:r>
            <a:endParaRPr lang="en-US" baseline="0" dirty="0"/>
          </a:p>
          <a:p>
            <a:pPr marL="171450" indent="-171450">
              <a:buFontTx/>
              <a:buChar char="-"/>
            </a:pPr>
            <a:endParaRPr lang="en-US" baseline="0" dirty="0"/>
          </a:p>
        </p:txBody>
      </p:sp>
      <p:sp>
        <p:nvSpPr>
          <p:cNvPr id="4" name="Slide Number Placeholder 3"/>
          <p:cNvSpPr>
            <a:spLocks noGrp="1"/>
          </p:cNvSpPr>
          <p:nvPr>
            <p:ph type="sldNum" sz="quarter" idx="10"/>
          </p:nvPr>
        </p:nvSpPr>
        <p:spPr/>
        <p:txBody>
          <a:bodyPr/>
          <a:lstStyle/>
          <a:p>
            <a:pPr>
              <a:defRPr/>
            </a:pPr>
            <a:fld id="{9677782B-20D3-405A-95E2-BFC34D23DD4C}" type="slidenum">
              <a:rPr lang="ko-KR" altLang="en-US" smtClean="0"/>
              <a:pPr>
                <a:defRPr/>
              </a:pPr>
              <a:t>5</a:t>
            </a:fld>
            <a:endParaRPr lang="ko-KR" altLang="en-US" dirty="0"/>
          </a:p>
        </p:txBody>
      </p:sp>
    </p:spTree>
    <p:extLst>
      <p:ext uri="{BB962C8B-B14F-4D97-AF65-F5344CB8AC3E}">
        <p14:creationId xmlns:p14="http://schemas.microsoft.com/office/powerpoint/2010/main" val="1492668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a:t>Rubber Duck cant not fly</a:t>
            </a:r>
          </a:p>
          <a:p>
            <a:pPr marL="171450" indent="-171450">
              <a:buFontTx/>
              <a:buChar char="-"/>
            </a:pPr>
            <a:r>
              <a:rPr lang="en-US" baseline="0" dirty="0"/>
              <a:t>Decoy Duck silence</a:t>
            </a:r>
          </a:p>
          <a:p>
            <a:pPr marL="171450" indent="-171450">
              <a:buFontTx/>
              <a:buChar char="-"/>
            </a:pPr>
            <a:endParaRPr lang="en-US" dirty="0"/>
          </a:p>
          <a:p>
            <a:pPr marL="171450" indent="-171450">
              <a:buFontTx/>
              <a:buChar char="-"/>
            </a:pPr>
            <a:r>
              <a:rPr lang="en-US" dirty="0"/>
              <a:t>Each Duck have to Behavior </a:t>
            </a:r>
            <a:r>
              <a:rPr lang="en-US" dirty="0" err="1"/>
              <a:t>FlyBehavior</a:t>
            </a:r>
            <a:r>
              <a:rPr lang="en-US" baseline="0" dirty="0"/>
              <a:t> and </a:t>
            </a:r>
            <a:r>
              <a:rPr lang="en-US" baseline="0" dirty="0" err="1"/>
              <a:t>QuackBehavior</a:t>
            </a:r>
            <a:endParaRPr lang="en-US" baseline="0" dirty="0"/>
          </a:p>
          <a:p>
            <a:pPr marL="171450" indent="-171450">
              <a:buFontTx/>
              <a:buChar char="-"/>
            </a:pPr>
            <a:endParaRPr lang="en-US" baseline="0" dirty="0"/>
          </a:p>
        </p:txBody>
      </p:sp>
      <p:sp>
        <p:nvSpPr>
          <p:cNvPr id="4" name="Slide Number Placeholder 3"/>
          <p:cNvSpPr>
            <a:spLocks noGrp="1"/>
          </p:cNvSpPr>
          <p:nvPr>
            <p:ph type="sldNum" sz="quarter" idx="10"/>
          </p:nvPr>
        </p:nvSpPr>
        <p:spPr/>
        <p:txBody>
          <a:bodyPr/>
          <a:lstStyle/>
          <a:p>
            <a:pPr>
              <a:defRPr/>
            </a:pPr>
            <a:fld id="{9677782B-20D3-405A-95E2-BFC34D23DD4C}" type="slidenum">
              <a:rPr lang="ko-KR" altLang="en-US" smtClean="0"/>
              <a:pPr>
                <a:defRPr/>
              </a:pPr>
              <a:t>6</a:t>
            </a:fld>
            <a:endParaRPr lang="ko-KR" altLang="en-US" dirty="0"/>
          </a:p>
        </p:txBody>
      </p:sp>
    </p:spTree>
    <p:extLst>
      <p:ext uri="{BB962C8B-B14F-4D97-AF65-F5344CB8AC3E}">
        <p14:creationId xmlns:p14="http://schemas.microsoft.com/office/powerpoint/2010/main" val="20560968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smtClean="0"/>
              <a:t>The Strategy pattern lets you indirectly alter the object’s behavior at runtime by associating it with different sub-objects which can perform specific sub-tasks in different ways.</a:t>
            </a:r>
          </a:p>
          <a:p>
            <a:pPr marL="0" indent="0">
              <a:buFontTx/>
              <a:buNone/>
            </a:pPr>
            <a:endParaRPr lang="en-US" dirty="0" smtClean="0"/>
          </a:p>
          <a:p>
            <a:pPr marL="0" indent="0">
              <a:buFontTx/>
              <a:buNone/>
            </a:pPr>
            <a:r>
              <a:rPr lang="en-US" dirty="0" smtClean="0"/>
              <a:t>The Strategy pattern lets you extract the varying behavior into a separate class hierarchy and combine the original classes into one, thereby reducing duplicate code.</a:t>
            </a:r>
          </a:p>
          <a:p>
            <a:pPr marL="0" indent="0">
              <a:buFontTx/>
              <a:buNone/>
            </a:pPr>
            <a:endParaRPr lang="en-US" dirty="0" smtClean="0"/>
          </a:p>
          <a:p>
            <a:pPr marL="0" indent="0">
              <a:buFontTx/>
              <a:buNone/>
            </a:pPr>
            <a:r>
              <a:rPr lang="en-US" dirty="0" smtClean="0"/>
              <a:t>The Strategy pattern lets you isolate the code, internal data, and dependencies of various algorithms from the rest of the code. Various clients get a simple interface to execute the algorithms and switch them at runtime.</a:t>
            </a:r>
          </a:p>
          <a:p>
            <a:pPr marL="0" indent="0">
              <a:buFontTx/>
              <a:buNone/>
            </a:pPr>
            <a:r>
              <a:rPr lang="en-US" dirty="0" smtClean="0"/>
              <a:t> </a:t>
            </a:r>
          </a:p>
          <a:p>
            <a:pPr marL="0" indent="0">
              <a:buFontTx/>
              <a:buNone/>
            </a:pPr>
            <a:r>
              <a:rPr lang="en-US" dirty="0" smtClean="0"/>
              <a:t>The Strategy pattern lets you do away with such a conditional by extracting all algorithms into separate classes, all of which implement the same interface.</a:t>
            </a:r>
          </a:p>
          <a:p>
            <a:pPr marL="0" indent="0">
              <a:buFontTx/>
              <a:buNone/>
            </a:pPr>
            <a:r>
              <a:rPr lang="en-US" dirty="0" smtClean="0"/>
              <a:t>The original object delegates execution to one of these objects, instead of implementing all variants of the algorithm.</a:t>
            </a:r>
            <a:endParaRPr lang="en-US" dirty="0"/>
          </a:p>
        </p:txBody>
      </p:sp>
      <p:sp>
        <p:nvSpPr>
          <p:cNvPr id="4" name="Slide Number Placeholder 3"/>
          <p:cNvSpPr>
            <a:spLocks noGrp="1"/>
          </p:cNvSpPr>
          <p:nvPr>
            <p:ph type="sldNum" sz="quarter" idx="10"/>
          </p:nvPr>
        </p:nvSpPr>
        <p:spPr/>
        <p:txBody>
          <a:bodyPr/>
          <a:lstStyle/>
          <a:p>
            <a:pPr>
              <a:defRPr/>
            </a:pPr>
            <a:fld id="{9677782B-20D3-405A-95E2-BFC34D23DD4C}" type="slidenum">
              <a:rPr lang="ko-KR" altLang="en-US" smtClean="0"/>
              <a:pPr>
                <a:defRPr/>
              </a:pPr>
              <a:t>7</a:t>
            </a:fld>
            <a:endParaRPr lang="ko-KR" altLang="en-US" dirty="0"/>
          </a:p>
        </p:txBody>
      </p:sp>
    </p:spTree>
    <p:extLst>
      <p:ext uri="{BB962C8B-B14F-4D97-AF65-F5344CB8AC3E}">
        <p14:creationId xmlns:p14="http://schemas.microsoft.com/office/powerpoint/2010/main" val="28335896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smtClean="0"/>
              <a:t>The Strategy pattern lets you indirectly alter the object’s behavior at runtime by associating it with different sub-objects which can perform specific sub-tasks in different ways.</a:t>
            </a:r>
          </a:p>
          <a:p>
            <a:pPr marL="0" indent="0">
              <a:buFontTx/>
              <a:buNone/>
            </a:pPr>
            <a:endParaRPr lang="en-US" dirty="0" smtClean="0"/>
          </a:p>
          <a:p>
            <a:pPr marL="0" indent="0">
              <a:buFontTx/>
              <a:buNone/>
            </a:pPr>
            <a:r>
              <a:rPr lang="en-US" dirty="0" smtClean="0"/>
              <a:t>The Strategy pattern lets you extract the varying behavior into a separate class hierarchy and combine the original classes into one, thereby reducing duplicate code.</a:t>
            </a:r>
          </a:p>
          <a:p>
            <a:pPr marL="0" indent="0">
              <a:buFontTx/>
              <a:buNone/>
            </a:pPr>
            <a:endParaRPr lang="en-US" dirty="0" smtClean="0"/>
          </a:p>
          <a:p>
            <a:pPr marL="0" indent="0">
              <a:buFontTx/>
              <a:buNone/>
            </a:pPr>
            <a:r>
              <a:rPr lang="en-US" dirty="0" smtClean="0"/>
              <a:t>The Strategy pattern lets you isolate the code, internal data, and dependencies of various algorithms from the rest of the code. Various clients get a simple interface to execute the algorithms and switch them at runtime.</a:t>
            </a:r>
          </a:p>
          <a:p>
            <a:pPr marL="0" indent="0">
              <a:buFontTx/>
              <a:buNone/>
            </a:pPr>
            <a:r>
              <a:rPr lang="en-US" dirty="0" smtClean="0"/>
              <a:t> </a:t>
            </a:r>
          </a:p>
          <a:p>
            <a:pPr marL="0" indent="0">
              <a:buFontTx/>
              <a:buNone/>
            </a:pPr>
            <a:r>
              <a:rPr lang="en-US" dirty="0" smtClean="0"/>
              <a:t>The Strategy pattern lets you do away with such a conditional by extracting all algorithms into separate classes, all of which implement the same interface.</a:t>
            </a:r>
          </a:p>
          <a:p>
            <a:pPr marL="0" indent="0">
              <a:buFontTx/>
              <a:buNone/>
            </a:pPr>
            <a:r>
              <a:rPr lang="en-US" dirty="0" smtClean="0"/>
              <a:t>The original object delegates execution to one of these objects, instead of implementing all variants of the algorithm.</a:t>
            </a:r>
            <a:endParaRPr lang="en-US" dirty="0"/>
          </a:p>
        </p:txBody>
      </p:sp>
      <p:sp>
        <p:nvSpPr>
          <p:cNvPr id="4" name="Slide Number Placeholder 3"/>
          <p:cNvSpPr>
            <a:spLocks noGrp="1"/>
          </p:cNvSpPr>
          <p:nvPr>
            <p:ph type="sldNum" sz="quarter" idx="10"/>
          </p:nvPr>
        </p:nvSpPr>
        <p:spPr/>
        <p:txBody>
          <a:bodyPr/>
          <a:lstStyle/>
          <a:p>
            <a:pPr>
              <a:defRPr/>
            </a:pPr>
            <a:fld id="{9677782B-20D3-405A-95E2-BFC34D23DD4C}" type="slidenum">
              <a:rPr lang="ko-KR" altLang="en-US" smtClean="0"/>
              <a:pPr>
                <a:defRPr/>
              </a:pPr>
              <a:t>8</a:t>
            </a:fld>
            <a:endParaRPr lang="ko-KR" altLang="en-US" dirty="0"/>
          </a:p>
        </p:txBody>
      </p:sp>
    </p:spTree>
    <p:extLst>
      <p:ext uri="{BB962C8B-B14F-4D97-AF65-F5344CB8AC3E}">
        <p14:creationId xmlns:p14="http://schemas.microsoft.com/office/powerpoint/2010/main" val="637941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a:t>Tất</a:t>
            </a:r>
            <a:r>
              <a:rPr lang="en-US" dirty="0"/>
              <a:t> </a:t>
            </a:r>
            <a:r>
              <a:rPr lang="en-US" dirty="0" err="1"/>
              <a:t>cả</a:t>
            </a:r>
            <a:r>
              <a:rPr lang="en-US" dirty="0"/>
              <a:t> </a:t>
            </a:r>
            <a:r>
              <a:rPr lang="en-US" dirty="0" err="1"/>
              <a:t>các</a:t>
            </a:r>
            <a:r>
              <a:rPr lang="en-US" dirty="0"/>
              <a:t> </a:t>
            </a:r>
            <a:r>
              <a:rPr lang="en-US" dirty="0" err="1"/>
              <a:t>phóng</a:t>
            </a:r>
            <a:r>
              <a:rPr lang="en-US" dirty="0"/>
              <a:t> </a:t>
            </a:r>
            <a:r>
              <a:rPr lang="en-US" dirty="0" err="1"/>
              <a:t>viên</a:t>
            </a:r>
            <a:r>
              <a:rPr lang="en-US" dirty="0"/>
              <a:t> </a:t>
            </a:r>
            <a:r>
              <a:rPr lang="en-US" dirty="0" err="1"/>
              <a:t>đang</a:t>
            </a:r>
            <a:r>
              <a:rPr lang="en-US" dirty="0"/>
              <a:t> observer </a:t>
            </a:r>
            <a:r>
              <a:rPr lang="en-US" dirty="0" err="1"/>
              <a:t>diễn</a:t>
            </a:r>
            <a:r>
              <a:rPr lang="en-US" dirty="0"/>
              <a:t> </a:t>
            </a:r>
            <a:r>
              <a:rPr lang="en-US" dirty="0" err="1"/>
              <a:t>viên</a:t>
            </a:r>
            <a:r>
              <a:rPr lang="en-US" dirty="0"/>
              <a:t>(actor)</a:t>
            </a:r>
          </a:p>
        </p:txBody>
      </p:sp>
      <p:sp>
        <p:nvSpPr>
          <p:cNvPr id="4" name="Slide Number Placeholder 3"/>
          <p:cNvSpPr>
            <a:spLocks noGrp="1"/>
          </p:cNvSpPr>
          <p:nvPr>
            <p:ph type="sldNum" sz="quarter" idx="10"/>
          </p:nvPr>
        </p:nvSpPr>
        <p:spPr/>
        <p:txBody>
          <a:bodyPr/>
          <a:lstStyle/>
          <a:p>
            <a:pPr>
              <a:defRPr/>
            </a:pPr>
            <a:fld id="{9677782B-20D3-405A-95E2-BFC34D23DD4C}" type="slidenum">
              <a:rPr lang="ko-KR" altLang="en-US" smtClean="0"/>
              <a:pPr>
                <a:defRPr/>
              </a:pPr>
              <a:t>9</a:t>
            </a:fld>
            <a:endParaRPr lang="ko-KR" altLang="en-US" dirty="0"/>
          </a:p>
        </p:txBody>
      </p:sp>
    </p:spTree>
    <p:extLst>
      <p:ext uri="{BB962C8B-B14F-4D97-AF65-F5344CB8AC3E}">
        <p14:creationId xmlns:p14="http://schemas.microsoft.com/office/powerpoint/2010/main" val="41105870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a:t>Tất</a:t>
            </a:r>
            <a:r>
              <a:rPr lang="en-US" dirty="0"/>
              <a:t> </a:t>
            </a:r>
            <a:r>
              <a:rPr lang="en-US" dirty="0" err="1"/>
              <a:t>cả</a:t>
            </a:r>
            <a:r>
              <a:rPr lang="en-US" dirty="0"/>
              <a:t> </a:t>
            </a:r>
            <a:r>
              <a:rPr lang="en-US" dirty="0" err="1"/>
              <a:t>các</a:t>
            </a:r>
            <a:r>
              <a:rPr lang="en-US" dirty="0"/>
              <a:t> </a:t>
            </a:r>
            <a:r>
              <a:rPr lang="en-US" dirty="0" err="1"/>
              <a:t>phóng</a:t>
            </a:r>
            <a:r>
              <a:rPr lang="en-US" dirty="0"/>
              <a:t> </a:t>
            </a:r>
            <a:r>
              <a:rPr lang="en-US" dirty="0" err="1"/>
              <a:t>viên</a:t>
            </a:r>
            <a:r>
              <a:rPr lang="en-US" dirty="0"/>
              <a:t> </a:t>
            </a:r>
            <a:r>
              <a:rPr lang="en-US" dirty="0" err="1"/>
              <a:t>đang</a:t>
            </a:r>
            <a:r>
              <a:rPr lang="en-US" dirty="0"/>
              <a:t> observer </a:t>
            </a:r>
            <a:r>
              <a:rPr lang="en-US" dirty="0" err="1"/>
              <a:t>diễn</a:t>
            </a:r>
            <a:r>
              <a:rPr lang="en-US" dirty="0"/>
              <a:t> </a:t>
            </a:r>
            <a:r>
              <a:rPr lang="en-US" dirty="0" err="1"/>
              <a:t>viên</a:t>
            </a:r>
            <a:r>
              <a:rPr lang="en-US" dirty="0"/>
              <a:t>(actor)</a:t>
            </a:r>
          </a:p>
        </p:txBody>
      </p:sp>
      <p:sp>
        <p:nvSpPr>
          <p:cNvPr id="4" name="Slide Number Placeholder 3"/>
          <p:cNvSpPr>
            <a:spLocks noGrp="1"/>
          </p:cNvSpPr>
          <p:nvPr>
            <p:ph type="sldNum" sz="quarter" idx="10"/>
          </p:nvPr>
        </p:nvSpPr>
        <p:spPr/>
        <p:txBody>
          <a:bodyPr/>
          <a:lstStyle/>
          <a:p>
            <a:pPr>
              <a:defRPr/>
            </a:pPr>
            <a:fld id="{9677782B-20D3-405A-95E2-BFC34D23DD4C}" type="slidenum">
              <a:rPr lang="ko-KR" altLang="en-US" smtClean="0"/>
              <a:pPr>
                <a:defRPr/>
              </a:pPr>
              <a:t>10</a:t>
            </a:fld>
            <a:endParaRPr lang="ko-KR" altLang="en-US" dirty="0"/>
          </a:p>
        </p:txBody>
      </p:sp>
    </p:spTree>
    <p:extLst>
      <p:ext uri="{BB962C8B-B14F-4D97-AF65-F5344CB8AC3E}">
        <p14:creationId xmlns:p14="http://schemas.microsoft.com/office/powerpoint/2010/main" val="41690878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a:t>Tất</a:t>
            </a:r>
            <a:r>
              <a:rPr lang="en-US" dirty="0"/>
              <a:t> </a:t>
            </a:r>
            <a:r>
              <a:rPr lang="en-US" dirty="0" err="1"/>
              <a:t>cả</a:t>
            </a:r>
            <a:r>
              <a:rPr lang="en-US" dirty="0"/>
              <a:t> </a:t>
            </a:r>
            <a:r>
              <a:rPr lang="en-US" dirty="0" err="1"/>
              <a:t>các</a:t>
            </a:r>
            <a:r>
              <a:rPr lang="en-US" dirty="0"/>
              <a:t> </a:t>
            </a:r>
            <a:r>
              <a:rPr lang="en-US" dirty="0" err="1"/>
              <a:t>phóng</a:t>
            </a:r>
            <a:r>
              <a:rPr lang="en-US" dirty="0"/>
              <a:t> </a:t>
            </a:r>
            <a:r>
              <a:rPr lang="en-US" dirty="0" err="1"/>
              <a:t>viên</a:t>
            </a:r>
            <a:r>
              <a:rPr lang="en-US" dirty="0"/>
              <a:t> </a:t>
            </a:r>
            <a:r>
              <a:rPr lang="en-US" dirty="0" err="1"/>
              <a:t>đang</a:t>
            </a:r>
            <a:r>
              <a:rPr lang="en-US" dirty="0"/>
              <a:t> observer </a:t>
            </a:r>
            <a:r>
              <a:rPr lang="en-US" dirty="0" err="1"/>
              <a:t>diễn</a:t>
            </a:r>
            <a:r>
              <a:rPr lang="en-US" dirty="0"/>
              <a:t> </a:t>
            </a:r>
            <a:r>
              <a:rPr lang="en-US" dirty="0" err="1"/>
              <a:t>viên</a:t>
            </a:r>
            <a:r>
              <a:rPr lang="en-US" dirty="0"/>
              <a:t>(actor)</a:t>
            </a:r>
          </a:p>
        </p:txBody>
      </p:sp>
      <p:sp>
        <p:nvSpPr>
          <p:cNvPr id="4" name="Slide Number Placeholder 3"/>
          <p:cNvSpPr>
            <a:spLocks noGrp="1"/>
          </p:cNvSpPr>
          <p:nvPr>
            <p:ph type="sldNum" sz="quarter" idx="10"/>
          </p:nvPr>
        </p:nvSpPr>
        <p:spPr/>
        <p:txBody>
          <a:bodyPr/>
          <a:lstStyle/>
          <a:p>
            <a:pPr>
              <a:defRPr/>
            </a:pPr>
            <a:fld id="{9677782B-20D3-405A-95E2-BFC34D23DD4C}" type="slidenum">
              <a:rPr lang="ko-KR" altLang="en-US" smtClean="0"/>
              <a:pPr>
                <a:defRPr/>
              </a:pPr>
              <a:t>11</a:t>
            </a:fld>
            <a:endParaRPr lang="ko-KR" altLang="en-US" dirty="0"/>
          </a:p>
        </p:txBody>
      </p:sp>
    </p:spTree>
    <p:extLst>
      <p:ext uri="{BB962C8B-B14F-4D97-AF65-F5344CB8AC3E}">
        <p14:creationId xmlns:p14="http://schemas.microsoft.com/office/powerpoint/2010/main" val="17602331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22041" indent="0" algn="ctr">
              <a:buNone/>
              <a:defRPr/>
            </a:lvl2pPr>
            <a:lvl3pPr marL="844083" indent="0" algn="ctr">
              <a:buNone/>
              <a:defRPr/>
            </a:lvl3pPr>
            <a:lvl4pPr marL="1266124" indent="0" algn="ctr">
              <a:buNone/>
              <a:defRPr/>
            </a:lvl4pPr>
            <a:lvl5pPr marL="1688165" indent="0" algn="ctr">
              <a:buNone/>
              <a:defRPr/>
            </a:lvl5pPr>
            <a:lvl6pPr marL="2110207" indent="0" algn="ctr">
              <a:buNone/>
              <a:defRPr/>
            </a:lvl6pPr>
            <a:lvl7pPr marL="2532248" indent="0" algn="ctr">
              <a:buNone/>
              <a:defRPr/>
            </a:lvl7pPr>
            <a:lvl8pPr marL="2954289" indent="0" algn="ctr">
              <a:buNone/>
              <a:defRPr/>
            </a:lvl8pPr>
            <a:lvl9pPr marL="3376331" indent="0" algn="ctr">
              <a:buNone/>
              <a:defRPr/>
            </a:lvl9pPr>
          </a:lstStyle>
          <a:p>
            <a:r>
              <a:rPr lang="en-US"/>
              <a:t>Click to edit Master subtitle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1"/>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1"/>
            <a:ext cx="4044462" cy="4525963"/>
          </a:xfrm>
          <a:prstGeom prst="rect">
            <a:avLst/>
          </a:prstGeom>
        </p:spPr>
        <p:txBody>
          <a:bodyPr/>
          <a:lstStyle>
            <a:lvl1pPr>
              <a:defRPr sz="2585"/>
            </a:lvl1pPr>
            <a:lvl2pPr>
              <a:defRPr sz="2215"/>
            </a:lvl2pPr>
            <a:lvl3pPr>
              <a:defRPr sz="1846"/>
            </a:lvl3pPr>
            <a:lvl4pPr>
              <a:defRPr sz="1662"/>
            </a:lvl4pPr>
            <a:lvl5pPr>
              <a:defRPr sz="1662"/>
            </a:lvl5pPr>
            <a:lvl6pPr>
              <a:defRPr sz="1662"/>
            </a:lvl6pPr>
            <a:lvl7pPr>
              <a:defRPr sz="1662"/>
            </a:lvl7pPr>
            <a:lvl8pPr>
              <a:defRPr sz="1662"/>
            </a:lvl8pPr>
            <a:lvl9pPr>
              <a:defRPr sz="166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2338" y="1600201"/>
            <a:ext cx="4044462" cy="4525963"/>
          </a:xfrm>
          <a:prstGeom prst="rect">
            <a:avLst/>
          </a:prstGeom>
        </p:spPr>
        <p:txBody>
          <a:bodyPr/>
          <a:lstStyle>
            <a:lvl1pPr>
              <a:defRPr sz="2585"/>
            </a:lvl1pPr>
            <a:lvl2pPr>
              <a:defRPr sz="2215"/>
            </a:lvl2pPr>
            <a:lvl3pPr>
              <a:defRPr sz="1846"/>
            </a:lvl3pPr>
            <a:lvl4pPr>
              <a:defRPr sz="1662"/>
            </a:lvl4pPr>
            <a:lvl5pPr>
              <a:defRPr sz="1662"/>
            </a:lvl5pPr>
            <a:lvl6pPr>
              <a:defRPr sz="1662"/>
            </a:lvl6pPr>
            <a:lvl7pPr>
              <a:defRPr sz="1662"/>
            </a:lvl7pPr>
            <a:lvl8pPr>
              <a:defRPr sz="1662"/>
            </a:lvl8pPr>
            <a:lvl9pPr>
              <a:defRPr sz="166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Line 2"/>
          <p:cNvSpPr>
            <a:spLocks noChangeShapeType="1"/>
          </p:cNvSpPr>
          <p:nvPr userDrawn="1"/>
        </p:nvSpPr>
        <p:spPr bwMode="auto">
          <a:xfrm>
            <a:off x="0" y="542925"/>
            <a:ext cx="914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dirty="0">
              <a:latin typeface="맑은 고딕" panose="020B0503020000020004" pitchFamily="50" charset="-127"/>
              <a:ea typeface="맑은 고딕" panose="020B0503020000020004" pitchFamily="50" charset="-127"/>
            </a:endParaRPr>
          </a:p>
        </p:txBody>
      </p:sp>
      <p:sp>
        <p:nvSpPr>
          <p:cNvPr id="3" name="Text Box 168"/>
          <p:cNvSpPr txBox="1">
            <a:spLocks noChangeArrowheads="1"/>
          </p:cNvSpPr>
          <p:nvPr userDrawn="1"/>
        </p:nvSpPr>
        <p:spPr bwMode="auto">
          <a:xfrm>
            <a:off x="6599302" y="168908"/>
            <a:ext cx="2510204" cy="291158"/>
          </a:xfrm>
          <a:prstGeom prst="rect">
            <a:avLst/>
          </a:prstGeom>
          <a:noFill/>
          <a:ln w="9525">
            <a:noFill/>
            <a:miter lim="800000"/>
            <a:headEnd/>
            <a:tailEnd/>
          </a:ln>
        </p:spPr>
        <p:txBody>
          <a:bodyPr lIns="84396" tIns="42198" rIns="84396" bIns="42198">
            <a:spAutoFit/>
          </a:bodyPr>
          <a:lstStyle/>
          <a:p>
            <a:pPr algn="r"/>
            <a:r>
              <a:rPr lang="en-US" altLang="ko-KR" sz="1292" b="1" dirty="0">
                <a:solidFill>
                  <a:srgbClr val="C0C0C0"/>
                </a:solidFill>
                <a:latin typeface="Arial" charset="0"/>
                <a:ea typeface="돋움" pitchFamily="50" charset="-127"/>
              </a:rPr>
              <a:t>LGE Internal Use Only</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435245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383" r:id="rId1"/>
    <p:sldLayoutId id="2147484384" r:id="rId2"/>
    <p:sldLayoutId id="2147484386" r:id="rId3"/>
    <p:sldLayoutId id="2147484389" r:id="rId4"/>
    <p:sldLayoutId id="2147484390" r:id="rId5"/>
  </p:sldLayoutIdLst>
  <p:txStyles>
    <p:titleStyle>
      <a:lvl1pPr algn="ctr" rtl="0" eaLnBrk="0" fontAlgn="base" latinLnBrk="1" hangingPunct="0">
        <a:spcBef>
          <a:spcPct val="0"/>
        </a:spcBef>
        <a:spcAft>
          <a:spcPct val="0"/>
        </a:spcAft>
        <a:defRPr kumimoji="1" sz="4062">
          <a:solidFill>
            <a:schemeClr val="tx2"/>
          </a:solidFill>
          <a:latin typeface="+mj-lt"/>
          <a:ea typeface="+mj-ea"/>
          <a:cs typeface="+mj-cs"/>
        </a:defRPr>
      </a:lvl1pPr>
      <a:lvl2pPr algn="ctr" rtl="0" eaLnBrk="0" fontAlgn="base" latinLnBrk="1" hangingPunct="0">
        <a:spcBef>
          <a:spcPct val="0"/>
        </a:spcBef>
        <a:spcAft>
          <a:spcPct val="0"/>
        </a:spcAft>
        <a:defRPr kumimoji="1" sz="4062">
          <a:solidFill>
            <a:schemeClr val="tx2"/>
          </a:solidFill>
          <a:latin typeface="굴림" pitchFamily="50" charset="-127"/>
          <a:ea typeface="굴림" pitchFamily="50" charset="-127"/>
        </a:defRPr>
      </a:lvl2pPr>
      <a:lvl3pPr algn="ctr" rtl="0" eaLnBrk="0" fontAlgn="base" latinLnBrk="1" hangingPunct="0">
        <a:spcBef>
          <a:spcPct val="0"/>
        </a:spcBef>
        <a:spcAft>
          <a:spcPct val="0"/>
        </a:spcAft>
        <a:defRPr kumimoji="1" sz="4062">
          <a:solidFill>
            <a:schemeClr val="tx2"/>
          </a:solidFill>
          <a:latin typeface="굴림" pitchFamily="50" charset="-127"/>
          <a:ea typeface="굴림" pitchFamily="50" charset="-127"/>
        </a:defRPr>
      </a:lvl3pPr>
      <a:lvl4pPr algn="ctr" rtl="0" eaLnBrk="0" fontAlgn="base" latinLnBrk="1" hangingPunct="0">
        <a:spcBef>
          <a:spcPct val="0"/>
        </a:spcBef>
        <a:spcAft>
          <a:spcPct val="0"/>
        </a:spcAft>
        <a:defRPr kumimoji="1" sz="4062">
          <a:solidFill>
            <a:schemeClr val="tx2"/>
          </a:solidFill>
          <a:latin typeface="굴림" pitchFamily="50" charset="-127"/>
          <a:ea typeface="굴림" pitchFamily="50" charset="-127"/>
        </a:defRPr>
      </a:lvl4pPr>
      <a:lvl5pPr algn="ctr" rtl="0" eaLnBrk="0" fontAlgn="base" latinLnBrk="1" hangingPunct="0">
        <a:spcBef>
          <a:spcPct val="0"/>
        </a:spcBef>
        <a:spcAft>
          <a:spcPct val="0"/>
        </a:spcAft>
        <a:defRPr kumimoji="1" sz="4062">
          <a:solidFill>
            <a:schemeClr val="tx2"/>
          </a:solidFill>
          <a:latin typeface="굴림" pitchFamily="50" charset="-127"/>
          <a:ea typeface="굴림" pitchFamily="50" charset="-127"/>
        </a:defRPr>
      </a:lvl5pPr>
      <a:lvl6pPr marL="422041" algn="ctr" rtl="0" fontAlgn="base" latinLnBrk="1">
        <a:spcBef>
          <a:spcPct val="0"/>
        </a:spcBef>
        <a:spcAft>
          <a:spcPct val="0"/>
        </a:spcAft>
        <a:defRPr kumimoji="1" sz="4062">
          <a:solidFill>
            <a:schemeClr val="tx2"/>
          </a:solidFill>
          <a:latin typeface="굴림" pitchFamily="50" charset="-127"/>
          <a:ea typeface="굴림" pitchFamily="50" charset="-127"/>
        </a:defRPr>
      </a:lvl6pPr>
      <a:lvl7pPr marL="844083" algn="ctr" rtl="0" fontAlgn="base" latinLnBrk="1">
        <a:spcBef>
          <a:spcPct val="0"/>
        </a:spcBef>
        <a:spcAft>
          <a:spcPct val="0"/>
        </a:spcAft>
        <a:defRPr kumimoji="1" sz="4062">
          <a:solidFill>
            <a:schemeClr val="tx2"/>
          </a:solidFill>
          <a:latin typeface="굴림" pitchFamily="50" charset="-127"/>
          <a:ea typeface="굴림" pitchFamily="50" charset="-127"/>
        </a:defRPr>
      </a:lvl7pPr>
      <a:lvl8pPr marL="1266124" algn="ctr" rtl="0" fontAlgn="base" latinLnBrk="1">
        <a:spcBef>
          <a:spcPct val="0"/>
        </a:spcBef>
        <a:spcAft>
          <a:spcPct val="0"/>
        </a:spcAft>
        <a:defRPr kumimoji="1" sz="4062">
          <a:solidFill>
            <a:schemeClr val="tx2"/>
          </a:solidFill>
          <a:latin typeface="굴림" pitchFamily="50" charset="-127"/>
          <a:ea typeface="굴림" pitchFamily="50" charset="-127"/>
        </a:defRPr>
      </a:lvl8pPr>
      <a:lvl9pPr marL="1688165" algn="ctr" rtl="0" fontAlgn="base" latinLnBrk="1">
        <a:spcBef>
          <a:spcPct val="0"/>
        </a:spcBef>
        <a:spcAft>
          <a:spcPct val="0"/>
        </a:spcAft>
        <a:defRPr kumimoji="1" sz="4062">
          <a:solidFill>
            <a:schemeClr val="tx2"/>
          </a:solidFill>
          <a:latin typeface="굴림" pitchFamily="50" charset="-127"/>
          <a:ea typeface="굴림" pitchFamily="50" charset="-127"/>
        </a:defRPr>
      </a:lvl9pPr>
    </p:titleStyle>
    <p:bodyStyle>
      <a:lvl1pPr marL="316531" indent="-316531" algn="l" rtl="0" eaLnBrk="0" fontAlgn="base" latinLnBrk="1" hangingPunct="0">
        <a:spcBef>
          <a:spcPct val="20000"/>
        </a:spcBef>
        <a:spcAft>
          <a:spcPct val="0"/>
        </a:spcAft>
        <a:buChar char="•"/>
        <a:defRPr kumimoji="1" sz="2954">
          <a:solidFill>
            <a:schemeClr val="tx1"/>
          </a:solidFill>
          <a:latin typeface="+mn-lt"/>
          <a:ea typeface="+mn-ea"/>
          <a:cs typeface="+mn-cs"/>
        </a:defRPr>
      </a:lvl1pPr>
      <a:lvl2pPr marL="685817" indent="-263776" algn="l" rtl="0" eaLnBrk="0" fontAlgn="base" latinLnBrk="1" hangingPunct="0">
        <a:spcBef>
          <a:spcPct val="20000"/>
        </a:spcBef>
        <a:spcAft>
          <a:spcPct val="0"/>
        </a:spcAft>
        <a:buChar char="–"/>
        <a:defRPr kumimoji="1" sz="2585">
          <a:solidFill>
            <a:schemeClr val="tx1"/>
          </a:solidFill>
          <a:latin typeface="+mn-lt"/>
          <a:ea typeface="+mn-ea"/>
        </a:defRPr>
      </a:lvl2pPr>
      <a:lvl3pPr marL="1055103" indent="-211021" algn="l" rtl="0" eaLnBrk="0" fontAlgn="base" latinLnBrk="1" hangingPunct="0">
        <a:spcBef>
          <a:spcPct val="20000"/>
        </a:spcBef>
        <a:spcAft>
          <a:spcPct val="0"/>
        </a:spcAft>
        <a:buChar char="•"/>
        <a:defRPr kumimoji="1" sz="2215">
          <a:solidFill>
            <a:schemeClr val="tx1"/>
          </a:solidFill>
          <a:latin typeface="+mn-lt"/>
          <a:ea typeface="+mn-ea"/>
        </a:defRPr>
      </a:lvl3pPr>
      <a:lvl4pPr marL="1477145" indent="-211021" algn="l" rtl="0" eaLnBrk="0" fontAlgn="base" latinLnBrk="1" hangingPunct="0">
        <a:spcBef>
          <a:spcPct val="20000"/>
        </a:spcBef>
        <a:spcAft>
          <a:spcPct val="0"/>
        </a:spcAft>
        <a:buChar char="–"/>
        <a:defRPr kumimoji="1" sz="1846">
          <a:solidFill>
            <a:schemeClr val="tx1"/>
          </a:solidFill>
          <a:latin typeface="+mn-lt"/>
          <a:ea typeface="+mn-ea"/>
        </a:defRPr>
      </a:lvl4pPr>
      <a:lvl5pPr marL="1899186" indent="-211021" algn="l" rtl="0" eaLnBrk="0" fontAlgn="base" latinLnBrk="1" hangingPunct="0">
        <a:spcBef>
          <a:spcPct val="20000"/>
        </a:spcBef>
        <a:spcAft>
          <a:spcPct val="0"/>
        </a:spcAft>
        <a:buChar char="»"/>
        <a:defRPr kumimoji="1" sz="1846">
          <a:solidFill>
            <a:schemeClr val="tx1"/>
          </a:solidFill>
          <a:latin typeface="+mn-lt"/>
          <a:ea typeface="+mn-ea"/>
        </a:defRPr>
      </a:lvl5pPr>
      <a:lvl6pPr marL="2321227" indent="-211021" algn="l" rtl="0" fontAlgn="base" latinLnBrk="1">
        <a:spcBef>
          <a:spcPct val="20000"/>
        </a:spcBef>
        <a:spcAft>
          <a:spcPct val="0"/>
        </a:spcAft>
        <a:buChar char="»"/>
        <a:defRPr kumimoji="1" sz="1846">
          <a:solidFill>
            <a:schemeClr val="tx1"/>
          </a:solidFill>
          <a:latin typeface="+mn-lt"/>
          <a:ea typeface="+mn-ea"/>
        </a:defRPr>
      </a:lvl6pPr>
      <a:lvl7pPr marL="2743269" indent="-211021" algn="l" rtl="0" fontAlgn="base" latinLnBrk="1">
        <a:spcBef>
          <a:spcPct val="20000"/>
        </a:spcBef>
        <a:spcAft>
          <a:spcPct val="0"/>
        </a:spcAft>
        <a:buChar char="»"/>
        <a:defRPr kumimoji="1" sz="1846">
          <a:solidFill>
            <a:schemeClr val="tx1"/>
          </a:solidFill>
          <a:latin typeface="+mn-lt"/>
          <a:ea typeface="+mn-ea"/>
        </a:defRPr>
      </a:lvl7pPr>
      <a:lvl8pPr marL="3165310" indent="-211021" algn="l" rtl="0" fontAlgn="base" latinLnBrk="1">
        <a:spcBef>
          <a:spcPct val="20000"/>
        </a:spcBef>
        <a:spcAft>
          <a:spcPct val="0"/>
        </a:spcAft>
        <a:buChar char="»"/>
        <a:defRPr kumimoji="1" sz="1846">
          <a:solidFill>
            <a:schemeClr val="tx1"/>
          </a:solidFill>
          <a:latin typeface="+mn-lt"/>
          <a:ea typeface="+mn-ea"/>
        </a:defRPr>
      </a:lvl8pPr>
      <a:lvl9pPr marL="3587351" indent="-211021" algn="l" rtl="0" fontAlgn="base" latinLnBrk="1">
        <a:spcBef>
          <a:spcPct val="20000"/>
        </a:spcBef>
        <a:spcAft>
          <a:spcPct val="0"/>
        </a:spcAft>
        <a:buChar char="»"/>
        <a:defRPr kumimoji="1" sz="1846">
          <a:solidFill>
            <a:schemeClr val="tx1"/>
          </a:solidFill>
          <a:latin typeface="+mn-lt"/>
          <a:ea typeface="+mn-ea"/>
        </a:defRPr>
      </a:lvl9pPr>
    </p:bodyStyle>
    <p:otherStyle>
      <a:defPPr>
        <a:defRPr lang="en-US"/>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그룹 2"/>
          <p:cNvGrpSpPr/>
          <p:nvPr/>
        </p:nvGrpSpPr>
        <p:grpSpPr>
          <a:xfrm>
            <a:off x="2499378" y="1808820"/>
            <a:ext cx="4140000" cy="455904"/>
            <a:chOff x="1347511" y="1429673"/>
            <a:chExt cx="11096441" cy="493896"/>
          </a:xfrm>
        </p:grpSpPr>
        <p:sp>
          <p:nvSpPr>
            <p:cNvPr id="4" name="Line 7"/>
            <p:cNvSpPr>
              <a:spLocks noChangeShapeType="1"/>
            </p:cNvSpPr>
            <p:nvPr/>
          </p:nvSpPr>
          <p:spPr bwMode="auto">
            <a:xfrm>
              <a:off x="1347511" y="1923569"/>
              <a:ext cx="1109644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844083"/>
              <a:endParaRPr lang="ko-KR" altLang="en-US" sz="1662" dirty="0">
                <a:solidFill>
                  <a:prstClr val="black"/>
                </a:solidFill>
              </a:endParaRPr>
            </a:p>
          </p:txBody>
        </p:sp>
        <p:sp>
          <p:nvSpPr>
            <p:cNvPr id="5" name="Text Box 21"/>
            <p:cNvSpPr txBox="1">
              <a:spLocks noChangeArrowheads="1"/>
            </p:cNvSpPr>
            <p:nvPr/>
          </p:nvSpPr>
          <p:spPr bwMode="auto">
            <a:xfrm>
              <a:off x="1347511" y="1429673"/>
              <a:ext cx="11096441" cy="461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83077" tIns="0" rIns="83077" bIns="0">
              <a:spAutoFit/>
            </a:bodyPr>
            <a:lstStyle>
              <a:lvl1pPr eaLnBrk="0" hangingPunct="0">
                <a:defRPr kumimoji="1" sz="1200" b="1">
                  <a:solidFill>
                    <a:schemeClr val="tx1"/>
                  </a:solidFill>
                  <a:latin typeface="Arial" charset="0"/>
                  <a:ea typeface="Dotum" pitchFamily="50" charset="-127"/>
                  <a:sym typeface="Wingdings" pitchFamily="2" charset="2"/>
                </a:defRPr>
              </a:lvl1pPr>
              <a:lvl2pPr marL="742950" indent="-285750" eaLnBrk="0" hangingPunct="0">
                <a:defRPr kumimoji="1" sz="1200" b="1">
                  <a:solidFill>
                    <a:schemeClr val="tx1"/>
                  </a:solidFill>
                  <a:latin typeface="Arial" charset="0"/>
                  <a:ea typeface="Dotum" pitchFamily="50" charset="-127"/>
                  <a:sym typeface="Wingdings" pitchFamily="2" charset="2"/>
                </a:defRPr>
              </a:lvl2pPr>
              <a:lvl3pPr marL="1143000" indent="-228600" eaLnBrk="0" hangingPunct="0">
                <a:defRPr kumimoji="1" sz="1200" b="1">
                  <a:solidFill>
                    <a:schemeClr val="tx1"/>
                  </a:solidFill>
                  <a:latin typeface="Arial" charset="0"/>
                  <a:ea typeface="Dotum" pitchFamily="50" charset="-127"/>
                  <a:sym typeface="Wingdings" pitchFamily="2" charset="2"/>
                </a:defRPr>
              </a:lvl3pPr>
              <a:lvl4pPr marL="1600200" indent="-228600" eaLnBrk="0" hangingPunct="0">
                <a:defRPr kumimoji="1" sz="1200" b="1">
                  <a:solidFill>
                    <a:schemeClr val="tx1"/>
                  </a:solidFill>
                  <a:latin typeface="Arial" charset="0"/>
                  <a:ea typeface="Dotum" pitchFamily="50" charset="-127"/>
                  <a:sym typeface="Wingdings" pitchFamily="2" charset="2"/>
                </a:defRPr>
              </a:lvl4pPr>
              <a:lvl5pPr marL="2057400" indent="-228600" eaLnBrk="0" hangingPunct="0">
                <a:defRPr kumimoji="1" sz="1200" b="1">
                  <a:solidFill>
                    <a:schemeClr val="tx1"/>
                  </a:solidFill>
                  <a:latin typeface="Arial" charset="0"/>
                  <a:ea typeface="Dotum" pitchFamily="50" charset="-127"/>
                  <a:sym typeface="Wingdings" pitchFamily="2" charset="2"/>
                </a:defRPr>
              </a:lvl5pPr>
              <a:lvl6pPr marL="2514600" indent="-228600" algn="ctr" eaLnBrk="0" fontAlgn="base" hangingPunct="0">
                <a:spcBef>
                  <a:spcPct val="0"/>
                </a:spcBef>
                <a:spcAft>
                  <a:spcPct val="0"/>
                </a:spcAft>
                <a:buClr>
                  <a:schemeClr val="tx1"/>
                </a:buClr>
                <a:buFont typeface="Wingdings" pitchFamily="2" charset="2"/>
                <a:buChar char="§"/>
                <a:defRPr kumimoji="1" sz="1200" b="1">
                  <a:solidFill>
                    <a:schemeClr val="tx1"/>
                  </a:solidFill>
                  <a:latin typeface="Arial" charset="0"/>
                  <a:ea typeface="Dotum" pitchFamily="50" charset="-127"/>
                  <a:sym typeface="Wingdings" pitchFamily="2" charset="2"/>
                </a:defRPr>
              </a:lvl6pPr>
              <a:lvl7pPr marL="2971800" indent="-228600" algn="ctr" eaLnBrk="0" fontAlgn="base" hangingPunct="0">
                <a:spcBef>
                  <a:spcPct val="0"/>
                </a:spcBef>
                <a:spcAft>
                  <a:spcPct val="0"/>
                </a:spcAft>
                <a:buClr>
                  <a:schemeClr val="tx1"/>
                </a:buClr>
                <a:buFont typeface="Wingdings" pitchFamily="2" charset="2"/>
                <a:buChar char="§"/>
                <a:defRPr kumimoji="1" sz="1200" b="1">
                  <a:solidFill>
                    <a:schemeClr val="tx1"/>
                  </a:solidFill>
                  <a:latin typeface="Arial" charset="0"/>
                  <a:ea typeface="Dotum" pitchFamily="50" charset="-127"/>
                  <a:sym typeface="Wingdings" pitchFamily="2" charset="2"/>
                </a:defRPr>
              </a:lvl7pPr>
              <a:lvl8pPr marL="3429000" indent="-228600" algn="ctr" eaLnBrk="0" fontAlgn="base" hangingPunct="0">
                <a:spcBef>
                  <a:spcPct val="0"/>
                </a:spcBef>
                <a:spcAft>
                  <a:spcPct val="0"/>
                </a:spcAft>
                <a:buClr>
                  <a:schemeClr val="tx1"/>
                </a:buClr>
                <a:buFont typeface="Wingdings" pitchFamily="2" charset="2"/>
                <a:buChar char="§"/>
                <a:defRPr kumimoji="1" sz="1200" b="1">
                  <a:solidFill>
                    <a:schemeClr val="tx1"/>
                  </a:solidFill>
                  <a:latin typeface="Arial" charset="0"/>
                  <a:ea typeface="Dotum" pitchFamily="50" charset="-127"/>
                  <a:sym typeface="Wingdings" pitchFamily="2" charset="2"/>
                </a:defRPr>
              </a:lvl8pPr>
              <a:lvl9pPr marL="3886200" indent="-228600" algn="ctr" eaLnBrk="0" fontAlgn="base" hangingPunct="0">
                <a:spcBef>
                  <a:spcPct val="0"/>
                </a:spcBef>
                <a:spcAft>
                  <a:spcPct val="0"/>
                </a:spcAft>
                <a:buClr>
                  <a:schemeClr val="tx1"/>
                </a:buClr>
                <a:buFont typeface="Wingdings" pitchFamily="2" charset="2"/>
                <a:buChar char="§"/>
                <a:defRPr kumimoji="1" sz="1200" b="1">
                  <a:solidFill>
                    <a:schemeClr val="tx1"/>
                  </a:solidFill>
                  <a:latin typeface="Arial" charset="0"/>
                  <a:ea typeface="Dotum" pitchFamily="50" charset="-127"/>
                  <a:sym typeface="Wingdings" pitchFamily="2" charset="2"/>
                </a:defRPr>
              </a:lvl9pPr>
            </a:lstStyle>
            <a:p>
              <a:pPr algn="ctr" defTabSz="844083" eaLnBrk="1" hangingPunct="1"/>
              <a:r>
                <a:rPr lang="en-US" altLang="ko-KR" sz="2769" dirty="0">
                  <a:solidFill>
                    <a:prstClr val="black"/>
                  </a:solidFill>
                  <a:latin typeface="Arial Narrow" panose="020B0606020202030204" pitchFamily="34" charset="0"/>
                  <a:ea typeface="LG스마트체 Regular" panose="020B0600000101010101" pitchFamily="50" charset="-127"/>
                </a:rPr>
                <a:t>Overview Design Pattern</a:t>
              </a:r>
              <a:endParaRPr lang="ko-KR" altLang="en-US" sz="2769" dirty="0">
                <a:solidFill>
                  <a:prstClr val="black"/>
                </a:solidFill>
                <a:latin typeface="Arial Narrow" panose="020B0606020202030204" pitchFamily="34" charset="0"/>
                <a:ea typeface="LG스마트체 Regular" panose="020B0600000101010101" pitchFamily="50" charset="-127"/>
              </a:endParaRPr>
            </a:p>
          </p:txBody>
        </p:sp>
      </p:grpSp>
      <p:sp>
        <p:nvSpPr>
          <p:cNvPr id="6" name="Text Box 3"/>
          <p:cNvSpPr txBox="1">
            <a:spLocks noChangeArrowheads="1"/>
          </p:cNvSpPr>
          <p:nvPr/>
        </p:nvSpPr>
        <p:spPr bwMode="auto">
          <a:xfrm>
            <a:off x="4222607" y="6014082"/>
            <a:ext cx="715259" cy="305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30188" indent="-230188" eaLnBrk="0" hangingPunct="0">
              <a:defRPr kumimoji="1" sz="1200" b="1">
                <a:solidFill>
                  <a:schemeClr val="tx1"/>
                </a:solidFill>
                <a:latin typeface="Arial" charset="0"/>
                <a:ea typeface="Dotum" pitchFamily="50" charset="-127"/>
                <a:sym typeface="Wingdings" pitchFamily="2" charset="2"/>
              </a:defRPr>
            </a:lvl1pPr>
            <a:lvl2pPr marL="742950" indent="-285750" eaLnBrk="0" hangingPunct="0">
              <a:defRPr kumimoji="1" sz="1200" b="1">
                <a:solidFill>
                  <a:schemeClr val="tx1"/>
                </a:solidFill>
                <a:latin typeface="Arial" charset="0"/>
                <a:ea typeface="Dotum" pitchFamily="50" charset="-127"/>
                <a:sym typeface="Wingdings" pitchFamily="2" charset="2"/>
              </a:defRPr>
            </a:lvl2pPr>
            <a:lvl3pPr marL="1143000" indent="-228600" eaLnBrk="0" hangingPunct="0">
              <a:defRPr kumimoji="1" sz="1200" b="1">
                <a:solidFill>
                  <a:schemeClr val="tx1"/>
                </a:solidFill>
                <a:latin typeface="Arial" charset="0"/>
                <a:ea typeface="Dotum" pitchFamily="50" charset="-127"/>
                <a:sym typeface="Wingdings" pitchFamily="2" charset="2"/>
              </a:defRPr>
            </a:lvl3pPr>
            <a:lvl4pPr marL="1600200" indent="-228600" eaLnBrk="0" hangingPunct="0">
              <a:defRPr kumimoji="1" sz="1200" b="1">
                <a:solidFill>
                  <a:schemeClr val="tx1"/>
                </a:solidFill>
                <a:latin typeface="Arial" charset="0"/>
                <a:ea typeface="Dotum" pitchFamily="50" charset="-127"/>
                <a:sym typeface="Wingdings" pitchFamily="2" charset="2"/>
              </a:defRPr>
            </a:lvl4pPr>
            <a:lvl5pPr marL="2057400" indent="-228600" eaLnBrk="0" hangingPunct="0">
              <a:defRPr kumimoji="1" sz="1200" b="1">
                <a:solidFill>
                  <a:schemeClr val="tx1"/>
                </a:solidFill>
                <a:latin typeface="Arial" charset="0"/>
                <a:ea typeface="Dotum" pitchFamily="50" charset="-127"/>
                <a:sym typeface="Wingdings" pitchFamily="2" charset="2"/>
              </a:defRPr>
            </a:lvl5pPr>
            <a:lvl6pPr marL="2514600" indent="-228600" algn="ctr" eaLnBrk="0" fontAlgn="base" hangingPunct="0">
              <a:spcBef>
                <a:spcPct val="0"/>
              </a:spcBef>
              <a:spcAft>
                <a:spcPct val="0"/>
              </a:spcAft>
              <a:buClr>
                <a:schemeClr val="tx1"/>
              </a:buClr>
              <a:buFont typeface="Wingdings" pitchFamily="2" charset="2"/>
              <a:buChar char="§"/>
              <a:defRPr kumimoji="1" sz="1200" b="1">
                <a:solidFill>
                  <a:schemeClr val="tx1"/>
                </a:solidFill>
                <a:latin typeface="Arial" charset="0"/>
                <a:ea typeface="Dotum" pitchFamily="50" charset="-127"/>
                <a:sym typeface="Wingdings" pitchFamily="2" charset="2"/>
              </a:defRPr>
            </a:lvl6pPr>
            <a:lvl7pPr marL="2971800" indent="-228600" algn="ctr" eaLnBrk="0" fontAlgn="base" hangingPunct="0">
              <a:spcBef>
                <a:spcPct val="0"/>
              </a:spcBef>
              <a:spcAft>
                <a:spcPct val="0"/>
              </a:spcAft>
              <a:buClr>
                <a:schemeClr val="tx1"/>
              </a:buClr>
              <a:buFont typeface="Wingdings" pitchFamily="2" charset="2"/>
              <a:buChar char="§"/>
              <a:defRPr kumimoji="1" sz="1200" b="1">
                <a:solidFill>
                  <a:schemeClr val="tx1"/>
                </a:solidFill>
                <a:latin typeface="Arial" charset="0"/>
                <a:ea typeface="Dotum" pitchFamily="50" charset="-127"/>
                <a:sym typeface="Wingdings" pitchFamily="2" charset="2"/>
              </a:defRPr>
            </a:lvl7pPr>
            <a:lvl8pPr marL="3429000" indent="-228600" algn="ctr" eaLnBrk="0" fontAlgn="base" hangingPunct="0">
              <a:spcBef>
                <a:spcPct val="0"/>
              </a:spcBef>
              <a:spcAft>
                <a:spcPct val="0"/>
              </a:spcAft>
              <a:buClr>
                <a:schemeClr val="tx1"/>
              </a:buClr>
              <a:buFont typeface="Wingdings" pitchFamily="2" charset="2"/>
              <a:buChar char="§"/>
              <a:defRPr kumimoji="1" sz="1200" b="1">
                <a:solidFill>
                  <a:schemeClr val="tx1"/>
                </a:solidFill>
                <a:latin typeface="Arial" charset="0"/>
                <a:ea typeface="Dotum" pitchFamily="50" charset="-127"/>
                <a:sym typeface="Wingdings" pitchFamily="2" charset="2"/>
              </a:defRPr>
            </a:lvl8pPr>
            <a:lvl9pPr marL="3886200" indent="-228600" algn="ctr" eaLnBrk="0" fontAlgn="base" hangingPunct="0">
              <a:spcBef>
                <a:spcPct val="0"/>
              </a:spcBef>
              <a:spcAft>
                <a:spcPct val="0"/>
              </a:spcAft>
              <a:buClr>
                <a:schemeClr val="tx1"/>
              </a:buClr>
              <a:buFont typeface="Wingdings" pitchFamily="2" charset="2"/>
              <a:buChar char="§"/>
              <a:defRPr kumimoji="1" sz="1200" b="1">
                <a:solidFill>
                  <a:schemeClr val="tx1"/>
                </a:solidFill>
                <a:latin typeface="Arial" charset="0"/>
                <a:ea typeface="Dotum" pitchFamily="50" charset="-127"/>
                <a:sym typeface="Wingdings" pitchFamily="2" charset="2"/>
              </a:defRPr>
            </a:lvl9pPr>
          </a:lstStyle>
          <a:p>
            <a:pPr algn="ctr" defTabSz="844083" eaLnBrk="1" hangingPunct="1"/>
            <a:r>
              <a:rPr lang="en-US" altLang="ko-KR" sz="1385" dirty="0">
                <a:solidFill>
                  <a:srgbClr val="000000"/>
                </a:solidFill>
                <a:latin typeface="Arial Narrow" panose="020B0606020202030204" pitchFamily="34" charset="0"/>
                <a:ea typeface="LG스마트체 Regular" panose="020B0600000101010101" pitchFamily="50" charset="-127"/>
                <a:cs typeface="Arial" panose="020B0604020202020204" pitchFamily="34" charset="0"/>
              </a:rPr>
              <a:t>2023.09</a:t>
            </a:r>
            <a:endParaRPr lang="ko-KR" altLang="en-US" sz="1385" dirty="0">
              <a:solidFill>
                <a:srgbClr val="000000"/>
              </a:solidFill>
              <a:latin typeface="Arial Narrow" panose="020B0606020202030204" pitchFamily="34" charset="0"/>
              <a:ea typeface="LG스마트체 Regular" panose="020B0600000101010101" pitchFamily="50" charset="-127"/>
              <a:cs typeface="Arial" panose="020B0604020202020204" pitchFamily="34" charset="0"/>
            </a:endParaRPr>
          </a:p>
        </p:txBody>
      </p:sp>
      <p:sp>
        <p:nvSpPr>
          <p:cNvPr id="7" name="Text Box 4"/>
          <p:cNvSpPr txBox="1">
            <a:spLocks noChangeArrowheads="1"/>
          </p:cNvSpPr>
          <p:nvPr/>
        </p:nvSpPr>
        <p:spPr bwMode="auto">
          <a:xfrm>
            <a:off x="3848186" y="5694443"/>
            <a:ext cx="1444627" cy="319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30188" indent="-230188" eaLnBrk="0" hangingPunct="0">
              <a:defRPr kumimoji="1" sz="1200" b="1">
                <a:solidFill>
                  <a:schemeClr val="tx1"/>
                </a:solidFill>
                <a:latin typeface="Arial" charset="0"/>
                <a:ea typeface="Dotum" pitchFamily="50" charset="-127"/>
                <a:sym typeface="Wingdings" pitchFamily="2" charset="2"/>
              </a:defRPr>
            </a:lvl1pPr>
            <a:lvl2pPr marL="742950" indent="-285750" eaLnBrk="0" hangingPunct="0">
              <a:defRPr kumimoji="1" sz="1200" b="1">
                <a:solidFill>
                  <a:schemeClr val="tx1"/>
                </a:solidFill>
                <a:latin typeface="Arial" charset="0"/>
                <a:ea typeface="Dotum" pitchFamily="50" charset="-127"/>
                <a:sym typeface="Wingdings" pitchFamily="2" charset="2"/>
              </a:defRPr>
            </a:lvl2pPr>
            <a:lvl3pPr marL="1143000" indent="-228600" eaLnBrk="0" hangingPunct="0">
              <a:defRPr kumimoji="1" sz="1200" b="1">
                <a:solidFill>
                  <a:schemeClr val="tx1"/>
                </a:solidFill>
                <a:latin typeface="Arial" charset="0"/>
                <a:ea typeface="Dotum" pitchFamily="50" charset="-127"/>
                <a:sym typeface="Wingdings" pitchFamily="2" charset="2"/>
              </a:defRPr>
            </a:lvl3pPr>
            <a:lvl4pPr marL="1600200" indent="-228600" eaLnBrk="0" hangingPunct="0">
              <a:defRPr kumimoji="1" sz="1200" b="1">
                <a:solidFill>
                  <a:schemeClr val="tx1"/>
                </a:solidFill>
                <a:latin typeface="Arial" charset="0"/>
                <a:ea typeface="Dotum" pitchFamily="50" charset="-127"/>
                <a:sym typeface="Wingdings" pitchFamily="2" charset="2"/>
              </a:defRPr>
            </a:lvl4pPr>
            <a:lvl5pPr marL="2057400" indent="-228600" eaLnBrk="0" hangingPunct="0">
              <a:defRPr kumimoji="1" sz="1200" b="1">
                <a:solidFill>
                  <a:schemeClr val="tx1"/>
                </a:solidFill>
                <a:latin typeface="Arial" charset="0"/>
                <a:ea typeface="Dotum" pitchFamily="50" charset="-127"/>
                <a:sym typeface="Wingdings" pitchFamily="2" charset="2"/>
              </a:defRPr>
            </a:lvl5pPr>
            <a:lvl6pPr marL="2514600" indent="-228600" algn="ctr" eaLnBrk="0" fontAlgn="base" hangingPunct="0">
              <a:spcBef>
                <a:spcPct val="0"/>
              </a:spcBef>
              <a:spcAft>
                <a:spcPct val="0"/>
              </a:spcAft>
              <a:buClr>
                <a:schemeClr val="tx1"/>
              </a:buClr>
              <a:buFont typeface="Wingdings" pitchFamily="2" charset="2"/>
              <a:buChar char="§"/>
              <a:defRPr kumimoji="1" sz="1200" b="1">
                <a:solidFill>
                  <a:schemeClr val="tx1"/>
                </a:solidFill>
                <a:latin typeface="Arial" charset="0"/>
                <a:ea typeface="Dotum" pitchFamily="50" charset="-127"/>
                <a:sym typeface="Wingdings" pitchFamily="2" charset="2"/>
              </a:defRPr>
            </a:lvl6pPr>
            <a:lvl7pPr marL="2971800" indent="-228600" algn="ctr" eaLnBrk="0" fontAlgn="base" hangingPunct="0">
              <a:spcBef>
                <a:spcPct val="0"/>
              </a:spcBef>
              <a:spcAft>
                <a:spcPct val="0"/>
              </a:spcAft>
              <a:buClr>
                <a:schemeClr val="tx1"/>
              </a:buClr>
              <a:buFont typeface="Wingdings" pitchFamily="2" charset="2"/>
              <a:buChar char="§"/>
              <a:defRPr kumimoji="1" sz="1200" b="1">
                <a:solidFill>
                  <a:schemeClr val="tx1"/>
                </a:solidFill>
                <a:latin typeface="Arial" charset="0"/>
                <a:ea typeface="Dotum" pitchFamily="50" charset="-127"/>
                <a:sym typeface="Wingdings" pitchFamily="2" charset="2"/>
              </a:defRPr>
            </a:lvl7pPr>
            <a:lvl8pPr marL="3429000" indent="-228600" algn="ctr" eaLnBrk="0" fontAlgn="base" hangingPunct="0">
              <a:spcBef>
                <a:spcPct val="0"/>
              </a:spcBef>
              <a:spcAft>
                <a:spcPct val="0"/>
              </a:spcAft>
              <a:buClr>
                <a:schemeClr val="tx1"/>
              </a:buClr>
              <a:buFont typeface="Wingdings" pitchFamily="2" charset="2"/>
              <a:buChar char="§"/>
              <a:defRPr kumimoji="1" sz="1200" b="1">
                <a:solidFill>
                  <a:schemeClr val="tx1"/>
                </a:solidFill>
                <a:latin typeface="Arial" charset="0"/>
                <a:ea typeface="Dotum" pitchFamily="50" charset="-127"/>
                <a:sym typeface="Wingdings" pitchFamily="2" charset="2"/>
              </a:defRPr>
            </a:lvl8pPr>
            <a:lvl9pPr marL="3886200" indent="-228600" algn="ctr" eaLnBrk="0" fontAlgn="base" hangingPunct="0">
              <a:spcBef>
                <a:spcPct val="0"/>
              </a:spcBef>
              <a:spcAft>
                <a:spcPct val="0"/>
              </a:spcAft>
              <a:buClr>
                <a:schemeClr val="tx1"/>
              </a:buClr>
              <a:buFont typeface="Wingdings" pitchFamily="2" charset="2"/>
              <a:buChar char="§"/>
              <a:defRPr kumimoji="1" sz="1200" b="1">
                <a:solidFill>
                  <a:schemeClr val="tx1"/>
                </a:solidFill>
                <a:latin typeface="Arial" charset="0"/>
                <a:ea typeface="Dotum" pitchFamily="50" charset="-127"/>
                <a:sym typeface="Wingdings" pitchFamily="2" charset="2"/>
              </a:defRPr>
            </a:lvl9pPr>
          </a:lstStyle>
          <a:p>
            <a:pPr algn="ctr" defTabSz="844083" eaLnBrk="1" hangingPunct="1"/>
            <a:r>
              <a:rPr lang="en-US" altLang="ko-KR" sz="1477" dirty="0">
                <a:solidFill>
                  <a:srgbClr val="000000"/>
                </a:solidFill>
                <a:latin typeface="Arial Narrow" panose="020B0606020202030204" pitchFamily="34" charset="0"/>
                <a:ea typeface="LG스마트체 Regular" panose="020B0600000101010101" pitchFamily="50" charset="-127"/>
                <a:cs typeface="Arial" panose="020B0604020202020204" pitchFamily="34" charset="0"/>
              </a:rPr>
              <a:t>LGEDV DANANG</a:t>
            </a:r>
            <a:endParaRPr lang="ko-KR" altLang="en-US" sz="1477" dirty="0">
              <a:solidFill>
                <a:srgbClr val="000000"/>
              </a:solidFill>
              <a:latin typeface="Arial Narrow" panose="020B0606020202030204" pitchFamily="34" charset="0"/>
              <a:ea typeface="LG스마트체 Regular" panose="020B0600000101010101" pitchFamily="50" charset="-127"/>
              <a:cs typeface="Arial" panose="020B0604020202020204" pitchFamily="34" charset="0"/>
            </a:endParaRPr>
          </a:p>
        </p:txBody>
      </p:sp>
      <p:sp>
        <p:nvSpPr>
          <p:cNvPr id="8" name="Text Box 7"/>
          <p:cNvSpPr txBox="1">
            <a:spLocks noChangeArrowheads="1"/>
          </p:cNvSpPr>
          <p:nvPr/>
        </p:nvSpPr>
        <p:spPr bwMode="auto">
          <a:xfrm>
            <a:off x="4065235" y="2842412"/>
            <a:ext cx="1010524" cy="305468"/>
          </a:xfrm>
          <a:prstGeom prst="rect">
            <a:avLst/>
          </a:prstGeom>
          <a:noFill/>
          <a:ln>
            <a:noFill/>
          </a:ln>
        </p:spPr>
        <p:txBody>
          <a:bodyPr wrap="none" lIns="149538" rIns="149538" anchor="ctr">
            <a:spAutoFit/>
          </a:bodyPr>
          <a:lstStyle>
            <a:lvl1pPr marL="177800" indent="-177800" eaLnBrk="0" hangingPunct="0">
              <a:defRPr kumimoji="1" sz="1200" b="1">
                <a:solidFill>
                  <a:schemeClr val="tx1"/>
                </a:solidFill>
                <a:latin typeface="Arial" charset="0"/>
                <a:ea typeface="Dotum" pitchFamily="50" charset="-127"/>
                <a:sym typeface="Wingdings" pitchFamily="2" charset="2"/>
              </a:defRPr>
            </a:lvl1pPr>
            <a:lvl2pPr marL="742950" indent="-285750" eaLnBrk="0" hangingPunct="0">
              <a:defRPr kumimoji="1" sz="1200" b="1">
                <a:solidFill>
                  <a:schemeClr val="tx1"/>
                </a:solidFill>
                <a:latin typeface="Arial" charset="0"/>
                <a:ea typeface="Dotum" pitchFamily="50" charset="-127"/>
                <a:sym typeface="Wingdings" pitchFamily="2" charset="2"/>
              </a:defRPr>
            </a:lvl2pPr>
            <a:lvl3pPr marL="1143000" indent="-228600" eaLnBrk="0" hangingPunct="0">
              <a:defRPr kumimoji="1" sz="1200" b="1">
                <a:solidFill>
                  <a:schemeClr val="tx1"/>
                </a:solidFill>
                <a:latin typeface="Arial" charset="0"/>
                <a:ea typeface="Dotum" pitchFamily="50" charset="-127"/>
                <a:sym typeface="Wingdings" pitchFamily="2" charset="2"/>
              </a:defRPr>
            </a:lvl3pPr>
            <a:lvl4pPr marL="1600200" indent="-228600" eaLnBrk="0" hangingPunct="0">
              <a:defRPr kumimoji="1" sz="1200" b="1">
                <a:solidFill>
                  <a:schemeClr val="tx1"/>
                </a:solidFill>
                <a:latin typeface="Arial" charset="0"/>
                <a:ea typeface="Dotum" pitchFamily="50" charset="-127"/>
                <a:sym typeface="Wingdings" pitchFamily="2" charset="2"/>
              </a:defRPr>
            </a:lvl4pPr>
            <a:lvl5pPr marL="2057400" indent="-228600" eaLnBrk="0" hangingPunct="0">
              <a:defRPr kumimoji="1" sz="1200" b="1">
                <a:solidFill>
                  <a:schemeClr val="tx1"/>
                </a:solidFill>
                <a:latin typeface="Arial" charset="0"/>
                <a:ea typeface="Dotum" pitchFamily="50" charset="-127"/>
                <a:sym typeface="Wingdings" pitchFamily="2" charset="2"/>
              </a:defRPr>
            </a:lvl5pPr>
            <a:lvl6pPr marL="2514600" indent="-228600" algn="ctr" eaLnBrk="0" fontAlgn="base" hangingPunct="0">
              <a:spcBef>
                <a:spcPct val="0"/>
              </a:spcBef>
              <a:spcAft>
                <a:spcPct val="0"/>
              </a:spcAft>
              <a:buClr>
                <a:schemeClr val="tx1"/>
              </a:buClr>
              <a:buFont typeface="Wingdings" pitchFamily="2" charset="2"/>
              <a:buChar char="§"/>
              <a:defRPr kumimoji="1" sz="1200" b="1">
                <a:solidFill>
                  <a:schemeClr val="tx1"/>
                </a:solidFill>
                <a:latin typeface="Arial" charset="0"/>
                <a:ea typeface="Dotum" pitchFamily="50" charset="-127"/>
                <a:sym typeface="Wingdings" pitchFamily="2" charset="2"/>
              </a:defRPr>
            </a:lvl6pPr>
            <a:lvl7pPr marL="2971800" indent="-228600" algn="ctr" eaLnBrk="0" fontAlgn="base" hangingPunct="0">
              <a:spcBef>
                <a:spcPct val="0"/>
              </a:spcBef>
              <a:spcAft>
                <a:spcPct val="0"/>
              </a:spcAft>
              <a:buClr>
                <a:schemeClr val="tx1"/>
              </a:buClr>
              <a:buFont typeface="Wingdings" pitchFamily="2" charset="2"/>
              <a:buChar char="§"/>
              <a:defRPr kumimoji="1" sz="1200" b="1">
                <a:solidFill>
                  <a:schemeClr val="tx1"/>
                </a:solidFill>
                <a:latin typeface="Arial" charset="0"/>
                <a:ea typeface="Dotum" pitchFamily="50" charset="-127"/>
                <a:sym typeface="Wingdings" pitchFamily="2" charset="2"/>
              </a:defRPr>
            </a:lvl7pPr>
            <a:lvl8pPr marL="3429000" indent="-228600" algn="ctr" eaLnBrk="0" fontAlgn="base" hangingPunct="0">
              <a:spcBef>
                <a:spcPct val="0"/>
              </a:spcBef>
              <a:spcAft>
                <a:spcPct val="0"/>
              </a:spcAft>
              <a:buClr>
                <a:schemeClr val="tx1"/>
              </a:buClr>
              <a:buFont typeface="Wingdings" pitchFamily="2" charset="2"/>
              <a:buChar char="§"/>
              <a:defRPr kumimoji="1" sz="1200" b="1">
                <a:solidFill>
                  <a:schemeClr val="tx1"/>
                </a:solidFill>
                <a:latin typeface="Arial" charset="0"/>
                <a:ea typeface="Dotum" pitchFamily="50" charset="-127"/>
                <a:sym typeface="Wingdings" pitchFamily="2" charset="2"/>
              </a:defRPr>
            </a:lvl8pPr>
            <a:lvl9pPr marL="3886200" indent="-228600" algn="ctr" eaLnBrk="0" fontAlgn="base" hangingPunct="0">
              <a:spcBef>
                <a:spcPct val="0"/>
              </a:spcBef>
              <a:spcAft>
                <a:spcPct val="0"/>
              </a:spcAft>
              <a:buClr>
                <a:schemeClr val="tx1"/>
              </a:buClr>
              <a:buFont typeface="Wingdings" pitchFamily="2" charset="2"/>
              <a:buChar char="§"/>
              <a:defRPr kumimoji="1" sz="1200" b="1">
                <a:solidFill>
                  <a:schemeClr val="tx1"/>
                </a:solidFill>
                <a:latin typeface="Arial" charset="0"/>
                <a:ea typeface="Dotum" pitchFamily="50" charset="-127"/>
                <a:sym typeface="Wingdings" pitchFamily="2" charset="2"/>
              </a:defRPr>
            </a:lvl9pPr>
          </a:lstStyle>
          <a:p>
            <a:pPr algn="ctr" defTabSz="844083" eaLnBrk="1" hangingPunct="1">
              <a:spcBef>
                <a:spcPct val="30000"/>
              </a:spcBef>
            </a:pPr>
            <a:r>
              <a:rPr lang="en-US" altLang="ko-KR" sz="1385" u="sng" dirty="0">
                <a:solidFill>
                  <a:prstClr val="black"/>
                </a:solidFill>
                <a:latin typeface="Arial Narrow" panose="020B0606020202030204" pitchFamily="34" charset="0"/>
                <a:ea typeface="LG스마트체 Regular" panose="020B0600000101010101" pitchFamily="50" charset="-127"/>
              </a:rPr>
              <a:t>CONTENT</a:t>
            </a:r>
            <a:endParaRPr lang="ko-KR" altLang="en-US" sz="1385" u="sng" dirty="0">
              <a:solidFill>
                <a:prstClr val="black"/>
              </a:solidFill>
              <a:latin typeface="Arial Narrow" panose="020B0606020202030204" pitchFamily="34" charset="0"/>
              <a:ea typeface="LG스마트체 Regular" panose="020B0600000101010101" pitchFamily="50" charset="-127"/>
            </a:endParaRPr>
          </a:p>
        </p:txBody>
      </p:sp>
      <p:sp>
        <p:nvSpPr>
          <p:cNvPr id="10" name="Text Box 16"/>
          <p:cNvSpPr txBox="1">
            <a:spLocks noChangeArrowheads="1"/>
          </p:cNvSpPr>
          <p:nvPr/>
        </p:nvSpPr>
        <p:spPr bwMode="auto">
          <a:xfrm>
            <a:off x="3520787" y="3294844"/>
            <a:ext cx="2097182" cy="1260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33231" tIns="33231" rIns="33231" bIns="33231">
            <a:spAutoFit/>
          </a:bodyPr>
          <a:lstStyle>
            <a:lvl1pPr marL="182563" indent="-182563" eaLnBrk="0" hangingPunct="0">
              <a:defRPr kumimoji="1" sz="1200" b="1">
                <a:solidFill>
                  <a:schemeClr val="tx1"/>
                </a:solidFill>
                <a:latin typeface="Arial" charset="0"/>
                <a:ea typeface="Dotum" pitchFamily="50" charset="-127"/>
                <a:sym typeface="Wingdings" pitchFamily="2" charset="2"/>
              </a:defRPr>
            </a:lvl1pPr>
            <a:lvl2pPr marL="742950" indent="-285750" eaLnBrk="0" hangingPunct="0">
              <a:defRPr kumimoji="1" sz="1200" b="1">
                <a:solidFill>
                  <a:schemeClr val="tx1"/>
                </a:solidFill>
                <a:latin typeface="Arial" charset="0"/>
                <a:ea typeface="Dotum" pitchFamily="50" charset="-127"/>
                <a:sym typeface="Wingdings" pitchFamily="2" charset="2"/>
              </a:defRPr>
            </a:lvl2pPr>
            <a:lvl3pPr marL="1143000" indent="-228600" eaLnBrk="0" hangingPunct="0">
              <a:defRPr kumimoji="1" sz="1200" b="1">
                <a:solidFill>
                  <a:schemeClr val="tx1"/>
                </a:solidFill>
                <a:latin typeface="Arial" charset="0"/>
                <a:ea typeface="Dotum" pitchFamily="50" charset="-127"/>
                <a:sym typeface="Wingdings" pitchFamily="2" charset="2"/>
              </a:defRPr>
            </a:lvl3pPr>
            <a:lvl4pPr marL="1600200" indent="-228600" eaLnBrk="0" hangingPunct="0">
              <a:defRPr kumimoji="1" sz="1200" b="1">
                <a:solidFill>
                  <a:schemeClr val="tx1"/>
                </a:solidFill>
                <a:latin typeface="Arial" charset="0"/>
                <a:ea typeface="Dotum" pitchFamily="50" charset="-127"/>
                <a:sym typeface="Wingdings" pitchFamily="2" charset="2"/>
              </a:defRPr>
            </a:lvl4pPr>
            <a:lvl5pPr marL="2057400" indent="-228600" eaLnBrk="0" hangingPunct="0">
              <a:defRPr kumimoji="1" sz="1200" b="1">
                <a:solidFill>
                  <a:schemeClr val="tx1"/>
                </a:solidFill>
                <a:latin typeface="Arial" charset="0"/>
                <a:ea typeface="Dotum" pitchFamily="50" charset="-127"/>
                <a:sym typeface="Wingdings" pitchFamily="2" charset="2"/>
              </a:defRPr>
            </a:lvl5pPr>
            <a:lvl6pPr marL="2514600" indent="-228600" algn="ctr" eaLnBrk="0" fontAlgn="base" hangingPunct="0">
              <a:spcBef>
                <a:spcPct val="0"/>
              </a:spcBef>
              <a:spcAft>
                <a:spcPct val="0"/>
              </a:spcAft>
              <a:buClr>
                <a:schemeClr val="tx1"/>
              </a:buClr>
              <a:buFont typeface="Wingdings" pitchFamily="2" charset="2"/>
              <a:buChar char="§"/>
              <a:defRPr kumimoji="1" sz="1200" b="1">
                <a:solidFill>
                  <a:schemeClr val="tx1"/>
                </a:solidFill>
                <a:latin typeface="Arial" charset="0"/>
                <a:ea typeface="Dotum" pitchFamily="50" charset="-127"/>
                <a:sym typeface="Wingdings" pitchFamily="2" charset="2"/>
              </a:defRPr>
            </a:lvl6pPr>
            <a:lvl7pPr marL="2971800" indent="-228600" algn="ctr" eaLnBrk="0" fontAlgn="base" hangingPunct="0">
              <a:spcBef>
                <a:spcPct val="0"/>
              </a:spcBef>
              <a:spcAft>
                <a:spcPct val="0"/>
              </a:spcAft>
              <a:buClr>
                <a:schemeClr val="tx1"/>
              </a:buClr>
              <a:buFont typeface="Wingdings" pitchFamily="2" charset="2"/>
              <a:buChar char="§"/>
              <a:defRPr kumimoji="1" sz="1200" b="1">
                <a:solidFill>
                  <a:schemeClr val="tx1"/>
                </a:solidFill>
                <a:latin typeface="Arial" charset="0"/>
                <a:ea typeface="Dotum" pitchFamily="50" charset="-127"/>
                <a:sym typeface="Wingdings" pitchFamily="2" charset="2"/>
              </a:defRPr>
            </a:lvl7pPr>
            <a:lvl8pPr marL="3429000" indent="-228600" algn="ctr" eaLnBrk="0" fontAlgn="base" hangingPunct="0">
              <a:spcBef>
                <a:spcPct val="0"/>
              </a:spcBef>
              <a:spcAft>
                <a:spcPct val="0"/>
              </a:spcAft>
              <a:buClr>
                <a:schemeClr val="tx1"/>
              </a:buClr>
              <a:buFont typeface="Wingdings" pitchFamily="2" charset="2"/>
              <a:buChar char="§"/>
              <a:defRPr kumimoji="1" sz="1200" b="1">
                <a:solidFill>
                  <a:schemeClr val="tx1"/>
                </a:solidFill>
                <a:latin typeface="Arial" charset="0"/>
                <a:ea typeface="Dotum" pitchFamily="50" charset="-127"/>
                <a:sym typeface="Wingdings" pitchFamily="2" charset="2"/>
              </a:defRPr>
            </a:lvl8pPr>
            <a:lvl9pPr marL="3886200" indent="-228600" algn="ctr" eaLnBrk="0" fontAlgn="base" hangingPunct="0">
              <a:spcBef>
                <a:spcPct val="0"/>
              </a:spcBef>
              <a:spcAft>
                <a:spcPct val="0"/>
              </a:spcAft>
              <a:buClr>
                <a:schemeClr val="tx1"/>
              </a:buClr>
              <a:buFont typeface="Wingdings" pitchFamily="2" charset="2"/>
              <a:buChar char="§"/>
              <a:defRPr kumimoji="1" sz="1200" b="1">
                <a:solidFill>
                  <a:schemeClr val="tx1"/>
                </a:solidFill>
                <a:latin typeface="Arial" charset="0"/>
                <a:ea typeface="Dotum" pitchFamily="50" charset="-127"/>
                <a:sym typeface="Wingdings" pitchFamily="2" charset="2"/>
              </a:defRPr>
            </a:lvl9pPr>
          </a:lstStyle>
          <a:p>
            <a:pPr marL="400050" indent="-216000" defTabSz="844083" eaLnBrk="1" hangingPunct="1">
              <a:buAutoNum type="romanUcPeriod"/>
            </a:pPr>
            <a:r>
              <a:rPr lang="en-US" altLang="ko-KR" sz="1292" dirty="0">
                <a:solidFill>
                  <a:prstClr val="black"/>
                </a:solidFill>
                <a:latin typeface="Arial Narrow" panose="020B0606020202030204" pitchFamily="34" charset="0"/>
                <a:ea typeface="LG스마트체 Regular" panose="020B0600000101010101" pitchFamily="50" charset="-127"/>
              </a:rPr>
              <a:t>Intro to Design Patterns</a:t>
            </a:r>
          </a:p>
          <a:p>
            <a:pPr marL="400050" indent="-216000" defTabSz="844083" eaLnBrk="1" hangingPunct="1">
              <a:buAutoNum type="romanUcPeriod"/>
            </a:pPr>
            <a:r>
              <a:rPr lang="en-US" altLang="ko-KR" sz="1292" dirty="0">
                <a:solidFill>
                  <a:prstClr val="black"/>
                </a:solidFill>
                <a:latin typeface="Arial Narrow" panose="020B0606020202030204" pitchFamily="34" charset="0"/>
                <a:ea typeface="LG스마트체 Regular" panose="020B0600000101010101" pitchFamily="50" charset="-127"/>
              </a:rPr>
              <a:t>Strategy Pattern </a:t>
            </a:r>
          </a:p>
          <a:p>
            <a:pPr marL="400050" indent="-216000" defTabSz="844083" eaLnBrk="1" hangingPunct="1">
              <a:buAutoNum type="romanUcPeriod"/>
            </a:pPr>
            <a:r>
              <a:rPr lang="en-US" altLang="ko-KR" sz="1292" dirty="0">
                <a:solidFill>
                  <a:prstClr val="black"/>
                </a:solidFill>
                <a:latin typeface="Arial Narrow" panose="020B0606020202030204" pitchFamily="34" charset="0"/>
                <a:ea typeface="LG스마트체 Regular" panose="020B0600000101010101" pitchFamily="50" charset="-127"/>
              </a:rPr>
              <a:t>Observer Pattern</a:t>
            </a:r>
          </a:p>
          <a:p>
            <a:pPr marL="400050" indent="-216000" defTabSz="844083" eaLnBrk="1" hangingPunct="1">
              <a:buAutoNum type="romanUcPeriod"/>
            </a:pPr>
            <a:r>
              <a:rPr lang="en-US" altLang="ko-KR" sz="1292" dirty="0">
                <a:solidFill>
                  <a:prstClr val="black"/>
                </a:solidFill>
                <a:latin typeface="Arial Narrow" panose="020B0606020202030204" pitchFamily="34" charset="0"/>
                <a:ea typeface="LG스마트체 Regular" panose="020B0600000101010101" pitchFamily="50" charset="-127"/>
              </a:rPr>
              <a:t>Decorator Pattern</a:t>
            </a:r>
          </a:p>
          <a:p>
            <a:pPr marL="400050" indent="-216000" defTabSz="844083" eaLnBrk="1" hangingPunct="1">
              <a:buAutoNum type="romanUcPeriod"/>
            </a:pPr>
            <a:r>
              <a:rPr lang="en-US" altLang="ko-KR" sz="1292" dirty="0">
                <a:solidFill>
                  <a:prstClr val="black"/>
                </a:solidFill>
                <a:latin typeface="Arial Narrow" panose="020B0606020202030204" pitchFamily="34" charset="0"/>
                <a:ea typeface="LG스마트체 Regular" panose="020B0600000101010101" pitchFamily="50" charset="-127"/>
              </a:rPr>
              <a:t>Factory Pattern</a:t>
            </a:r>
          </a:p>
          <a:p>
            <a:pPr marL="400050" indent="-216000" defTabSz="844083" eaLnBrk="1" hangingPunct="1">
              <a:buAutoNum type="romanUcPeriod"/>
            </a:pPr>
            <a:endParaRPr lang="en-US" altLang="ko-KR" sz="1292" dirty="0">
              <a:solidFill>
                <a:prstClr val="black"/>
              </a:solidFill>
              <a:latin typeface="Arial Narrow" panose="020B0606020202030204" pitchFamily="34" charset="0"/>
              <a:ea typeface="LG스마트체 Regular" panose="020B0600000101010101" pitchFamily="50" charset="-127"/>
            </a:endParaRPr>
          </a:p>
        </p:txBody>
      </p:sp>
      <p:sp>
        <p:nvSpPr>
          <p:cNvPr id="24" name="Text Box 9"/>
          <p:cNvSpPr txBox="1">
            <a:spLocks noChangeArrowheads="1"/>
          </p:cNvSpPr>
          <p:nvPr/>
        </p:nvSpPr>
        <p:spPr bwMode="auto">
          <a:xfrm>
            <a:off x="3884735" y="405775"/>
            <a:ext cx="1369286" cy="234360"/>
          </a:xfrm>
          <a:prstGeom prst="rect">
            <a:avLst/>
          </a:prstGeom>
          <a:noFill/>
          <a:ln w="6350">
            <a:solidFill>
              <a:schemeClr val="bg1">
                <a:lumMod val="85000"/>
              </a:schemeClr>
            </a:solidFill>
            <a:miter lim="800000"/>
            <a:headEnd/>
            <a:tailEnd/>
          </a:ln>
          <a:effectLst/>
        </p:spPr>
        <p:txBody>
          <a:bodyPr wrap="none">
            <a:spAutoFit/>
          </a:bodyPr>
          <a:lstStyle/>
          <a:p>
            <a:r>
              <a:rPr lang="en-US" altLang="ko-KR" sz="923" dirty="0">
                <a:solidFill>
                  <a:schemeClr val="bg1">
                    <a:lumMod val="75000"/>
                  </a:schemeClr>
                </a:solidFill>
                <a:latin typeface="Arial" charset="0"/>
              </a:rPr>
              <a:t>LGE Internal Use Only</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64288" y="325100"/>
            <a:ext cx="1440160" cy="630070"/>
          </a:xfrm>
          <a:prstGeom prst="rect">
            <a:avLst/>
          </a:prstGeom>
        </p:spPr>
      </p:pic>
    </p:spTree>
    <p:extLst>
      <p:ext uri="{BB962C8B-B14F-4D97-AF65-F5344CB8AC3E}">
        <p14:creationId xmlns:p14="http://schemas.microsoft.com/office/powerpoint/2010/main" val="41682196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16632"/>
            <a:ext cx="6660740" cy="461665"/>
          </a:xfrm>
          <a:prstGeom prst="rect">
            <a:avLst/>
          </a:prstGeom>
        </p:spPr>
        <p:txBody>
          <a:bodyPr wrap="square">
            <a:spAutoFit/>
          </a:bodyPr>
          <a:lstStyle/>
          <a:p>
            <a:pPr eaLnBrk="1" hangingPunct="1"/>
            <a:r>
              <a:rPr lang="de-DE" altLang="ko-KR" sz="2400" b="1" dirty="0">
                <a:latin typeface="Arial Narrow" panose="020B0606020202030204" pitchFamily="34" charset="0"/>
                <a:ea typeface="LG스마트체 Regular" panose="020B0600000101010101" pitchFamily="50" charset="-127"/>
              </a:rPr>
              <a:t>III</a:t>
            </a:r>
            <a:r>
              <a:rPr lang="en-US" altLang="ko-KR" sz="2400" b="1" dirty="0">
                <a:latin typeface="Arial Narrow" panose="020B0606020202030204" pitchFamily="34" charset="0"/>
                <a:ea typeface="LG스마트체 Regular" panose="020B0600000101010101" pitchFamily="50" charset="-127"/>
              </a:rPr>
              <a:t>. Observer Pattern</a:t>
            </a:r>
            <a:endParaRPr lang="ko-KR" altLang="en-US" sz="2400" b="1" dirty="0">
              <a:latin typeface="Arial Narrow" panose="020B0606020202030204" pitchFamily="34" charset="0"/>
              <a:ea typeface="LG스마트체 Regular" panose="020B0600000101010101" pitchFamily="50" charset="-127"/>
            </a:endParaRPr>
          </a:p>
        </p:txBody>
      </p:sp>
      <p:sp>
        <p:nvSpPr>
          <p:cNvPr id="6" name="TextBox 5"/>
          <p:cNvSpPr txBox="1"/>
          <p:nvPr/>
        </p:nvSpPr>
        <p:spPr>
          <a:xfrm>
            <a:off x="323528" y="742237"/>
            <a:ext cx="8323398" cy="317331"/>
          </a:xfrm>
          <a:prstGeom prst="rect">
            <a:avLst/>
          </a:prstGeom>
          <a:noFill/>
        </p:spPr>
        <p:txBody>
          <a:bodyPr wrap="square" rtlCol="0">
            <a:spAutoFit/>
          </a:bodyPr>
          <a:lstStyle/>
          <a:p>
            <a:pPr fontAlgn="base">
              <a:lnSpc>
                <a:spcPct val="80000"/>
              </a:lnSpc>
              <a:spcBef>
                <a:spcPct val="0"/>
              </a:spcBef>
              <a:spcAft>
                <a:spcPct val="0"/>
              </a:spcAft>
            </a:pPr>
            <a:r>
              <a:rPr lang="en-US" altLang="ko-KR" b="1" dirty="0" smtClean="0">
                <a:latin typeface="Arial Narrow" panose="020B0606020202030204" pitchFamily="34" charset="0"/>
                <a:ea typeface="LG스마트체 Regular" panose="020B0600000101010101" pitchFamily="50" charset="-127"/>
                <a:cs typeface="Arial" pitchFamily="34" charset="0"/>
              </a:rPr>
              <a:t>2 </a:t>
            </a:r>
            <a:r>
              <a:rPr lang="en-US" altLang="ko-KR" b="1" dirty="0">
                <a:latin typeface="Arial Narrow" panose="020B0606020202030204" pitchFamily="34" charset="0"/>
                <a:ea typeface="LG스마트체 Regular" panose="020B0600000101010101" pitchFamily="50" charset="-127"/>
                <a:cs typeface="Arial" pitchFamily="34" charset="0"/>
              </a:rPr>
              <a:t>Example</a:t>
            </a:r>
            <a:endParaRPr lang="ko-KR" altLang="en-US" b="1" dirty="0">
              <a:latin typeface="Arial Narrow" panose="020B0606020202030204" pitchFamily="34" charset="0"/>
              <a:ea typeface="LG스마트체 Regular" panose="020B0600000101010101" pitchFamily="50" charset="-127"/>
              <a:cs typeface="Arial" pitchFamily="34" charset="0"/>
            </a:endParaRPr>
          </a:p>
        </p:txBody>
      </p:sp>
      <p:sp>
        <p:nvSpPr>
          <p:cNvPr id="4" name="TextBox 3"/>
          <p:cNvSpPr txBox="1"/>
          <p:nvPr/>
        </p:nvSpPr>
        <p:spPr>
          <a:xfrm>
            <a:off x="309381" y="1238022"/>
            <a:ext cx="7164796" cy="1200329"/>
          </a:xfrm>
          <a:prstGeom prst="rect">
            <a:avLst/>
          </a:prstGeom>
          <a:noFill/>
        </p:spPr>
        <p:txBody>
          <a:bodyPr wrap="square" rtlCol="0">
            <a:spAutoFit/>
          </a:bodyPr>
          <a:lstStyle/>
          <a:p>
            <a:r>
              <a:rPr lang="en-US" dirty="0" smtClean="0">
                <a:latin typeface="Arial Narrow" panose="020B0606020202030204" pitchFamily="34" charset="0"/>
              </a:rPr>
              <a:t>Imagine </a:t>
            </a:r>
            <a:r>
              <a:rPr lang="en-US" dirty="0">
                <a:latin typeface="Arial Narrow" panose="020B0606020202030204" pitchFamily="34" charset="0"/>
              </a:rPr>
              <a:t>that you have two types of objects: a </a:t>
            </a:r>
            <a:r>
              <a:rPr lang="en-US" b="1" dirty="0">
                <a:latin typeface="Arial Narrow" panose="020B0606020202030204" pitchFamily="34" charset="0"/>
              </a:rPr>
              <a:t>Customer</a:t>
            </a:r>
            <a:r>
              <a:rPr lang="en-US" dirty="0">
                <a:latin typeface="Arial Narrow" panose="020B0606020202030204" pitchFamily="34" charset="0"/>
              </a:rPr>
              <a:t> and a </a:t>
            </a:r>
            <a:r>
              <a:rPr lang="en-US" b="1" dirty="0">
                <a:latin typeface="Arial Narrow" panose="020B0606020202030204" pitchFamily="34" charset="0"/>
              </a:rPr>
              <a:t>Store</a:t>
            </a:r>
            <a:r>
              <a:rPr lang="en-US" dirty="0">
                <a:latin typeface="Arial Narrow" panose="020B0606020202030204" pitchFamily="34" charset="0"/>
              </a:rPr>
              <a:t>.</a:t>
            </a:r>
            <a:br>
              <a:rPr lang="en-US" dirty="0">
                <a:latin typeface="Arial Narrow" panose="020B0606020202030204" pitchFamily="34" charset="0"/>
              </a:rPr>
            </a:br>
            <a:r>
              <a:rPr lang="en-US" dirty="0">
                <a:latin typeface="Arial Narrow" panose="020B0606020202030204" pitchFamily="34" charset="0"/>
              </a:rPr>
              <a:t>The customer is very interested in a particular brand of product (say, it’s a new model of the iPhone) which should become available in the store very soon.</a:t>
            </a:r>
            <a:br>
              <a:rPr lang="en-US" dirty="0">
                <a:latin typeface="Arial Narrow" panose="020B0606020202030204" pitchFamily="34" charset="0"/>
              </a:rPr>
            </a:br>
            <a:endParaRPr lang="en-US" dirty="0">
              <a:latin typeface="Arial Narrow" panose="020B0606020202030204" pitchFamily="34" charset="0"/>
            </a:endParaRPr>
          </a:p>
        </p:txBody>
      </p:sp>
      <p:pic>
        <p:nvPicPr>
          <p:cNvPr id="1026" name="Picture 2">
            <a:extLst>
              <a:ext uri="{FF2B5EF4-FFF2-40B4-BE49-F238E27FC236}">
                <a16:creationId xmlns:a16="http://schemas.microsoft.com/office/drawing/2014/main" xmlns="" id="{6B9BCD5F-8A34-BBCC-679D-D0668C821C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764" y="2276872"/>
            <a:ext cx="8323398" cy="41616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2827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16632"/>
            <a:ext cx="6660740" cy="461665"/>
          </a:xfrm>
          <a:prstGeom prst="rect">
            <a:avLst/>
          </a:prstGeom>
        </p:spPr>
        <p:txBody>
          <a:bodyPr wrap="square">
            <a:spAutoFit/>
          </a:bodyPr>
          <a:lstStyle/>
          <a:p>
            <a:pPr eaLnBrk="1" hangingPunct="1"/>
            <a:r>
              <a:rPr lang="de-DE" altLang="ko-KR" sz="2400" b="1" dirty="0">
                <a:latin typeface="Arial Narrow" panose="020B0606020202030204" pitchFamily="34" charset="0"/>
                <a:ea typeface="LG스마트체 Regular" panose="020B0600000101010101" pitchFamily="50" charset="-127"/>
              </a:rPr>
              <a:t>III</a:t>
            </a:r>
            <a:r>
              <a:rPr lang="en-US" altLang="ko-KR" sz="2400" b="1" dirty="0">
                <a:latin typeface="Arial Narrow" panose="020B0606020202030204" pitchFamily="34" charset="0"/>
                <a:ea typeface="LG스마트체 Regular" panose="020B0600000101010101" pitchFamily="50" charset="-127"/>
              </a:rPr>
              <a:t>. Observer Pattern</a:t>
            </a:r>
            <a:endParaRPr lang="ko-KR" altLang="en-US" sz="2400" b="1" dirty="0">
              <a:latin typeface="Arial Narrow" panose="020B0606020202030204" pitchFamily="34" charset="0"/>
              <a:ea typeface="LG스마트체 Regular" panose="020B0600000101010101" pitchFamily="50" charset="-127"/>
            </a:endParaRPr>
          </a:p>
        </p:txBody>
      </p:sp>
      <p:sp>
        <p:nvSpPr>
          <p:cNvPr id="6" name="TextBox 5"/>
          <p:cNvSpPr txBox="1"/>
          <p:nvPr/>
        </p:nvSpPr>
        <p:spPr>
          <a:xfrm>
            <a:off x="323528" y="742237"/>
            <a:ext cx="8323398" cy="317331"/>
          </a:xfrm>
          <a:prstGeom prst="rect">
            <a:avLst/>
          </a:prstGeom>
          <a:noFill/>
        </p:spPr>
        <p:txBody>
          <a:bodyPr wrap="square" rtlCol="0">
            <a:spAutoFit/>
          </a:bodyPr>
          <a:lstStyle/>
          <a:p>
            <a:pPr fontAlgn="base">
              <a:lnSpc>
                <a:spcPct val="80000"/>
              </a:lnSpc>
              <a:spcBef>
                <a:spcPct val="0"/>
              </a:spcBef>
              <a:spcAft>
                <a:spcPct val="0"/>
              </a:spcAft>
            </a:pPr>
            <a:r>
              <a:rPr lang="en-US" altLang="ko-KR" b="1" dirty="0" smtClean="0">
                <a:latin typeface="Arial Narrow" panose="020B0606020202030204" pitchFamily="34" charset="0"/>
                <a:ea typeface="LG스마트체 Regular" panose="020B0600000101010101" pitchFamily="50" charset="-127"/>
                <a:cs typeface="Arial" pitchFamily="34" charset="0"/>
              </a:rPr>
              <a:t>3.</a:t>
            </a:r>
            <a:r>
              <a:rPr lang="en-US" altLang="ko-KR" b="1" dirty="0" smtClean="0">
                <a:latin typeface="Arial Narrow" panose="020B0606020202030204" pitchFamily="34" charset="0"/>
                <a:ea typeface="LG스마트체 Regular" panose="020B0600000101010101" pitchFamily="50" charset="-127"/>
                <a:cs typeface="Arial" pitchFamily="34" charset="0"/>
              </a:rPr>
              <a:t> </a:t>
            </a:r>
            <a:r>
              <a:rPr lang="en-US" altLang="ko-KR" b="1" dirty="0">
                <a:latin typeface="Arial Narrow" panose="020B0606020202030204" pitchFamily="34" charset="0"/>
                <a:ea typeface="LG스마트체 Regular" panose="020B0600000101010101" pitchFamily="50" charset="-127"/>
                <a:cs typeface="Arial" pitchFamily="34" charset="0"/>
              </a:rPr>
              <a:t>Real-world analog</a:t>
            </a:r>
            <a:endParaRPr lang="ko-KR" altLang="en-US" b="1" dirty="0">
              <a:latin typeface="Arial Narrow" panose="020B0606020202030204" pitchFamily="34" charset="0"/>
              <a:ea typeface="LG스마트체 Regular" panose="020B0600000101010101" pitchFamily="50" charset="-127"/>
              <a:cs typeface="Arial" pitchFamily="34" charset="0"/>
            </a:endParaRPr>
          </a:p>
        </p:txBody>
      </p:sp>
      <p:pic>
        <p:nvPicPr>
          <p:cNvPr id="2050" name="Picture 2" descr="Magazine and newspaper subscriptions">
            <a:extLst>
              <a:ext uri="{FF2B5EF4-FFF2-40B4-BE49-F238E27FC236}">
                <a16:creationId xmlns:a16="http://schemas.microsoft.com/office/drawing/2014/main" xmlns="" id="{2CB52CD9-464B-FDDA-3B6A-09ED2AFCEE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448780"/>
            <a:ext cx="7920880" cy="3960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63696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16632"/>
            <a:ext cx="6660740" cy="461665"/>
          </a:xfrm>
          <a:prstGeom prst="rect">
            <a:avLst/>
          </a:prstGeom>
        </p:spPr>
        <p:txBody>
          <a:bodyPr wrap="square">
            <a:spAutoFit/>
          </a:bodyPr>
          <a:lstStyle/>
          <a:p>
            <a:pPr eaLnBrk="1" hangingPunct="1"/>
            <a:r>
              <a:rPr lang="de-DE" altLang="ko-KR" sz="2400" b="1" dirty="0">
                <a:latin typeface="Arial Narrow" panose="020B0606020202030204" pitchFamily="34" charset="0"/>
                <a:ea typeface="LG스마트체 Regular" panose="020B0600000101010101" pitchFamily="50" charset="-127"/>
              </a:rPr>
              <a:t>III</a:t>
            </a:r>
            <a:r>
              <a:rPr lang="en-US" altLang="ko-KR" sz="2400" b="1" dirty="0">
                <a:latin typeface="Arial Narrow" panose="020B0606020202030204" pitchFamily="34" charset="0"/>
                <a:ea typeface="LG스마트체 Regular" panose="020B0600000101010101" pitchFamily="50" charset="-127"/>
              </a:rPr>
              <a:t>. Observer Pattern</a:t>
            </a:r>
            <a:endParaRPr lang="ko-KR" altLang="en-US" sz="2400" b="1" dirty="0">
              <a:latin typeface="Arial Narrow" panose="020B0606020202030204" pitchFamily="34" charset="0"/>
              <a:ea typeface="LG스마트체 Regular" panose="020B0600000101010101" pitchFamily="50" charset="-127"/>
            </a:endParaRPr>
          </a:p>
        </p:txBody>
      </p:sp>
      <p:sp>
        <p:nvSpPr>
          <p:cNvPr id="6" name="TextBox 5"/>
          <p:cNvSpPr txBox="1"/>
          <p:nvPr/>
        </p:nvSpPr>
        <p:spPr>
          <a:xfrm>
            <a:off x="323528" y="742237"/>
            <a:ext cx="8323398" cy="317331"/>
          </a:xfrm>
          <a:prstGeom prst="rect">
            <a:avLst/>
          </a:prstGeom>
          <a:noFill/>
        </p:spPr>
        <p:txBody>
          <a:bodyPr wrap="square" rtlCol="0">
            <a:spAutoFit/>
          </a:bodyPr>
          <a:lstStyle/>
          <a:p>
            <a:pPr fontAlgn="base">
              <a:lnSpc>
                <a:spcPct val="80000"/>
              </a:lnSpc>
              <a:spcBef>
                <a:spcPct val="0"/>
              </a:spcBef>
              <a:spcAft>
                <a:spcPct val="0"/>
              </a:spcAft>
            </a:pPr>
            <a:r>
              <a:rPr lang="en-US" altLang="ko-KR" b="1" dirty="0" smtClean="0">
                <a:latin typeface="Arial Narrow" panose="020B0606020202030204" pitchFamily="34" charset="0"/>
                <a:ea typeface="LG스마트체 Regular" panose="020B0600000101010101" pitchFamily="50" charset="-127"/>
                <a:cs typeface="Arial" pitchFamily="34" charset="0"/>
              </a:rPr>
              <a:t>4.</a:t>
            </a:r>
            <a:r>
              <a:rPr lang="en-US" altLang="ko-KR" b="1" dirty="0" smtClean="0">
                <a:latin typeface="Arial Narrow" panose="020B0606020202030204" pitchFamily="34" charset="0"/>
                <a:ea typeface="LG스마트체 Regular" panose="020B0600000101010101" pitchFamily="50" charset="-127"/>
                <a:cs typeface="Arial" pitchFamily="34" charset="0"/>
              </a:rPr>
              <a:t> Structure</a:t>
            </a:r>
            <a:endParaRPr lang="ko-KR" altLang="en-US" b="1" dirty="0">
              <a:latin typeface="Arial Narrow" panose="020B0606020202030204" pitchFamily="34" charset="0"/>
              <a:ea typeface="LG스마트체 Regular" panose="020B0600000101010101" pitchFamily="50" charset="-127"/>
              <a:cs typeface="Arial" pitchFamily="34" charset="0"/>
            </a:endParaRPr>
          </a:p>
        </p:txBody>
      </p:sp>
      <p:pic>
        <p:nvPicPr>
          <p:cNvPr id="1026" name="Picture 2" descr="Observe_patter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667" y="1085866"/>
            <a:ext cx="7299120" cy="57402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4526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16632"/>
            <a:ext cx="6660740" cy="461665"/>
          </a:xfrm>
          <a:prstGeom prst="rect">
            <a:avLst/>
          </a:prstGeom>
        </p:spPr>
        <p:txBody>
          <a:bodyPr wrap="square">
            <a:spAutoFit/>
          </a:bodyPr>
          <a:lstStyle/>
          <a:p>
            <a:pPr eaLnBrk="1" hangingPunct="1"/>
            <a:r>
              <a:rPr lang="de-DE" altLang="ko-KR" sz="2400" b="1" dirty="0">
                <a:latin typeface="Arial Narrow" panose="020B0606020202030204" pitchFamily="34" charset="0"/>
                <a:ea typeface="LG스마트체 Regular" panose="020B0600000101010101" pitchFamily="50" charset="-127"/>
              </a:rPr>
              <a:t>III</a:t>
            </a:r>
            <a:r>
              <a:rPr lang="en-US" altLang="ko-KR" sz="2400" b="1" dirty="0">
                <a:latin typeface="Arial Narrow" panose="020B0606020202030204" pitchFamily="34" charset="0"/>
                <a:ea typeface="LG스마트체 Regular" panose="020B0600000101010101" pitchFamily="50" charset="-127"/>
              </a:rPr>
              <a:t>. Observer Pattern</a:t>
            </a:r>
            <a:endParaRPr lang="ko-KR" altLang="en-US" sz="2400" b="1" dirty="0">
              <a:latin typeface="Arial Narrow" panose="020B0606020202030204" pitchFamily="34" charset="0"/>
              <a:ea typeface="LG스마트체 Regular" panose="020B0600000101010101" pitchFamily="50" charset="-127"/>
            </a:endParaRPr>
          </a:p>
        </p:txBody>
      </p:sp>
      <p:sp>
        <p:nvSpPr>
          <p:cNvPr id="6" name="TextBox 5"/>
          <p:cNvSpPr txBox="1"/>
          <p:nvPr/>
        </p:nvSpPr>
        <p:spPr>
          <a:xfrm>
            <a:off x="323528" y="742237"/>
            <a:ext cx="8323398" cy="317331"/>
          </a:xfrm>
          <a:prstGeom prst="rect">
            <a:avLst/>
          </a:prstGeom>
          <a:noFill/>
        </p:spPr>
        <p:txBody>
          <a:bodyPr wrap="square" rtlCol="0">
            <a:spAutoFit/>
          </a:bodyPr>
          <a:lstStyle/>
          <a:p>
            <a:pPr fontAlgn="base">
              <a:lnSpc>
                <a:spcPct val="80000"/>
              </a:lnSpc>
              <a:spcBef>
                <a:spcPct val="0"/>
              </a:spcBef>
              <a:spcAft>
                <a:spcPct val="0"/>
              </a:spcAft>
            </a:pPr>
            <a:r>
              <a:rPr lang="en-US" altLang="ko-KR" b="1" dirty="0" smtClean="0">
                <a:latin typeface="Arial Narrow" panose="020B0606020202030204" pitchFamily="34" charset="0"/>
                <a:ea typeface="LG스마트체 Regular" panose="020B0600000101010101" pitchFamily="50" charset="-127"/>
                <a:cs typeface="Arial" pitchFamily="34" charset="0"/>
              </a:rPr>
              <a:t>5.</a:t>
            </a:r>
            <a:r>
              <a:rPr lang="en-US" altLang="ko-KR" b="1" dirty="0" smtClean="0">
                <a:latin typeface="Arial Narrow" panose="020B0606020202030204" pitchFamily="34" charset="0"/>
                <a:ea typeface="LG스마트체 Regular" panose="020B0600000101010101" pitchFamily="50" charset="-127"/>
                <a:cs typeface="Arial" pitchFamily="34" charset="0"/>
              </a:rPr>
              <a:t> Some examples of Observer Pattern</a:t>
            </a:r>
            <a:endParaRPr lang="ko-KR" altLang="en-US" b="1" dirty="0">
              <a:latin typeface="Arial Narrow" panose="020B0606020202030204" pitchFamily="34" charset="0"/>
              <a:ea typeface="LG스마트체 Regular" panose="020B0600000101010101" pitchFamily="50" charset="-127"/>
              <a:cs typeface="Arial" pitchFamily="34" charset="0"/>
            </a:endParaRPr>
          </a:p>
        </p:txBody>
      </p:sp>
      <p:sp>
        <p:nvSpPr>
          <p:cNvPr id="7" name="TextBox 6"/>
          <p:cNvSpPr txBox="1"/>
          <p:nvPr/>
        </p:nvSpPr>
        <p:spPr>
          <a:xfrm>
            <a:off x="309381" y="1238022"/>
            <a:ext cx="8323398" cy="2031325"/>
          </a:xfrm>
          <a:prstGeom prst="rect">
            <a:avLst/>
          </a:prstGeom>
          <a:noFill/>
        </p:spPr>
        <p:txBody>
          <a:bodyPr wrap="square" rtlCol="0">
            <a:spAutoFit/>
          </a:bodyPr>
          <a:lstStyle/>
          <a:p>
            <a:r>
              <a:rPr lang="en-US" b="1" dirty="0" smtClean="0">
                <a:latin typeface="Arial Narrow" panose="020B0606020202030204" pitchFamily="34" charset="0"/>
              </a:rPr>
              <a:t>Coding demo:</a:t>
            </a:r>
          </a:p>
          <a:p>
            <a:pPr marL="285750" indent="-285750">
              <a:buFont typeface="Arial" panose="020B0604020202020204" pitchFamily="34" charset="0"/>
              <a:buChar char="•"/>
            </a:pPr>
            <a:endParaRPr lang="en-US" b="1" dirty="0">
              <a:latin typeface="Arial Narrow" panose="020B0606020202030204" pitchFamily="34" charset="0"/>
            </a:endParaRPr>
          </a:p>
          <a:p>
            <a:pPr marL="285750" indent="-285750">
              <a:buFont typeface="Arial" panose="020B0604020202020204" pitchFamily="34" charset="0"/>
              <a:buChar char="•"/>
            </a:pPr>
            <a:r>
              <a:rPr lang="en-US" dirty="0" smtClean="0">
                <a:latin typeface="Arial Narrow" panose="020B0606020202030204" pitchFamily="34" charset="0"/>
              </a:rPr>
              <a:t>Simple</a:t>
            </a:r>
          </a:p>
          <a:p>
            <a:pPr marL="285750" indent="-285750">
              <a:buFont typeface="Arial" panose="020B0604020202020204" pitchFamily="34" charset="0"/>
              <a:buChar char="•"/>
            </a:pPr>
            <a:r>
              <a:rPr lang="en-US" dirty="0" smtClean="0">
                <a:latin typeface="Arial Narrow" panose="020B0606020202030204" pitchFamily="34" charset="0"/>
              </a:rPr>
              <a:t>Simple Observable</a:t>
            </a:r>
          </a:p>
          <a:p>
            <a:pPr marL="285750" indent="-285750">
              <a:buFont typeface="Arial" panose="020B0604020202020204" pitchFamily="34" charset="0"/>
              <a:buChar char="•"/>
            </a:pPr>
            <a:r>
              <a:rPr lang="en-US" dirty="0" smtClean="0">
                <a:latin typeface="Arial Narrow" panose="020B0606020202030204" pitchFamily="34" charset="0"/>
              </a:rPr>
              <a:t>Swing</a:t>
            </a:r>
          </a:p>
          <a:p>
            <a:pPr marL="285750" indent="-285750">
              <a:buFont typeface="Arial" panose="020B0604020202020204" pitchFamily="34" charset="0"/>
              <a:buChar char="•"/>
            </a:pPr>
            <a:r>
              <a:rPr lang="en-US" dirty="0" smtClean="0">
                <a:latin typeface="Arial Narrow" panose="020B0606020202030204" pitchFamily="34" charset="0"/>
              </a:rPr>
              <a:t>Weather</a:t>
            </a:r>
          </a:p>
          <a:p>
            <a:pPr marL="285750" indent="-285750">
              <a:buFont typeface="Arial" panose="020B0604020202020204" pitchFamily="34" charset="0"/>
              <a:buChar char="•"/>
            </a:pPr>
            <a:r>
              <a:rPr lang="en-US" dirty="0" smtClean="0">
                <a:latin typeface="Arial Narrow" panose="020B0606020202030204" pitchFamily="34" charset="0"/>
              </a:rPr>
              <a:t>Weather Observable</a:t>
            </a:r>
          </a:p>
        </p:txBody>
      </p:sp>
    </p:spTree>
    <p:extLst>
      <p:ext uri="{BB962C8B-B14F-4D97-AF65-F5344CB8AC3E}">
        <p14:creationId xmlns:p14="http://schemas.microsoft.com/office/powerpoint/2010/main" val="42073889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16632"/>
            <a:ext cx="6660740" cy="461665"/>
          </a:xfrm>
          <a:prstGeom prst="rect">
            <a:avLst/>
          </a:prstGeom>
        </p:spPr>
        <p:txBody>
          <a:bodyPr wrap="square">
            <a:spAutoFit/>
          </a:bodyPr>
          <a:lstStyle/>
          <a:p>
            <a:pPr eaLnBrk="1" hangingPunct="1"/>
            <a:r>
              <a:rPr lang="de-DE" altLang="ko-KR" sz="2400" b="1" dirty="0">
                <a:latin typeface="Arial Narrow" panose="020B0606020202030204" pitchFamily="34" charset="0"/>
                <a:ea typeface="LG스마트체 Regular" panose="020B0600000101010101" pitchFamily="50" charset="-127"/>
              </a:rPr>
              <a:t>III</a:t>
            </a:r>
            <a:r>
              <a:rPr lang="en-US" altLang="ko-KR" sz="2400" b="1" dirty="0">
                <a:latin typeface="Arial Narrow" panose="020B0606020202030204" pitchFamily="34" charset="0"/>
                <a:ea typeface="LG스마트체 Regular" panose="020B0600000101010101" pitchFamily="50" charset="-127"/>
              </a:rPr>
              <a:t>. Observer Pattern</a:t>
            </a:r>
            <a:endParaRPr lang="ko-KR" altLang="en-US" sz="2400" b="1" dirty="0">
              <a:latin typeface="Arial Narrow" panose="020B0606020202030204" pitchFamily="34" charset="0"/>
              <a:ea typeface="LG스마트체 Regular" panose="020B0600000101010101" pitchFamily="50" charset="-127"/>
            </a:endParaRPr>
          </a:p>
        </p:txBody>
      </p:sp>
      <p:sp>
        <p:nvSpPr>
          <p:cNvPr id="6" name="TextBox 5"/>
          <p:cNvSpPr txBox="1"/>
          <p:nvPr/>
        </p:nvSpPr>
        <p:spPr>
          <a:xfrm>
            <a:off x="323528" y="742237"/>
            <a:ext cx="8323398" cy="317331"/>
          </a:xfrm>
          <a:prstGeom prst="rect">
            <a:avLst/>
          </a:prstGeom>
          <a:noFill/>
        </p:spPr>
        <p:txBody>
          <a:bodyPr wrap="square" rtlCol="0">
            <a:spAutoFit/>
          </a:bodyPr>
          <a:lstStyle/>
          <a:p>
            <a:pPr>
              <a:lnSpc>
                <a:spcPct val="80000"/>
              </a:lnSpc>
            </a:pPr>
            <a:r>
              <a:rPr lang="en-US" altLang="ko-KR" b="1" dirty="0">
                <a:latin typeface="Arial Narrow" panose="020B0606020202030204" pitchFamily="34" charset="0"/>
                <a:ea typeface="LG스마트체 Regular" panose="020B0600000101010101" pitchFamily="50" charset="-127"/>
                <a:cs typeface="Arial" pitchFamily="34" charset="0"/>
              </a:rPr>
              <a:t>6</a:t>
            </a:r>
            <a:r>
              <a:rPr lang="en-US" altLang="ko-KR" b="1" dirty="0" smtClean="0">
                <a:latin typeface="Arial Narrow" panose="020B0606020202030204" pitchFamily="34" charset="0"/>
                <a:ea typeface="LG스마트체 Regular" panose="020B0600000101010101" pitchFamily="50" charset="-127"/>
                <a:cs typeface="Arial" pitchFamily="34" charset="0"/>
              </a:rPr>
              <a:t>. </a:t>
            </a:r>
            <a:r>
              <a:rPr lang="en-US" altLang="ko-KR" b="1" dirty="0">
                <a:latin typeface="Arial Narrow" panose="020B0606020202030204" pitchFamily="34" charset="0"/>
                <a:ea typeface="LG스마트체 Regular" panose="020B0600000101010101" pitchFamily="50" charset="-127"/>
                <a:cs typeface="Arial" pitchFamily="34" charset="0"/>
              </a:rPr>
              <a:t>Applicability </a:t>
            </a:r>
            <a:endParaRPr lang="ko-KR" altLang="en-US" b="1" dirty="0">
              <a:latin typeface="Arial Narrow" panose="020B0606020202030204" pitchFamily="34" charset="0"/>
              <a:ea typeface="LG스마트체 Regular" panose="020B0600000101010101" pitchFamily="50" charset="-127"/>
              <a:cs typeface="Arial" pitchFamily="34" charset="0"/>
            </a:endParaRPr>
          </a:p>
        </p:txBody>
      </p:sp>
      <p:sp>
        <p:nvSpPr>
          <p:cNvPr id="4" name="TextBox 3"/>
          <p:cNvSpPr txBox="1"/>
          <p:nvPr/>
        </p:nvSpPr>
        <p:spPr>
          <a:xfrm>
            <a:off x="309381" y="1238022"/>
            <a:ext cx="7164796" cy="1754326"/>
          </a:xfrm>
          <a:prstGeom prst="rect">
            <a:avLst/>
          </a:prstGeom>
          <a:noFill/>
        </p:spPr>
        <p:txBody>
          <a:bodyPr wrap="square" rtlCol="0">
            <a:spAutoFit/>
          </a:bodyPr>
          <a:lstStyle/>
          <a:p>
            <a:r>
              <a:rPr lang="en-US" dirty="0">
                <a:latin typeface="Arial Narrow" panose="020B0606020202030204" pitchFamily="34" charset="0"/>
              </a:rPr>
              <a:t>Use the Observer pattern when changes to the state of one object may require changing other objects, and the actual set of objects is unknown beforehand or changes dynamically.</a:t>
            </a:r>
          </a:p>
          <a:p>
            <a:endParaRPr lang="en-US" dirty="0">
              <a:latin typeface="Arial Narrow" panose="020B0606020202030204" pitchFamily="34" charset="0"/>
            </a:endParaRPr>
          </a:p>
          <a:p>
            <a:r>
              <a:rPr lang="en-US" dirty="0">
                <a:latin typeface="Arial Narrow" panose="020B0606020202030204" pitchFamily="34" charset="0"/>
              </a:rPr>
              <a:t>Use the pattern when some objects in your app must observe others, but only for a limited time or in specific cases.</a:t>
            </a:r>
            <a:endParaRPr lang="en-US" dirty="0">
              <a:latin typeface="Arial Narrow" panose="020B0606020202030204" pitchFamily="34" charset="0"/>
            </a:endParaRPr>
          </a:p>
        </p:txBody>
      </p:sp>
    </p:spTree>
    <p:extLst>
      <p:ext uri="{BB962C8B-B14F-4D97-AF65-F5344CB8AC3E}">
        <p14:creationId xmlns:p14="http://schemas.microsoft.com/office/powerpoint/2010/main" val="17417856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16632"/>
            <a:ext cx="6660740" cy="461665"/>
          </a:xfrm>
          <a:prstGeom prst="rect">
            <a:avLst/>
          </a:prstGeom>
        </p:spPr>
        <p:txBody>
          <a:bodyPr wrap="square">
            <a:spAutoFit/>
          </a:bodyPr>
          <a:lstStyle/>
          <a:p>
            <a:pPr eaLnBrk="1" hangingPunct="1"/>
            <a:r>
              <a:rPr lang="de-DE" altLang="ko-KR" sz="2400" b="1" dirty="0">
                <a:latin typeface="Arial Narrow" panose="020B0606020202030204" pitchFamily="34" charset="0"/>
                <a:ea typeface="LG스마트체 Regular" panose="020B0600000101010101" pitchFamily="50" charset="-127"/>
              </a:rPr>
              <a:t>III</a:t>
            </a:r>
            <a:r>
              <a:rPr lang="en-US" altLang="ko-KR" sz="2400" b="1" dirty="0">
                <a:latin typeface="Arial Narrow" panose="020B0606020202030204" pitchFamily="34" charset="0"/>
                <a:ea typeface="LG스마트체 Regular" panose="020B0600000101010101" pitchFamily="50" charset="-127"/>
              </a:rPr>
              <a:t>. Observer Pattern</a:t>
            </a:r>
            <a:endParaRPr lang="ko-KR" altLang="en-US" sz="2400" b="1" dirty="0">
              <a:latin typeface="Arial Narrow" panose="020B0606020202030204" pitchFamily="34" charset="0"/>
              <a:ea typeface="LG스마트체 Regular" panose="020B0600000101010101" pitchFamily="50" charset="-127"/>
            </a:endParaRPr>
          </a:p>
        </p:txBody>
      </p:sp>
      <p:sp>
        <p:nvSpPr>
          <p:cNvPr id="6" name="TextBox 5"/>
          <p:cNvSpPr txBox="1"/>
          <p:nvPr/>
        </p:nvSpPr>
        <p:spPr>
          <a:xfrm>
            <a:off x="323528" y="742237"/>
            <a:ext cx="8323398" cy="317331"/>
          </a:xfrm>
          <a:prstGeom prst="rect">
            <a:avLst/>
          </a:prstGeom>
          <a:noFill/>
        </p:spPr>
        <p:txBody>
          <a:bodyPr wrap="square" rtlCol="0">
            <a:spAutoFit/>
          </a:bodyPr>
          <a:lstStyle/>
          <a:p>
            <a:pPr fontAlgn="base">
              <a:lnSpc>
                <a:spcPct val="80000"/>
              </a:lnSpc>
              <a:spcBef>
                <a:spcPct val="0"/>
              </a:spcBef>
              <a:spcAft>
                <a:spcPct val="0"/>
              </a:spcAft>
            </a:pPr>
            <a:r>
              <a:rPr lang="en-US" altLang="ko-KR" b="1" dirty="0">
                <a:latin typeface="Arial Narrow" panose="020B0606020202030204" pitchFamily="34" charset="0"/>
                <a:ea typeface="LG스마트체 Regular" panose="020B0600000101010101" pitchFamily="50" charset="-127"/>
                <a:cs typeface="Arial" pitchFamily="34" charset="0"/>
              </a:rPr>
              <a:t>7</a:t>
            </a:r>
            <a:r>
              <a:rPr lang="en-US" altLang="ko-KR" b="1" dirty="0" smtClean="0">
                <a:latin typeface="Arial Narrow" panose="020B0606020202030204" pitchFamily="34" charset="0"/>
                <a:ea typeface="LG스마트체 Regular" panose="020B0600000101010101" pitchFamily="50" charset="-127"/>
                <a:cs typeface="Arial" pitchFamily="34" charset="0"/>
              </a:rPr>
              <a:t>. Props and Cons</a:t>
            </a:r>
            <a:endParaRPr lang="ko-KR" altLang="en-US" b="1" dirty="0">
              <a:latin typeface="Arial Narrow" panose="020B0606020202030204" pitchFamily="34" charset="0"/>
              <a:ea typeface="LG스마트체 Regular" panose="020B0600000101010101" pitchFamily="50" charset="-127"/>
              <a:cs typeface="Arial" pitchFamily="34" charset="0"/>
            </a:endParaRPr>
          </a:p>
        </p:txBody>
      </p:sp>
      <p:sp>
        <p:nvSpPr>
          <p:cNvPr id="4" name="TextBox 3"/>
          <p:cNvSpPr txBox="1"/>
          <p:nvPr/>
        </p:nvSpPr>
        <p:spPr>
          <a:xfrm>
            <a:off x="309381" y="1238022"/>
            <a:ext cx="8323398" cy="2862322"/>
          </a:xfrm>
          <a:prstGeom prst="rect">
            <a:avLst/>
          </a:prstGeom>
          <a:noFill/>
        </p:spPr>
        <p:txBody>
          <a:bodyPr wrap="square" rtlCol="0">
            <a:spAutoFit/>
          </a:bodyPr>
          <a:lstStyle/>
          <a:p>
            <a:r>
              <a:rPr lang="en-US" b="1" dirty="0" smtClean="0">
                <a:latin typeface="Arial Narrow" panose="020B0606020202030204" pitchFamily="34" charset="0"/>
              </a:rPr>
              <a:t>Props</a:t>
            </a:r>
            <a:r>
              <a:rPr lang="en-US" dirty="0" smtClean="0">
                <a:latin typeface="Arial Narrow" panose="020B0606020202030204" pitchFamily="34" charset="0"/>
              </a:rPr>
              <a:t/>
            </a:r>
            <a:br>
              <a:rPr lang="en-US" dirty="0" smtClean="0">
                <a:latin typeface="Arial Narrow" panose="020B0606020202030204" pitchFamily="34" charset="0"/>
              </a:rPr>
            </a:br>
            <a:endParaRPr lang="en-US" dirty="0" smtClean="0">
              <a:latin typeface="Arial Narrow" panose="020B0606020202030204" pitchFamily="34" charset="0"/>
            </a:endParaRPr>
          </a:p>
          <a:p>
            <a:r>
              <a:rPr lang="en-US" dirty="0">
                <a:latin typeface="Arial Narrow" panose="020B0606020202030204" pitchFamily="34" charset="0"/>
              </a:rPr>
              <a:t>Open/Closed Principle. You can introduce new subscriber classes without having to change the publisher’s code.</a:t>
            </a:r>
          </a:p>
          <a:p>
            <a:r>
              <a:rPr lang="en-US" dirty="0">
                <a:latin typeface="Arial Narrow" panose="020B0606020202030204" pitchFamily="34" charset="0"/>
              </a:rPr>
              <a:t>You can establish relations between objects at runtime..</a:t>
            </a:r>
            <a:r>
              <a:rPr lang="en-US" dirty="0" smtClean="0">
                <a:latin typeface="Arial Narrow" panose="020B0606020202030204" pitchFamily="34" charset="0"/>
              </a:rPr>
              <a:t/>
            </a:r>
            <a:br>
              <a:rPr lang="en-US" dirty="0" smtClean="0">
                <a:latin typeface="Arial Narrow" panose="020B0606020202030204" pitchFamily="34" charset="0"/>
              </a:rPr>
            </a:br>
            <a:r>
              <a:rPr lang="en-US" dirty="0" smtClean="0">
                <a:latin typeface="Arial Narrow" panose="020B0606020202030204" pitchFamily="34" charset="0"/>
              </a:rPr>
              <a:t/>
            </a:r>
            <a:br>
              <a:rPr lang="en-US" dirty="0" smtClean="0">
                <a:latin typeface="Arial Narrow" panose="020B0606020202030204" pitchFamily="34" charset="0"/>
              </a:rPr>
            </a:br>
            <a:r>
              <a:rPr lang="en-US" dirty="0" smtClean="0">
                <a:latin typeface="Arial Narrow" panose="020B0606020202030204" pitchFamily="34" charset="0"/>
              </a:rPr>
              <a:t/>
            </a:r>
            <a:br>
              <a:rPr lang="en-US" dirty="0" smtClean="0">
                <a:latin typeface="Arial Narrow" panose="020B0606020202030204" pitchFamily="34" charset="0"/>
              </a:rPr>
            </a:br>
            <a:r>
              <a:rPr lang="en-US" b="1" dirty="0" smtClean="0">
                <a:latin typeface="Arial Narrow" panose="020B0606020202030204" pitchFamily="34" charset="0"/>
              </a:rPr>
              <a:t>Cons:</a:t>
            </a:r>
            <a:endParaRPr lang="en-US" dirty="0">
              <a:latin typeface="Arial Narrow" panose="020B0606020202030204" pitchFamily="34" charset="0"/>
            </a:endParaRPr>
          </a:p>
          <a:p>
            <a:r>
              <a:rPr lang="en-US" dirty="0">
                <a:latin typeface="Arial Narrow" panose="020B0606020202030204" pitchFamily="34" charset="0"/>
              </a:rPr>
              <a:t/>
            </a:r>
            <a:br>
              <a:rPr lang="en-US" dirty="0">
                <a:latin typeface="Arial Narrow" panose="020B0606020202030204" pitchFamily="34" charset="0"/>
              </a:rPr>
            </a:br>
            <a:r>
              <a:rPr lang="en-US" dirty="0">
                <a:latin typeface="Arial Narrow" panose="020B0606020202030204" pitchFamily="34" charset="0"/>
              </a:rPr>
              <a:t>Subscribers are notified in random order.</a:t>
            </a:r>
            <a:endParaRPr lang="en-US" dirty="0" smtClean="0">
              <a:latin typeface="Arial Narrow" panose="020B0606020202030204" pitchFamily="34" charset="0"/>
            </a:endParaRPr>
          </a:p>
        </p:txBody>
      </p:sp>
    </p:spTree>
    <p:extLst>
      <p:ext uri="{BB962C8B-B14F-4D97-AF65-F5344CB8AC3E}">
        <p14:creationId xmlns:p14="http://schemas.microsoft.com/office/powerpoint/2010/main" val="42432524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16632"/>
            <a:ext cx="6660740" cy="461665"/>
          </a:xfrm>
          <a:prstGeom prst="rect">
            <a:avLst/>
          </a:prstGeom>
        </p:spPr>
        <p:txBody>
          <a:bodyPr wrap="square">
            <a:spAutoFit/>
          </a:bodyPr>
          <a:lstStyle/>
          <a:p>
            <a:pPr eaLnBrk="1" hangingPunct="1"/>
            <a:r>
              <a:rPr lang="de-DE" altLang="ko-KR" sz="2400" b="1" dirty="0" smtClean="0">
                <a:latin typeface="Arial Narrow" panose="020B0606020202030204" pitchFamily="34" charset="0"/>
                <a:ea typeface="LG스마트체 Regular" panose="020B0600000101010101" pitchFamily="50" charset="-127"/>
              </a:rPr>
              <a:t>IV</a:t>
            </a:r>
            <a:r>
              <a:rPr lang="en-US" altLang="ko-KR" sz="2400" b="1" dirty="0" smtClean="0">
                <a:latin typeface="Arial Narrow" panose="020B0606020202030204" pitchFamily="34" charset="0"/>
                <a:ea typeface="LG스마트체 Regular" panose="020B0600000101010101" pitchFamily="50" charset="-127"/>
              </a:rPr>
              <a:t>. Decorator Pattern</a:t>
            </a:r>
            <a:endParaRPr lang="ko-KR" altLang="en-US" sz="2400" b="1" dirty="0">
              <a:latin typeface="Arial Narrow" panose="020B0606020202030204" pitchFamily="34" charset="0"/>
              <a:ea typeface="LG스마트체 Regular" panose="020B0600000101010101" pitchFamily="50" charset="-127"/>
            </a:endParaRPr>
          </a:p>
        </p:txBody>
      </p:sp>
      <p:sp>
        <p:nvSpPr>
          <p:cNvPr id="6" name="TextBox 5"/>
          <p:cNvSpPr txBox="1"/>
          <p:nvPr/>
        </p:nvSpPr>
        <p:spPr>
          <a:xfrm>
            <a:off x="323528" y="742237"/>
            <a:ext cx="8323398" cy="313932"/>
          </a:xfrm>
          <a:prstGeom prst="rect">
            <a:avLst/>
          </a:prstGeom>
          <a:noFill/>
        </p:spPr>
        <p:txBody>
          <a:bodyPr wrap="square" rtlCol="0">
            <a:spAutoFit/>
          </a:bodyPr>
          <a:lstStyle/>
          <a:p>
            <a:pPr fontAlgn="base">
              <a:lnSpc>
                <a:spcPct val="80000"/>
              </a:lnSpc>
              <a:spcBef>
                <a:spcPct val="0"/>
              </a:spcBef>
              <a:spcAft>
                <a:spcPct val="0"/>
              </a:spcAft>
            </a:pPr>
            <a:r>
              <a:rPr lang="en-US" altLang="ko-KR" b="1" dirty="0">
                <a:latin typeface="Arial Narrow" panose="020B0606020202030204" pitchFamily="34" charset="0"/>
                <a:ea typeface="LG스마트체 Regular" panose="020B0600000101010101" pitchFamily="50" charset="-127"/>
                <a:cs typeface="Arial" pitchFamily="34" charset="0"/>
              </a:rPr>
              <a:t>1. Define</a:t>
            </a:r>
            <a:endParaRPr lang="ko-KR" altLang="en-US" b="1" dirty="0">
              <a:latin typeface="Arial Narrow" panose="020B0606020202030204" pitchFamily="34" charset="0"/>
              <a:ea typeface="LG스마트체 Regular" panose="020B0600000101010101" pitchFamily="50" charset="-127"/>
              <a:cs typeface="Arial" pitchFamily="34" charset="0"/>
            </a:endParaRPr>
          </a:p>
        </p:txBody>
      </p:sp>
      <p:sp>
        <p:nvSpPr>
          <p:cNvPr id="4" name="TextBox 3"/>
          <p:cNvSpPr txBox="1"/>
          <p:nvPr/>
        </p:nvSpPr>
        <p:spPr>
          <a:xfrm>
            <a:off x="309380" y="1238022"/>
            <a:ext cx="8475087" cy="923330"/>
          </a:xfrm>
          <a:prstGeom prst="rect">
            <a:avLst/>
          </a:prstGeom>
          <a:noFill/>
        </p:spPr>
        <p:txBody>
          <a:bodyPr wrap="square" rtlCol="0">
            <a:spAutoFit/>
          </a:bodyPr>
          <a:lstStyle/>
          <a:p>
            <a:r>
              <a:rPr lang="en-US" dirty="0">
                <a:latin typeface="Arial Narrow" panose="020B0606020202030204" pitchFamily="34" charset="0"/>
              </a:rPr>
              <a:t>The Observer Pattern </a:t>
            </a:r>
            <a:r>
              <a:rPr lang="en-US" dirty="0" smtClean="0">
                <a:latin typeface="Arial Narrow" panose="020B0606020202030204" pitchFamily="34" charset="0"/>
              </a:rPr>
              <a:t>attaches additional responsibilities to an object dynamically.</a:t>
            </a:r>
            <a:br>
              <a:rPr lang="en-US" dirty="0" smtClean="0">
                <a:latin typeface="Arial Narrow" panose="020B0606020202030204" pitchFamily="34" charset="0"/>
              </a:rPr>
            </a:br>
            <a:r>
              <a:rPr lang="en-US" dirty="0" smtClean="0">
                <a:latin typeface="Arial Narrow" panose="020B0606020202030204" pitchFamily="34" charset="0"/>
              </a:rPr>
              <a:t>Decorators provide a flexible alternative to </a:t>
            </a:r>
            <a:r>
              <a:rPr lang="en-US" dirty="0" err="1" smtClean="0">
                <a:latin typeface="Arial Narrow" panose="020B0606020202030204" pitchFamily="34" charset="0"/>
              </a:rPr>
              <a:t>subclassing</a:t>
            </a:r>
            <a:r>
              <a:rPr lang="en-US" dirty="0" smtClean="0">
                <a:latin typeface="Arial Narrow" panose="020B0606020202030204" pitchFamily="34" charset="0"/>
              </a:rPr>
              <a:t> for extending functionality. </a:t>
            </a:r>
            <a:r>
              <a:rPr lang="en-US" dirty="0">
                <a:latin typeface="Arial Narrow" panose="020B0606020202030204" pitchFamily="34" charset="0"/>
              </a:rPr>
              <a:t/>
            </a:r>
            <a:br>
              <a:rPr lang="en-US" dirty="0">
                <a:latin typeface="Arial Narrow" panose="020B0606020202030204" pitchFamily="34" charset="0"/>
              </a:rPr>
            </a:br>
            <a:endParaRPr lang="en-US" dirty="0">
              <a:latin typeface="Arial Narrow" panose="020B0606020202030204" pitchFamily="34" charset="0"/>
            </a:endParaRPr>
          </a:p>
        </p:txBody>
      </p:sp>
      <p:pic>
        <p:nvPicPr>
          <p:cNvPr id="2050" name="Picture 2" descr="Decorator design patter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7227" y="2348880"/>
            <a:ext cx="6096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9231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16632"/>
            <a:ext cx="6660740" cy="461665"/>
          </a:xfrm>
          <a:prstGeom prst="rect">
            <a:avLst/>
          </a:prstGeom>
        </p:spPr>
        <p:txBody>
          <a:bodyPr wrap="square">
            <a:spAutoFit/>
          </a:bodyPr>
          <a:lstStyle/>
          <a:p>
            <a:pPr eaLnBrk="1" hangingPunct="1"/>
            <a:r>
              <a:rPr lang="de-DE" altLang="ko-KR" sz="2400" b="1" dirty="0" smtClean="0">
                <a:latin typeface="Arial Narrow" panose="020B0606020202030204" pitchFamily="34" charset="0"/>
                <a:ea typeface="LG스마트체 Regular" panose="020B0600000101010101" pitchFamily="50" charset="-127"/>
              </a:rPr>
              <a:t>IV</a:t>
            </a:r>
            <a:r>
              <a:rPr lang="en-US" altLang="ko-KR" sz="2400" b="1" dirty="0" smtClean="0">
                <a:latin typeface="Arial Narrow" panose="020B0606020202030204" pitchFamily="34" charset="0"/>
                <a:ea typeface="LG스마트체 Regular" panose="020B0600000101010101" pitchFamily="50" charset="-127"/>
              </a:rPr>
              <a:t>. Decorator Pattern</a:t>
            </a:r>
            <a:endParaRPr lang="ko-KR" altLang="en-US" sz="2400" b="1" dirty="0">
              <a:latin typeface="Arial Narrow" panose="020B0606020202030204" pitchFamily="34" charset="0"/>
              <a:ea typeface="LG스마트체 Regular" panose="020B0600000101010101" pitchFamily="50" charset="-127"/>
            </a:endParaRPr>
          </a:p>
        </p:txBody>
      </p:sp>
      <p:sp>
        <p:nvSpPr>
          <p:cNvPr id="6" name="TextBox 5"/>
          <p:cNvSpPr txBox="1"/>
          <p:nvPr/>
        </p:nvSpPr>
        <p:spPr>
          <a:xfrm>
            <a:off x="323528" y="742237"/>
            <a:ext cx="8323398" cy="313932"/>
          </a:xfrm>
          <a:prstGeom prst="rect">
            <a:avLst/>
          </a:prstGeom>
          <a:noFill/>
        </p:spPr>
        <p:txBody>
          <a:bodyPr wrap="square" rtlCol="0">
            <a:spAutoFit/>
          </a:bodyPr>
          <a:lstStyle/>
          <a:p>
            <a:pPr fontAlgn="base">
              <a:lnSpc>
                <a:spcPct val="80000"/>
              </a:lnSpc>
              <a:spcBef>
                <a:spcPct val="0"/>
              </a:spcBef>
              <a:spcAft>
                <a:spcPct val="0"/>
              </a:spcAft>
            </a:pPr>
            <a:r>
              <a:rPr lang="en-US" altLang="ko-KR" b="1" dirty="0">
                <a:latin typeface="Arial Narrow" panose="020B0606020202030204" pitchFamily="34" charset="0"/>
                <a:ea typeface="LG스마트체 Regular" panose="020B0600000101010101" pitchFamily="50" charset="-127"/>
                <a:cs typeface="Arial" pitchFamily="34" charset="0"/>
              </a:rPr>
              <a:t>2</a:t>
            </a:r>
            <a:r>
              <a:rPr lang="en-US" altLang="ko-KR" b="1" dirty="0" smtClean="0">
                <a:latin typeface="Arial Narrow" panose="020B0606020202030204" pitchFamily="34" charset="0"/>
                <a:ea typeface="LG스마트체 Regular" panose="020B0600000101010101" pitchFamily="50" charset="-127"/>
                <a:cs typeface="Arial" pitchFamily="34" charset="0"/>
              </a:rPr>
              <a:t>. Example</a:t>
            </a:r>
            <a:endParaRPr lang="ko-KR" altLang="en-US" b="1" dirty="0">
              <a:latin typeface="Arial Narrow" panose="020B0606020202030204" pitchFamily="34" charset="0"/>
              <a:ea typeface="LG스마트체 Regular" panose="020B0600000101010101" pitchFamily="50" charset="-127"/>
              <a:cs typeface="Arial" pitchFamily="34" charset="0"/>
            </a:endParaRPr>
          </a:p>
        </p:txBody>
      </p:sp>
      <p:sp>
        <p:nvSpPr>
          <p:cNvPr id="4" name="TextBox 3"/>
          <p:cNvSpPr txBox="1"/>
          <p:nvPr/>
        </p:nvSpPr>
        <p:spPr>
          <a:xfrm>
            <a:off x="309380" y="1238022"/>
            <a:ext cx="8475087" cy="923330"/>
          </a:xfrm>
          <a:prstGeom prst="rect">
            <a:avLst/>
          </a:prstGeom>
          <a:noFill/>
        </p:spPr>
        <p:txBody>
          <a:bodyPr wrap="square" rtlCol="0">
            <a:spAutoFit/>
          </a:bodyPr>
          <a:lstStyle/>
          <a:p>
            <a:r>
              <a:rPr lang="en-US" dirty="0">
                <a:latin typeface="Arial Narrow" panose="020B0606020202030204" pitchFamily="34" charset="0"/>
              </a:rPr>
              <a:t>Imagine that you’re working on a notification library which lets other programs notify their users about important events.</a:t>
            </a:r>
            <a:r>
              <a:rPr lang="en-US" dirty="0">
                <a:latin typeface="Arial Narrow" panose="020B0606020202030204" pitchFamily="34" charset="0"/>
              </a:rPr>
              <a:t/>
            </a:r>
            <a:br>
              <a:rPr lang="en-US" dirty="0">
                <a:latin typeface="Arial Narrow" panose="020B0606020202030204" pitchFamily="34" charset="0"/>
              </a:rPr>
            </a:br>
            <a:endParaRPr lang="en-US" dirty="0">
              <a:latin typeface="Arial Narrow" panose="020B0606020202030204" pitchFamily="34" charset="0"/>
            </a:endParaRPr>
          </a:p>
        </p:txBody>
      </p:sp>
      <p:pic>
        <p:nvPicPr>
          <p:cNvPr id="3074" name="Picture 2" descr="Structure of the library after creating class combinat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6548" y="2528900"/>
            <a:ext cx="6000750" cy="3238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85949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16632"/>
            <a:ext cx="6660740" cy="461665"/>
          </a:xfrm>
          <a:prstGeom prst="rect">
            <a:avLst/>
          </a:prstGeom>
        </p:spPr>
        <p:txBody>
          <a:bodyPr wrap="square">
            <a:spAutoFit/>
          </a:bodyPr>
          <a:lstStyle/>
          <a:p>
            <a:pPr eaLnBrk="1" hangingPunct="1"/>
            <a:r>
              <a:rPr lang="de-DE" altLang="ko-KR" sz="2400" b="1" dirty="0" smtClean="0">
                <a:latin typeface="Arial Narrow" panose="020B0606020202030204" pitchFamily="34" charset="0"/>
                <a:ea typeface="LG스마트체 Regular" panose="020B0600000101010101" pitchFamily="50" charset="-127"/>
              </a:rPr>
              <a:t>IV</a:t>
            </a:r>
            <a:r>
              <a:rPr lang="en-US" altLang="ko-KR" sz="2400" b="1" dirty="0" smtClean="0">
                <a:latin typeface="Arial Narrow" panose="020B0606020202030204" pitchFamily="34" charset="0"/>
                <a:ea typeface="LG스마트체 Regular" panose="020B0600000101010101" pitchFamily="50" charset="-127"/>
              </a:rPr>
              <a:t>. Decorator Pattern</a:t>
            </a:r>
            <a:endParaRPr lang="ko-KR" altLang="en-US" sz="2400" b="1" dirty="0">
              <a:latin typeface="Arial Narrow" panose="020B0606020202030204" pitchFamily="34" charset="0"/>
              <a:ea typeface="LG스마트체 Regular" panose="020B0600000101010101" pitchFamily="50" charset="-127"/>
            </a:endParaRPr>
          </a:p>
        </p:txBody>
      </p:sp>
      <p:sp>
        <p:nvSpPr>
          <p:cNvPr id="4" name="TextBox 3"/>
          <p:cNvSpPr txBox="1"/>
          <p:nvPr/>
        </p:nvSpPr>
        <p:spPr>
          <a:xfrm>
            <a:off x="309380" y="1238022"/>
            <a:ext cx="8475087" cy="646331"/>
          </a:xfrm>
          <a:prstGeom prst="rect">
            <a:avLst/>
          </a:prstGeom>
          <a:noFill/>
        </p:spPr>
        <p:txBody>
          <a:bodyPr wrap="square" rtlCol="0">
            <a:spAutoFit/>
          </a:bodyPr>
          <a:lstStyle/>
          <a:p>
            <a:r>
              <a:rPr lang="en-US" dirty="0">
                <a:latin typeface="Arial Narrow" panose="020B0606020202030204" pitchFamily="34" charset="0"/>
              </a:rPr>
              <a:t>You get a combined effect from wearing multiple pieces of clothing.</a:t>
            </a:r>
            <a:r>
              <a:rPr lang="en-US" dirty="0">
                <a:latin typeface="Arial Narrow" panose="020B0606020202030204" pitchFamily="34" charset="0"/>
              </a:rPr>
              <a:t/>
            </a:r>
            <a:br>
              <a:rPr lang="en-US" dirty="0">
                <a:latin typeface="Arial Narrow" panose="020B0606020202030204" pitchFamily="34" charset="0"/>
              </a:rPr>
            </a:br>
            <a:endParaRPr lang="en-US" dirty="0">
              <a:latin typeface="Arial Narrow" panose="020B0606020202030204" pitchFamily="34" charset="0"/>
            </a:endParaRPr>
          </a:p>
        </p:txBody>
      </p:sp>
      <p:sp>
        <p:nvSpPr>
          <p:cNvPr id="7" name="TextBox 6"/>
          <p:cNvSpPr txBox="1"/>
          <p:nvPr/>
        </p:nvSpPr>
        <p:spPr>
          <a:xfrm>
            <a:off x="323528" y="749494"/>
            <a:ext cx="8323398" cy="317331"/>
          </a:xfrm>
          <a:prstGeom prst="rect">
            <a:avLst/>
          </a:prstGeom>
          <a:noFill/>
        </p:spPr>
        <p:txBody>
          <a:bodyPr wrap="square" rtlCol="0">
            <a:spAutoFit/>
          </a:bodyPr>
          <a:lstStyle/>
          <a:p>
            <a:pPr fontAlgn="base">
              <a:lnSpc>
                <a:spcPct val="80000"/>
              </a:lnSpc>
              <a:spcBef>
                <a:spcPct val="0"/>
              </a:spcBef>
              <a:spcAft>
                <a:spcPct val="0"/>
              </a:spcAft>
            </a:pPr>
            <a:r>
              <a:rPr lang="en-US" altLang="ko-KR" b="1" dirty="0" smtClean="0">
                <a:latin typeface="Arial Narrow" panose="020B0606020202030204" pitchFamily="34" charset="0"/>
                <a:ea typeface="LG스마트체 Regular" panose="020B0600000101010101" pitchFamily="50" charset="-127"/>
                <a:cs typeface="Arial" pitchFamily="34" charset="0"/>
              </a:rPr>
              <a:t>3. </a:t>
            </a:r>
            <a:r>
              <a:rPr lang="en-US" altLang="ko-KR" b="1" dirty="0" smtClean="0">
                <a:latin typeface="Arial Narrow" panose="020B0606020202030204" pitchFamily="34" charset="0"/>
                <a:ea typeface="LG스마트체 Regular" panose="020B0600000101010101" pitchFamily="50" charset="-127"/>
                <a:cs typeface="Arial" pitchFamily="34" charset="0"/>
              </a:rPr>
              <a:t>Real-world </a:t>
            </a:r>
            <a:r>
              <a:rPr lang="en-US" altLang="ko-KR" b="1" dirty="0">
                <a:latin typeface="Arial Narrow" panose="020B0606020202030204" pitchFamily="34" charset="0"/>
                <a:ea typeface="LG스마트체 Regular" panose="020B0600000101010101" pitchFamily="50" charset="-127"/>
                <a:cs typeface="Arial" pitchFamily="34" charset="0"/>
              </a:rPr>
              <a:t>analog</a:t>
            </a:r>
            <a:endParaRPr lang="ko-KR" altLang="en-US" b="1" dirty="0">
              <a:latin typeface="Arial Narrow" panose="020B0606020202030204" pitchFamily="34" charset="0"/>
              <a:ea typeface="LG스마트체 Regular" panose="020B0600000101010101" pitchFamily="50" charset="-127"/>
              <a:cs typeface="Arial" pitchFamily="34" charset="0"/>
            </a:endParaRPr>
          </a:p>
        </p:txBody>
      </p:sp>
      <p:pic>
        <p:nvPicPr>
          <p:cNvPr id="4098" name="Picture 2" descr="Example of the Decorator patter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9423" y="2204864"/>
            <a:ext cx="5715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529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16632"/>
            <a:ext cx="6660740" cy="461665"/>
          </a:xfrm>
          <a:prstGeom prst="rect">
            <a:avLst/>
          </a:prstGeom>
        </p:spPr>
        <p:txBody>
          <a:bodyPr wrap="square">
            <a:spAutoFit/>
          </a:bodyPr>
          <a:lstStyle/>
          <a:p>
            <a:pPr eaLnBrk="1" hangingPunct="1"/>
            <a:r>
              <a:rPr lang="de-DE" altLang="ko-KR" sz="2400" b="1" dirty="0" smtClean="0">
                <a:latin typeface="Arial Narrow" panose="020B0606020202030204" pitchFamily="34" charset="0"/>
                <a:ea typeface="LG스마트체 Regular" panose="020B0600000101010101" pitchFamily="50" charset="-127"/>
              </a:rPr>
              <a:t>IV</a:t>
            </a:r>
            <a:r>
              <a:rPr lang="en-US" altLang="ko-KR" sz="2400" b="1" dirty="0" smtClean="0">
                <a:latin typeface="Arial Narrow" panose="020B0606020202030204" pitchFamily="34" charset="0"/>
                <a:ea typeface="LG스마트체 Regular" panose="020B0600000101010101" pitchFamily="50" charset="-127"/>
              </a:rPr>
              <a:t>. Decorator Pattern</a:t>
            </a:r>
            <a:endParaRPr lang="ko-KR" altLang="en-US" sz="2400" b="1" dirty="0">
              <a:latin typeface="Arial Narrow" panose="020B0606020202030204" pitchFamily="34" charset="0"/>
              <a:ea typeface="LG스마트체 Regular" panose="020B0600000101010101" pitchFamily="50" charset="-127"/>
            </a:endParaRPr>
          </a:p>
        </p:txBody>
      </p:sp>
      <p:sp>
        <p:nvSpPr>
          <p:cNvPr id="7" name="TextBox 6"/>
          <p:cNvSpPr txBox="1"/>
          <p:nvPr/>
        </p:nvSpPr>
        <p:spPr>
          <a:xfrm>
            <a:off x="323528" y="749494"/>
            <a:ext cx="8323398" cy="317331"/>
          </a:xfrm>
          <a:prstGeom prst="rect">
            <a:avLst/>
          </a:prstGeom>
          <a:noFill/>
        </p:spPr>
        <p:txBody>
          <a:bodyPr wrap="square" rtlCol="0">
            <a:spAutoFit/>
          </a:bodyPr>
          <a:lstStyle/>
          <a:p>
            <a:pPr fontAlgn="base">
              <a:lnSpc>
                <a:spcPct val="80000"/>
              </a:lnSpc>
              <a:spcBef>
                <a:spcPct val="0"/>
              </a:spcBef>
              <a:spcAft>
                <a:spcPct val="0"/>
              </a:spcAft>
            </a:pPr>
            <a:r>
              <a:rPr lang="en-US" altLang="ko-KR" b="1" dirty="0">
                <a:latin typeface="Arial Narrow" panose="020B0606020202030204" pitchFamily="34" charset="0"/>
                <a:ea typeface="LG스마트체 Regular" panose="020B0600000101010101" pitchFamily="50" charset="-127"/>
                <a:cs typeface="Arial" pitchFamily="34" charset="0"/>
              </a:rPr>
              <a:t>4</a:t>
            </a:r>
            <a:r>
              <a:rPr lang="en-US" altLang="ko-KR" b="1" dirty="0" smtClean="0">
                <a:latin typeface="Arial Narrow" panose="020B0606020202030204" pitchFamily="34" charset="0"/>
                <a:ea typeface="LG스마트체 Regular" panose="020B0600000101010101" pitchFamily="50" charset="-127"/>
                <a:cs typeface="Arial" pitchFamily="34" charset="0"/>
              </a:rPr>
              <a:t>. Structure</a:t>
            </a:r>
            <a:endParaRPr lang="ko-KR" altLang="en-US" b="1" dirty="0">
              <a:latin typeface="Arial Narrow" panose="020B0606020202030204" pitchFamily="34" charset="0"/>
              <a:ea typeface="LG스마트체 Regular" panose="020B0600000101010101" pitchFamily="50" charset="-127"/>
              <a:cs typeface="Arial" pitchFamily="34" charset="0"/>
            </a:endParaRPr>
          </a:p>
        </p:txBody>
      </p:sp>
      <p:pic>
        <p:nvPicPr>
          <p:cNvPr id="3" name="Picture 2"/>
          <p:cNvPicPr>
            <a:picLocks noChangeAspect="1"/>
          </p:cNvPicPr>
          <p:nvPr/>
        </p:nvPicPr>
        <p:blipFill>
          <a:blip r:embed="rId3"/>
          <a:stretch>
            <a:fillRect/>
          </a:stretch>
        </p:blipFill>
        <p:spPr>
          <a:xfrm>
            <a:off x="781586" y="1252880"/>
            <a:ext cx="7407282" cy="5250635"/>
          </a:xfrm>
          <a:prstGeom prst="rect">
            <a:avLst/>
          </a:prstGeom>
        </p:spPr>
      </p:pic>
    </p:spTree>
    <p:extLst>
      <p:ext uri="{BB962C8B-B14F-4D97-AF65-F5344CB8AC3E}">
        <p14:creationId xmlns:p14="http://schemas.microsoft.com/office/powerpoint/2010/main" val="287205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16632"/>
            <a:ext cx="6660740" cy="461665"/>
          </a:xfrm>
          <a:prstGeom prst="rect">
            <a:avLst/>
          </a:prstGeom>
        </p:spPr>
        <p:txBody>
          <a:bodyPr wrap="square">
            <a:spAutoFit/>
          </a:bodyPr>
          <a:lstStyle/>
          <a:p>
            <a:pPr eaLnBrk="1" hangingPunct="1"/>
            <a:r>
              <a:rPr lang="de-DE" altLang="ko-KR" sz="2400" b="1" dirty="0">
                <a:latin typeface="Arial Narrow" panose="020B0606020202030204" pitchFamily="34" charset="0"/>
                <a:ea typeface="LG스마트체 Regular" panose="020B0600000101010101" pitchFamily="50" charset="-127"/>
              </a:rPr>
              <a:t>I</a:t>
            </a:r>
            <a:r>
              <a:rPr lang="en-US" altLang="ko-KR" sz="2400" b="1" dirty="0">
                <a:latin typeface="Arial Narrow" panose="020B0606020202030204" pitchFamily="34" charset="0"/>
                <a:ea typeface="LG스마트체 Regular" panose="020B0600000101010101" pitchFamily="50" charset="-127"/>
              </a:rPr>
              <a:t>. Intro to Design Pattern </a:t>
            </a:r>
            <a:endParaRPr lang="ko-KR" altLang="en-US" sz="2400" b="1" dirty="0">
              <a:latin typeface="Arial Narrow" panose="020B0606020202030204" pitchFamily="34" charset="0"/>
              <a:ea typeface="LG스마트체 Regular" panose="020B0600000101010101" pitchFamily="50" charset="-127"/>
            </a:endParaRPr>
          </a:p>
        </p:txBody>
      </p:sp>
      <p:sp>
        <p:nvSpPr>
          <p:cNvPr id="6" name="TextBox 5"/>
          <p:cNvSpPr txBox="1"/>
          <p:nvPr/>
        </p:nvSpPr>
        <p:spPr>
          <a:xfrm>
            <a:off x="323528" y="742237"/>
            <a:ext cx="8323398" cy="313932"/>
          </a:xfrm>
          <a:prstGeom prst="rect">
            <a:avLst/>
          </a:prstGeom>
          <a:noFill/>
        </p:spPr>
        <p:txBody>
          <a:bodyPr wrap="square" rtlCol="0">
            <a:spAutoFit/>
          </a:bodyPr>
          <a:lstStyle/>
          <a:p>
            <a:pPr fontAlgn="base">
              <a:lnSpc>
                <a:spcPct val="80000"/>
              </a:lnSpc>
              <a:spcBef>
                <a:spcPct val="0"/>
              </a:spcBef>
              <a:spcAft>
                <a:spcPct val="0"/>
              </a:spcAft>
            </a:pPr>
            <a:r>
              <a:rPr lang="en-US" altLang="ko-KR" b="1" dirty="0">
                <a:latin typeface="Arial Narrow" panose="020B0606020202030204" pitchFamily="34" charset="0"/>
                <a:ea typeface="LG스마트체 Regular" panose="020B0600000101010101" pitchFamily="50" charset="-127"/>
                <a:cs typeface="Arial" pitchFamily="34" charset="0"/>
              </a:rPr>
              <a:t>1. Why do we need design patterns</a:t>
            </a:r>
            <a:endParaRPr lang="ko-KR" altLang="en-US" b="1" dirty="0">
              <a:latin typeface="Arial Narrow" panose="020B0606020202030204" pitchFamily="34" charset="0"/>
              <a:ea typeface="LG스마트체 Regular" panose="020B0600000101010101" pitchFamily="50" charset="-127"/>
              <a:cs typeface="Arial" pitchFamily="34" charset="0"/>
            </a:endParaRPr>
          </a:p>
        </p:txBody>
      </p:sp>
      <p:sp>
        <p:nvSpPr>
          <p:cNvPr id="4" name="TextBox 3"/>
          <p:cNvSpPr txBox="1"/>
          <p:nvPr/>
        </p:nvSpPr>
        <p:spPr>
          <a:xfrm>
            <a:off x="323528" y="1448780"/>
            <a:ext cx="7164796" cy="313932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Narrow" panose="020B0606020202030204" pitchFamily="34" charset="0"/>
              </a:rPr>
              <a:t>Someone has already solved your problems.</a:t>
            </a:r>
          </a:p>
          <a:p>
            <a:pPr marL="285750" indent="-285750">
              <a:buFont typeface="Arial" panose="020B0604020202020204" pitchFamily="34" charset="0"/>
              <a:buChar char="•"/>
            </a:pPr>
            <a:endParaRPr lang="en-US" dirty="0">
              <a:latin typeface="Arial Narrow" panose="020B0606020202030204" pitchFamily="34" charset="0"/>
            </a:endParaRPr>
          </a:p>
          <a:p>
            <a:pPr marL="285750" indent="-285750">
              <a:buFont typeface="Arial" panose="020B0604020202020204" pitchFamily="34" charset="0"/>
              <a:buChar char="•"/>
            </a:pPr>
            <a:r>
              <a:rPr lang="en-US" dirty="0">
                <a:latin typeface="Arial Narrow" panose="020B0606020202030204" pitchFamily="34" charset="0"/>
              </a:rPr>
              <a:t>To fix known problems, can be predicted issues</a:t>
            </a:r>
          </a:p>
          <a:p>
            <a:pPr marL="285750" indent="-285750">
              <a:buFont typeface="Arial" panose="020B0604020202020204" pitchFamily="34" charset="0"/>
              <a:buChar char="•"/>
            </a:pPr>
            <a:endParaRPr lang="en-US" dirty="0">
              <a:latin typeface="Arial Narrow" panose="020B0606020202030204" pitchFamily="34" charset="0"/>
            </a:endParaRPr>
          </a:p>
          <a:p>
            <a:pPr marL="285750" indent="-285750">
              <a:buFont typeface="Arial" panose="020B0604020202020204" pitchFamily="34" charset="0"/>
              <a:buChar char="•"/>
            </a:pPr>
            <a:r>
              <a:rPr lang="en-US" dirty="0">
                <a:latin typeface="Arial Narrow" panose="020B0606020202030204" pitchFamily="34" charset="0"/>
              </a:rPr>
              <a:t>Speeds up the development process</a:t>
            </a:r>
          </a:p>
          <a:p>
            <a:pPr marL="285750" indent="-285750">
              <a:buFont typeface="Arial" panose="020B0604020202020204" pitchFamily="34" charset="0"/>
              <a:buChar char="•"/>
            </a:pPr>
            <a:endParaRPr lang="en-US" dirty="0">
              <a:latin typeface="Arial Narrow" panose="020B0606020202030204" pitchFamily="34" charset="0"/>
            </a:endParaRPr>
          </a:p>
          <a:p>
            <a:pPr marL="285750" indent="-285750">
              <a:buFont typeface="Arial" panose="020B0604020202020204" pitchFamily="34" charset="0"/>
              <a:buChar char="•"/>
            </a:pPr>
            <a:r>
              <a:rPr lang="en-US" dirty="0">
                <a:latin typeface="Arial Narrow" panose="020B0606020202030204" pitchFamily="34" charset="0"/>
              </a:rPr>
              <a:t>Code readability</a:t>
            </a:r>
          </a:p>
          <a:p>
            <a:pPr marL="285750" indent="-285750">
              <a:buFont typeface="Arial" panose="020B0604020202020204" pitchFamily="34" charset="0"/>
              <a:buChar char="•"/>
            </a:pPr>
            <a:endParaRPr lang="en-US" dirty="0">
              <a:latin typeface="Arial Narrow" panose="020B0606020202030204" pitchFamily="34" charset="0"/>
            </a:endParaRPr>
          </a:p>
          <a:p>
            <a:pPr marL="285750" indent="-285750">
              <a:buFont typeface="Arial" panose="020B0604020202020204" pitchFamily="34" charset="0"/>
              <a:buChar char="•"/>
            </a:pPr>
            <a:r>
              <a:rPr lang="en-US" dirty="0">
                <a:latin typeface="Arial Narrow" panose="020B0606020202030204" pitchFamily="34" charset="0"/>
              </a:rPr>
              <a:t>Easy to maintain, because many people familiar with them.</a:t>
            </a:r>
          </a:p>
          <a:p>
            <a:endParaRPr lang="en-US" dirty="0">
              <a:latin typeface="Arial Narrow" panose="020B0606020202030204" pitchFamily="34" charset="0"/>
            </a:endParaRPr>
          </a:p>
          <a:p>
            <a:endParaRPr lang="en-US" dirty="0">
              <a:latin typeface="Arial Narrow" panose="020B0606020202030204" pitchFamily="34" charset="0"/>
            </a:endParaRPr>
          </a:p>
        </p:txBody>
      </p:sp>
    </p:spTree>
    <p:extLst>
      <p:ext uri="{BB962C8B-B14F-4D97-AF65-F5344CB8AC3E}">
        <p14:creationId xmlns:p14="http://schemas.microsoft.com/office/powerpoint/2010/main" val="12259025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16632"/>
            <a:ext cx="6660740" cy="461665"/>
          </a:xfrm>
          <a:prstGeom prst="rect">
            <a:avLst/>
          </a:prstGeom>
        </p:spPr>
        <p:txBody>
          <a:bodyPr wrap="square">
            <a:spAutoFit/>
          </a:bodyPr>
          <a:lstStyle/>
          <a:p>
            <a:pPr eaLnBrk="1" hangingPunct="1"/>
            <a:r>
              <a:rPr lang="de-DE" altLang="ko-KR" sz="2400" b="1" dirty="0">
                <a:latin typeface="Arial Narrow" panose="020B0606020202030204" pitchFamily="34" charset="0"/>
                <a:ea typeface="LG스마트체 Regular" panose="020B0600000101010101" pitchFamily="50" charset="-127"/>
              </a:rPr>
              <a:t>IV</a:t>
            </a:r>
            <a:r>
              <a:rPr lang="en-US" altLang="ko-KR" sz="2400" b="1" dirty="0">
                <a:latin typeface="Arial Narrow" panose="020B0606020202030204" pitchFamily="34" charset="0"/>
                <a:ea typeface="LG스마트체 Regular" panose="020B0600000101010101" pitchFamily="50" charset="-127"/>
              </a:rPr>
              <a:t>. Decorator Pattern</a:t>
            </a:r>
            <a:endParaRPr lang="ko-KR" altLang="en-US" sz="2400" b="1" dirty="0">
              <a:latin typeface="Arial Narrow" panose="020B0606020202030204" pitchFamily="34" charset="0"/>
              <a:ea typeface="LG스마트체 Regular" panose="020B0600000101010101" pitchFamily="50" charset="-127"/>
            </a:endParaRPr>
          </a:p>
        </p:txBody>
      </p:sp>
      <p:sp>
        <p:nvSpPr>
          <p:cNvPr id="6" name="TextBox 5"/>
          <p:cNvSpPr txBox="1"/>
          <p:nvPr/>
        </p:nvSpPr>
        <p:spPr>
          <a:xfrm>
            <a:off x="323528" y="742237"/>
            <a:ext cx="8323398" cy="317331"/>
          </a:xfrm>
          <a:prstGeom prst="rect">
            <a:avLst/>
          </a:prstGeom>
          <a:noFill/>
        </p:spPr>
        <p:txBody>
          <a:bodyPr wrap="square" rtlCol="0">
            <a:spAutoFit/>
          </a:bodyPr>
          <a:lstStyle/>
          <a:p>
            <a:pPr fontAlgn="base">
              <a:lnSpc>
                <a:spcPct val="80000"/>
              </a:lnSpc>
              <a:spcBef>
                <a:spcPct val="0"/>
              </a:spcBef>
              <a:spcAft>
                <a:spcPct val="0"/>
              </a:spcAft>
            </a:pPr>
            <a:r>
              <a:rPr lang="en-US" altLang="ko-KR" b="1" dirty="0" smtClean="0">
                <a:latin typeface="Arial Narrow" panose="020B0606020202030204" pitchFamily="34" charset="0"/>
                <a:ea typeface="LG스마트체 Regular" panose="020B0600000101010101" pitchFamily="50" charset="-127"/>
                <a:cs typeface="Arial" pitchFamily="34" charset="0"/>
              </a:rPr>
              <a:t>5.</a:t>
            </a:r>
            <a:r>
              <a:rPr lang="en-US" altLang="ko-KR" b="1" dirty="0" smtClean="0">
                <a:latin typeface="Arial Narrow" panose="020B0606020202030204" pitchFamily="34" charset="0"/>
                <a:ea typeface="LG스마트체 Regular" panose="020B0600000101010101" pitchFamily="50" charset="-127"/>
                <a:cs typeface="Arial" pitchFamily="34" charset="0"/>
              </a:rPr>
              <a:t> Some examples of Decorator Pattern</a:t>
            </a:r>
            <a:endParaRPr lang="ko-KR" altLang="en-US" b="1" dirty="0">
              <a:latin typeface="Arial Narrow" panose="020B0606020202030204" pitchFamily="34" charset="0"/>
              <a:ea typeface="LG스마트체 Regular" panose="020B0600000101010101" pitchFamily="50" charset="-127"/>
              <a:cs typeface="Arial" pitchFamily="34" charset="0"/>
            </a:endParaRPr>
          </a:p>
        </p:txBody>
      </p:sp>
      <p:sp>
        <p:nvSpPr>
          <p:cNvPr id="7" name="TextBox 6"/>
          <p:cNvSpPr txBox="1"/>
          <p:nvPr/>
        </p:nvSpPr>
        <p:spPr>
          <a:xfrm>
            <a:off x="309381" y="1238022"/>
            <a:ext cx="8323398" cy="1754326"/>
          </a:xfrm>
          <a:prstGeom prst="rect">
            <a:avLst/>
          </a:prstGeom>
          <a:noFill/>
        </p:spPr>
        <p:txBody>
          <a:bodyPr wrap="square" rtlCol="0">
            <a:spAutoFit/>
          </a:bodyPr>
          <a:lstStyle/>
          <a:p>
            <a:r>
              <a:rPr lang="en-US" b="1" dirty="0" smtClean="0">
                <a:latin typeface="Arial Narrow" panose="020B0606020202030204" pitchFamily="34" charset="0"/>
              </a:rPr>
              <a:t>Coding demo:</a:t>
            </a:r>
          </a:p>
          <a:p>
            <a:pPr marL="285750" indent="-285750">
              <a:buFont typeface="Arial" panose="020B0604020202020204" pitchFamily="34" charset="0"/>
              <a:buChar char="•"/>
            </a:pPr>
            <a:endParaRPr lang="en-US" b="1" dirty="0">
              <a:latin typeface="Arial Narrow" panose="020B0606020202030204" pitchFamily="34" charset="0"/>
            </a:endParaRPr>
          </a:p>
          <a:p>
            <a:pPr marL="285750" indent="-285750">
              <a:buFont typeface="Arial" panose="020B0604020202020204" pitchFamily="34" charset="0"/>
              <a:buChar char="•"/>
            </a:pPr>
            <a:r>
              <a:rPr lang="en-US" dirty="0" smtClean="0">
                <a:latin typeface="Arial Narrow" panose="020B0606020202030204" pitchFamily="34" charset="0"/>
              </a:rPr>
              <a:t>IO</a:t>
            </a:r>
          </a:p>
          <a:p>
            <a:pPr marL="285750" indent="-285750">
              <a:buFont typeface="Arial" panose="020B0604020202020204" pitchFamily="34" charset="0"/>
              <a:buChar char="•"/>
            </a:pPr>
            <a:r>
              <a:rPr lang="en-US" dirty="0" smtClean="0">
                <a:latin typeface="Arial Narrow" panose="020B0606020202030204" pitchFamily="34" charset="0"/>
              </a:rPr>
              <a:t>Pizza</a:t>
            </a:r>
          </a:p>
          <a:p>
            <a:pPr marL="285750" indent="-285750">
              <a:buFont typeface="Arial" panose="020B0604020202020204" pitchFamily="34" charset="0"/>
              <a:buChar char="•"/>
            </a:pPr>
            <a:r>
              <a:rPr lang="en-US" dirty="0" err="1" smtClean="0">
                <a:latin typeface="Arial Narrow" panose="020B0606020202030204" pitchFamily="34" charset="0"/>
              </a:rPr>
              <a:t>StarBuzz</a:t>
            </a:r>
            <a:endParaRPr lang="en-US" dirty="0" smtClean="0">
              <a:latin typeface="Arial Narrow" panose="020B0606020202030204" pitchFamily="34" charset="0"/>
            </a:endParaRPr>
          </a:p>
          <a:p>
            <a:pPr marL="285750" indent="-285750">
              <a:buFont typeface="Arial" panose="020B0604020202020204" pitchFamily="34" charset="0"/>
              <a:buChar char="•"/>
            </a:pPr>
            <a:r>
              <a:rPr lang="en-US" dirty="0" err="1" smtClean="0">
                <a:latin typeface="Arial Narrow" panose="020B0606020202030204" pitchFamily="34" charset="0"/>
              </a:rPr>
              <a:t>StarBuzz</a:t>
            </a:r>
            <a:r>
              <a:rPr lang="en-US" dirty="0" smtClean="0">
                <a:latin typeface="Arial Narrow" panose="020B0606020202030204" pitchFamily="34" charset="0"/>
              </a:rPr>
              <a:t> With Sizes</a:t>
            </a:r>
          </a:p>
        </p:txBody>
      </p:sp>
    </p:spTree>
    <p:extLst>
      <p:ext uri="{BB962C8B-B14F-4D97-AF65-F5344CB8AC3E}">
        <p14:creationId xmlns:p14="http://schemas.microsoft.com/office/powerpoint/2010/main" val="38438086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16632"/>
            <a:ext cx="6660740" cy="461665"/>
          </a:xfrm>
          <a:prstGeom prst="rect">
            <a:avLst/>
          </a:prstGeom>
        </p:spPr>
        <p:txBody>
          <a:bodyPr wrap="square">
            <a:spAutoFit/>
          </a:bodyPr>
          <a:lstStyle/>
          <a:p>
            <a:pPr eaLnBrk="1" hangingPunct="1"/>
            <a:r>
              <a:rPr lang="de-DE" altLang="ko-KR" sz="2400" b="1" dirty="0">
                <a:latin typeface="Arial Narrow" panose="020B0606020202030204" pitchFamily="34" charset="0"/>
                <a:ea typeface="LG스마트체 Regular" panose="020B0600000101010101" pitchFamily="50" charset="-127"/>
              </a:rPr>
              <a:t>IV</a:t>
            </a:r>
            <a:r>
              <a:rPr lang="en-US" altLang="ko-KR" sz="2400" b="1" dirty="0">
                <a:latin typeface="Arial Narrow" panose="020B0606020202030204" pitchFamily="34" charset="0"/>
                <a:ea typeface="LG스마트체 Regular" panose="020B0600000101010101" pitchFamily="50" charset="-127"/>
              </a:rPr>
              <a:t>. Decorator Pattern</a:t>
            </a:r>
            <a:endParaRPr lang="ko-KR" altLang="en-US" sz="2400" b="1" dirty="0">
              <a:latin typeface="Arial Narrow" panose="020B0606020202030204" pitchFamily="34" charset="0"/>
              <a:ea typeface="LG스마트체 Regular" panose="020B0600000101010101" pitchFamily="50" charset="-127"/>
            </a:endParaRPr>
          </a:p>
        </p:txBody>
      </p:sp>
      <p:sp>
        <p:nvSpPr>
          <p:cNvPr id="6" name="TextBox 5"/>
          <p:cNvSpPr txBox="1"/>
          <p:nvPr/>
        </p:nvSpPr>
        <p:spPr>
          <a:xfrm>
            <a:off x="323528" y="742237"/>
            <a:ext cx="8323398" cy="317331"/>
          </a:xfrm>
          <a:prstGeom prst="rect">
            <a:avLst/>
          </a:prstGeom>
          <a:noFill/>
        </p:spPr>
        <p:txBody>
          <a:bodyPr wrap="square" rtlCol="0">
            <a:spAutoFit/>
          </a:bodyPr>
          <a:lstStyle/>
          <a:p>
            <a:pPr>
              <a:lnSpc>
                <a:spcPct val="80000"/>
              </a:lnSpc>
            </a:pPr>
            <a:r>
              <a:rPr lang="en-US" altLang="ko-KR" b="1" dirty="0">
                <a:latin typeface="Arial Narrow" panose="020B0606020202030204" pitchFamily="34" charset="0"/>
                <a:ea typeface="LG스마트체 Regular" panose="020B0600000101010101" pitchFamily="50" charset="-127"/>
                <a:cs typeface="Arial" pitchFamily="34" charset="0"/>
              </a:rPr>
              <a:t>6</a:t>
            </a:r>
            <a:r>
              <a:rPr lang="en-US" altLang="ko-KR" b="1" dirty="0" smtClean="0">
                <a:latin typeface="Arial Narrow" panose="020B0606020202030204" pitchFamily="34" charset="0"/>
                <a:ea typeface="LG스마트체 Regular" panose="020B0600000101010101" pitchFamily="50" charset="-127"/>
                <a:cs typeface="Arial" pitchFamily="34" charset="0"/>
              </a:rPr>
              <a:t>. </a:t>
            </a:r>
            <a:r>
              <a:rPr lang="en-US" altLang="ko-KR" b="1" dirty="0">
                <a:latin typeface="Arial Narrow" panose="020B0606020202030204" pitchFamily="34" charset="0"/>
                <a:ea typeface="LG스마트체 Regular" panose="020B0600000101010101" pitchFamily="50" charset="-127"/>
                <a:cs typeface="Arial" pitchFamily="34" charset="0"/>
              </a:rPr>
              <a:t>Applicability </a:t>
            </a:r>
            <a:endParaRPr lang="ko-KR" altLang="en-US" b="1" dirty="0">
              <a:latin typeface="Arial Narrow" panose="020B0606020202030204" pitchFamily="34" charset="0"/>
              <a:ea typeface="LG스마트체 Regular" panose="020B0600000101010101" pitchFamily="50" charset="-127"/>
              <a:cs typeface="Arial" pitchFamily="34" charset="0"/>
            </a:endParaRPr>
          </a:p>
        </p:txBody>
      </p:sp>
      <p:sp>
        <p:nvSpPr>
          <p:cNvPr id="4" name="TextBox 3"/>
          <p:cNvSpPr txBox="1"/>
          <p:nvPr/>
        </p:nvSpPr>
        <p:spPr>
          <a:xfrm>
            <a:off x="309381" y="1238022"/>
            <a:ext cx="7164796" cy="1477328"/>
          </a:xfrm>
          <a:prstGeom prst="rect">
            <a:avLst/>
          </a:prstGeom>
          <a:noFill/>
        </p:spPr>
        <p:txBody>
          <a:bodyPr wrap="square" rtlCol="0">
            <a:spAutoFit/>
          </a:bodyPr>
          <a:lstStyle/>
          <a:p>
            <a:r>
              <a:rPr lang="en-US" dirty="0">
                <a:latin typeface="Arial Narrow" panose="020B0606020202030204" pitchFamily="34" charset="0"/>
              </a:rPr>
              <a:t>Use the Decorator pattern when you need to be able to assign extra behaviors to objects at runtime without breaking the code that uses these objects.</a:t>
            </a:r>
          </a:p>
          <a:p>
            <a:endParaRPr lang="en-US" dirty="0">
              <a:latin typeface="Arial Narrow" panose="020B0606020202030204" pitchFamily="34" charset="0"/>
            </a:endParaRPr>
          </a:p>
          <a:p>
            <a:r>
              <a:rPr lang="en-US" dirty="0">
                <a:latin typeface="Arial Narrow" panose="020B0606020202030204" pitchFamily="34" charset="0"/>
              </a:rPr>
              <a:t>Use the pattern when it’s awkward or not possible to extend an object’s behavior using inheritance.</a:t>
            </a:r>
            <a:endParaRPr lang="en-US" dirty="0">
              <a:latin typeface="Arial Narrow" panose="020B0606020202030204" pitchFamily="34" charset="0"/>
            </a:endParaRPr>
          </a:p>
        </p:txBody>
      </p:sp>
    </p:spTree>
    <p:extLst>
      <p:ext uri="{BB962C8B-B14F-4D97-AF65-F5344CB8AC3E}">
        <p14:creationId xmlns:p14="http://schemas.microsoft.com/office/powerpoint/2010/main" val="7964631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16632"/>
            <a:ext cx="6660740" cy="461665"/>
          </a:xfrm>
          <a:prstGeom prst="rect">
            <a:avLst/>
          </a:prstGeom>
        </p:spPr>
        <p:txBody>
          <a:bodyPr wrap="square">
            <a:spAutoFit/>
          </a:bodyPr>
          <a:lstStyle/>
          <a:p>
            <a:pPr eaLnBrk="1" hangingPunct="1"/>
            <a:r>
              <a:rPr lang="de-DE" altLang="ko-KR" sz="2400" b="1" dirty="0" smtClean="0">
                <a:latin typeface="Arial Narrow" panose="020B0606020202030204" pitchFamily="34" charset="0"/>
                <a:ea typeface="LG스마트체 Regular" panose="020B0600000101010101" pitchFamily="50" charset="-127"/>
              </a:rPr>
              <a:t>IV</a:t>
            </a:r>
            <a:r>
              <a:rPr lang="en-US" altLang="ko-KR" sz="2400" b="1" dirty="0" smtClean="0">
                <a:latin typeface="Arial Narrow" panose="020B0606020202030204" pitchFamily="34" charset="0"/>
                <a:ea typeface="LG스마트체 Regular" panose="020B0600000101010101" pitchFamily="50" charset="-127"/>
              </a:rPr>
              <a:t>. Decorator Pattern</a:t>
            </a:r>
            <a:endParaRPr lang="ko-KR" altLang="en-US" sz="2400" b="1" dirty="0">
              <a:latin typeface="Arial Narrow" panose="020B0606020202030204" pitchFamily="34" charset="0"/>
              <a:ea typeface="LG스마트체 Regular" panose="020B0600000101010101" pitchFamily="50" charset="-127"/>
            </a:endParaRPr>
          </a:p>
        </p:txBody>
      </p:sp>
      <p:sp>
        <p:nvSpPr>
          <p:cNvPr id="4" name="TextBox 3"/>
          <p:cNvSpPr txBox="1"/>
          <p:nvPr/>
        </p:nvSpPr>
        <p:spPr>
          <a:xfrm>
            <a:off x="309380" y="1238022"/>
            <a:ext cx="8475087" cy="646331"/>
          </a:xfrm>
          <a:prstGeom prst="rect">
            <a:avLst/>
          </a:prstGeom>
          <a:noFill/>
        </p:spPr>
        <p:txBody>
          <a:bodyPr wrap="square" rtlCol="0">
            <a:spAutoFit/>
          </a:bodyPr>
          <a:lstStyle/>
          <a:p>
            <a:r>
              <a:rPr lang="en-US" dirty="0">
                <a:latin typeface="Arial Narrow" panose="020B0606020202030204" pitchFamily="34" charset="0"/>
              </a:rPr>
              <a:t>You get a combined effect from wearing multiple pieces of clothing.</a:t>
            </a:r>
            <a:r>
              <a:rPr lang="en-US" dirty="0">
                <a:latin typeface="Arial Narrow" panose="020B0606020202030204" pitchFamily="34" charset="0"/>
              </a:rPr>
              <a:t/>
            </a:r>
            <a:br>
              <a:rPr lang="en-US" dirty="0">
                <a:latin typeface="Arial Narrow" panose="020B0606020202030204" pitchFamily="34" charset="0"/>
              </a:rPr>
            </a:br>
            <a:endParaRPr lang="en-US" dirty="0">
              <a:latin typeface="Arial Narrow" panose="020B0606020202030204" pitchFamily="34" charset="0"/>
            </a:endParaRPr>
          </a:p>
        </p:txBody>
      </p:sp>
      <p:sp>
        <p:nvSpPr>
          <p:cNvPr id="7" name="TextBox 6"/>
          <p:cNvSpPr txBox="1"/>
          <p:nvPr/>
        </p:nvSpPr>
        <p:spPr>
          <a:xfrm>
            <a:off x="323528" y="749494"/>
            <a:ext cx="8323398" cy="317331"/>
          </a:xfrm>
          <a:prstGeom prst="rect">
            <a:avLst/>
          </a:prstGeom>
          <a:noFill/>
        </p:spPr>
        <p:txBody>
          <a:bodyPr wrap="square" rtlCol="0">
            <a:spAutoFit/>
          </a:bodyPr>
          <a:lstStyle/>
          <a:p>
            <a:pPr fontAlgn="base">
              <a:lnSpc>
                <a:spcPct val="80000"/>
              </a:lnSpc>
              <a:spcBef>
                <a:spcPct val="0"/>
              </a:spcBef>
              <a:spcAft>
                <a:spcPct val="0"/>
              </a:spcAft>
            </a:pPr>
            <a:r>
              <a:rPr lang="en-US" altLang="ko-KR" b="1" dirty="0" smtClean="0">
                <a:latin typeface="Arial Narrow" panose="020B0606020202030204" pitchFamily="34" charset="0"/>
                <a:ea typeface="LG스마트체 Regular" panose="020B0600000101010101" pitchFamily="50" charset="-127"/>
                <a:cs typeface="Arial" pitchFamily="34" charset="0"/>
              </a:rPr>
              <a:t>3. </a:t>
            </a:r>
            <a:r>
              <a:rPr lang="en-US" altLang="ko-KR" b="1" dirty="0" smtClean="0">
                <a:latin typeface="Arial Narrow" panose="020B0606020202030204" pitchFamily="34" charset="0"/>
                <a:ea typeface="LG스마트체 Regular" panose="020B0600000101010101" pitchFamily="50" charset="-127"/>
                <a:cs typeface="Arial" pitchFamily="34" charset="0"/>
              </a:rPr>
              <a:t>Real-world </a:t>
            </a:r>
            <a:r>
              <a:rPr lang="en-US" altLang="ko-KR" b="1" dirty="0">
                <a:latin typeface="Arial Narrow" panose="020B0606020202030204" pitchFamily="34" charset="0"/>
                <a:ea typeface="LG스마트체 Regular" panose="020B0600000101010101" pitchFamily="50" charset="-127"/>
                <a:cs typeface="Arial" pitchFamily="34" charset="0"/>
              </a:rPr>
              <a:t>analog</a:t>
            </a:r>
            <a:endParaRPr lang="ko-KR" altLang="en-US" b="1" dirty="0">
              <a:latin typeface="Arial Narrow" panose="020B0606020202030204" pitchFamily="34" charset="0"/>
              <a:ea typeface="LG스마트체 Regular" panose="020B0600000101010101" pitchFamily="50" charset="-127"/>
              <a:cs typeface="Arial" pitchFamily="34" charset="0"/>
            </a:endParaRPr>
          </a:p>
        </p:txBody>
      </p:sp>
      <p:pic>
        <p:nvPicPr>
          <p:cNvPr id="4098" name="Picture 2" descr="Example of the Decorator patter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9423" y="2204864"/>
            <a:ext cx="5715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53260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16632"/>
            <a:ext cx="6660740" cy="369332"/>
          </a:xfrm>
          <a:prstGeom prst="rect">
            <a:avLst/>
          </a:prstGeom>
        </p:spPr>
        <p:txBody>
          <a:bodyPr wrap="square">
            <a:spAutoFit/>
          </a:bodyPr>
          <a:lstStyle/>
          <a:p>
            <a:pPr eaLnBrk="1" hangingPunct="1"/>
            <a:r>
              <a:rPr lang="de-DE" altLang="ko-KR" b="1" dirty="0">
                <a:latin typeface="Arial Narrow" panose="020B0606020202030204" pitchFamily="34" charset="0"/>
                <a:ea typeface="LG스마트체 Regular" panose="020B0600000101010101" pitchFamily="50" charset="-127"/>
              </a:rPr>
              <a:t>I</a:t>
            </a:r>
            <a:r>
              <a:rPr lang="en-US" altLang="ko-KR" b="1">
                <a:latin typeface="Arial Narrow" panose="020B0606020202030204" pitchFamily="34" charset="0"/>
                <a:ea typeface="LG스마트체 Regular" panose="020B0600000101010101" pitchFamily="50" charset="-127"/>
              </a:rPr>
              <a:t>. Content 1</a:t>
            </a:r>
            <a:endParaRPr lang="ko-KR" altLang="en-US" b="1" dirty="0">
              <a:latin typeface="Arial Narrow" panose="020B0606020202030204" pitchFamily="34" charset="0"/>
              <a:ea typeface="LG스마트체 Regular" panose="020B0600000101010101" pitchFamily="50" charset="-127"/>
            </a:endParaRPr>
          </a:p>
        </p:txBody>
      </p:sp>
      <p:sp>
        <p:nvSpPr>
          <p:cNvPr id="6" name="TextBox 5"/>
          <p:cNvSpPr txBox="1"/>
          <p:nvPr/>
        </p:nvSpPr>
        <p:spPr>
          <a:xfrm>
            <a:off x="323528" y="742237"/>
            <a:ext cx="8323398" cy="267317"/>
          </a:xfrm>
          <a:prstGeom prst="rect">
            <a:avLst/>
          </a:prstGeom>
          <a:noFill/>
        </p:spPr>
        <p:txBody>
          <a:bodyPr wrap="square" rtlCol="0">
            <a:spAutoFit/>
          </a:bodyPr>
          <a:lstStyle/>
          <a:p>
            <a:pPr fontAlgn="base">
              <a:lnSpc>
                <a:spcPct val="80000"/>
              </a:lnSpc>
              <a:spcBef>
                <a:spcPct val="0"/>
              </a:spcBef>
              <a:spcAft>
                <a:spcPct val="0"/>
              </a:spcAft>
            </a:pPr>
            <a:r>
              <a:rPr lang="en-US" altLang="ko-KR" sz="1400" b="1">
                <a:latin typeface="Arial Narrow" panose="020B0606020202030204" pitchFamily="34" charset="0"/>
                <a:ea typeface="LG스마트체 Regular" panose="020B0600000101010101" pitchFamily="50" charset="-127"/>
                <a:cs typeface="Arial" pitchFamily="34" charset="0"/>
              </a:rPr>
              <a:t>1. Article 1</a:t>
            </a:r>
            <a:endParaRPr lang="ko-KR" altLang="en-US" sz="1400" b="1" dirty="0">
              <a:latin typeface="Arial Narrow" panose="020B0606020202030204" pitchFamily="34" charset="0"/>
              <a:ea typeface="LG스마트체 Regular" panose="020B0600000101010101" pitchFamily="50" charset="-127"/>
              <a:cs typeface="Arial" pitchFamily="34" charset="0"/>
            </a:endParaRPr>
          </a:p>
        </p:txBody>
      </p:sp>
      <p:sp>
        <p:nvSpPr>
          <p:cNvPr id="11" name="TextBox 10"/>
          <p:cNvSpPr txBox="1"/>
          <p:nvPr/>
        </p:nvSpPr>
        <p:spPr>
          <a:xfrm>
            <a:off x="323528" y="1016732"/>
            <a:ext cx="8323398" cy="738664"/>
          </a:xfrm>
          <a:prstGeom prst="rect">
            <a:avLst/>
          </a:prstGeom>
          <a:noFill/>
        </p:spPr>
        <p:txBody>
          <a:bodyPr wrap="square" rtlCol="0">
            <a:spAutoFit/>
          </a:bodyPr>
          <a:lstStyle/>
          <a:p>
            <a:pPr>
              <a:lnSpc>
                <a:spcPct val="150000"/>
              </a:lnSpc>
            </a:pPr>
            <a:r>
              <a:rPr lang="en-US" altLang="ko-KR" sz="1400">
                <a:latin typeface="Arial Narrow" panose="020B0606020202030204" pitchFamily="34" charset="0"/>
                <a:ea typeface="LG스마트체 Regular" panose="020B0600000101010101" pitchFamily="50" charset="-127"/>
                <a:cs typeface="Arial" panose="020B0604020202020204" pitchFamily="34" charset="0"/>
              </a:rPr>
              <a:t>Content</a:t>
            </a:r>
          </a:p>
          <a:p>
            <a:pPr>
              <a:lnSpc>
                <a:spcPct val="150000"/>
              </a:lnSpc>
            </a:pPr>
            <a:r>
              <a:rPr lang="en-US" altLang="ko-KR" sz="1400">
                <a:latin typeface="Arial Narrow" panose="020B0606020202030204" pitchFamily="34" charset="0"/>
                <a:ea typeface="LG스마트체 Regular" panose="020B0600000101010101" pitchFamily="50" charset="-127"/>
                <a:cs typeface="Arial" panose="020B0604020202020204" pitchFamily="34" charset="0"/>
              </a:rPr>
              <a:t>…..</a:t>
            </a:r>
            <a:endParaRPr lang="ko-KR" altLang="en-US" sz="1400" dirty="0">
              <a:latin typeface="Arial Narrow" panose="020B0606020202030204" pitchFamily="34" charset="0"/>
              <a:ea typeface="LG스마트체 Regular" panose="020B0600000101010101" pitchFamily="50" charset="-127"/>
              <a:cs typeface="Arial" panose="020B0604020202020204" pitchFamily="34" charset="0"/>
            </a:endParaRPr>
          </a:p>
        </p:txBody>
      </p:sp>
      <p:sp>
        <p:nvSpPr>
          <p:cNvPr id="13" name="TextBox 12"/>
          <p:cNvSpPr txBox="1"/>
          <p:nvPr/>
        </p:nvSpPr>
        <p:spPr>
          <a:xfrm>
            <a:off x="1907704" y="1999596"/>
            <a:ext cx="6012668" cy="1384995"/>
          </a:xfrm>
          <a:prstGeom prst="rect">
            <a:avLst/>
          </a:prstGeom>
          <a:noFill/>
          <a:ln>
            <a:solidFill>
              <a:schemeClr val="bg1">
                <a:lumMod val="50000"/>
              </a:schemeClr>
            </a:solidFill>
          </a:ln>
        </p:spPr>
        <p:txBody>
          <a:bodyPr wrap="square" rtlCol="0">
            <a:spAutoFit/>
          </a:bodyPr>
          <a:lstStyle/>
          <a:p>
            <a:pPr>
              <a:lnSpc>
                <a:spcPct val="150000"/>
              </a:lnSpc>
            </a:pPr>
            <a:r>
              <a:rPr lang="en-US" altLang="ko-KR" sz="1400" b="1" u="sng" dirty="0">
                <a:latin typeface="Arial Narrow" panose="020B0606020202030204" pitchFamily="34" charset="0"/>
                <a:ea typeface="LG스마트체 Regular" panose="020B0600000101010101" pitchFamily="50" charset="-127"/>
                <a:cs typeface="Arial" panose="020B0604020202020204" pitchFamily="34" charset="0"/>
              </a:rPr>
              <a:t>Note:</a:t>
            </a:r>
          </a:p>
          <a:p>
            <a:pPr marL="285750" indent="-285750">
              <a:lnSpc>
                <a:spcPct val="150000"/>
              </a:lnSpc>
              <a:buFont typeface="Arial" panose="020B0604020202020204" pitchFamily="34" charset="0"/>
              <a:buChar char="•"/>
            </a:pPr>
            <a:r>
              <a:rPr lang="en-US" altLang="ko-KR" sz="1400" dirty="0">
                <a:latin typeface="Arial Narrow" panose="020B0606020202030204" pitchFamily="34" charset="0"/>
                <a:ea typeface="LG스마트체 Regular" panose="020B0600000101010101" pitchFamily="50" charset="-127"/>
                <a:cs typeface="Arial" panose="020B0604020202020204" pitchFamily="34" charset="0"/>
              </a:rPr>
              <a:t>Font            : Only </a:t>
            </a:r>
            <a:r>
              <a:rPr lang="en-US" altLang="ko-KR" sz="1400" dirty="0">
                <a:solidFill>
                  <a:schemeClr val="accent2">
                    <a:lumMod val="75000"/>
                  </a:schemeClr>
                </a:solidFill>
                <a:latin typeface="Arial Narrow" panose="020B0606020202030204" pitchFamily="34" charset="0"/>
                <a:ea typeface="LG스마트체 Regular" panose="020B0600000101010101" pitchFamily="50" charset="-127"/>
                <a:cs typeface="Arial" panose="020B0604020202020204" pitchFamily="34" charset="0"/>
              </a:rPr>
              <a:t>Arial Narrow</a:t>
            </a:r>
          </a:p>
          <a:p>
            <a:pPr marL="285750" indent="-285750">
              <a:lnSpc>
                <a:spcPct val="150000"/>
              </a:lnSpc>
              <a:buFont typeface="Arial" panose="020B0604020202020204" pitchFamily="34" charset="0"/>
              <a:buChar char="•"/>
            </a:pPr>
            <a:r>
              <a:rPr lang="en-US" altLang="ko-KR" sz="1400" dirty="0">
                <a:latin typeface="Arial Narrow" panose="020B0606020202030204" pitchFamily="34" charset="0"/>
                <a:ea typeface="LG스마트체 Regular" panose="020B0600000101010101" pitchFamily="50" charset="-127"/>
                <a:cs typeface="Arial" panose="020B0604020202020204" pitchFamily="34" charset="0"/>
              </a:rPr>
              <a:t>Language   : Only </a:t>
            </a:r>
            <a:r>
              <a:rPr lang="en-US" altLang="ko-KR" sz="1400" dirty="0">
                <a:solidFill>
                  <a:schemeClr val="accent2">
                    <a:lumMod val="75000"/>
                  </a:schemeClr>
                </a:solidFill>
                <a:latin typeface="Arial Narrow" panose="020B0606020202030204" pitchFamily="34" charset="0"/>
                <a:ea typeface="LG스마트체 Regular" panose="020B0600000101010101" pitchFamily="50" charset="-127"/>
                <a:cs typeface="Arial" panose="020B0604020202020204" pitchFamily="34" charset="0"/>
              </a:rPr>
              <a:t>English</a:t>
            </a:r>
          </a:p>
          <a:p>
            <a:pPr marL="285750" indent="-285750">
              <a:lnSpc>
                <a:spcPct val="150000"/>
              </a:lnSpc>
              <a:buFont typeface="Arial" panose="020B0604020202020204" pitchFamily="34" charset="0"/>
              <a:buChar char="•"/>
            </a:pPr>
            <a:r>
              <a:rPr lang="en-US" altLang="ko-KR" sz="1400" dirty="0">
                <a:latin typeface="Arial Narrow" panose="020B0606020202030204" pitchFamily="34" charset="0"/>
                <a:ea typeface="LG스마트체 Regular" panose="020B0600000101010101" pitchFamily="50" charset="-127"/>
                <a:cs typeface="Arial" panose="020B0604020202020204" pitchFamily="34" charset="0"/>
              </a:rPr>
              <a:t>Picture        : Because of copyright issues, </a:t>
            </a:r>
            <a:r>
              <a:rPr lang="en-US" altLang="ko-KR" sz="1400" dirty="0">
                <a:solidFill>
                  <a:schemeClr val="accent2">
                    <a:lumMod val="75000"/>
                  </a:schemeClr>
                </a:solidFill>
                <a:latin typeface="Arial Narrow" panose="020B0606020202030204" pitchFamily="34" charset="0"/>
                <a:ea typeface="LG스마트체 Regular" panose="020B0600000101010101" pitchFamily="50" charset="-127"/>
                <a:cs typeface="Arial" panose="020B0604020202020204" pitchFamily="34" charset="0"/>
              </a:rPr>
              <a:t>DO NOT attach unauthorized images</a:t>
            </a:r>
          </a:p>
        </p:txBody>
      </p:sp>
    </p:spTree>
    <p:extLst>
      <p:ext uri="{BB962C8B-B14F-4D97-AF65-F5344CB8AC3E}">
        <p14:creationId xmlns:p14="http://schemas.microsoft.com/office/powerpoint/2010/main" val="18791233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16632"/>
            <a:ext cx="6660740" cy="369332"/>
          </a:xfrm>
          <a:prstGeom prst="rect">
            <a:avLst/>
          </a:prstGeom>
        </p:spPr>
        <p:txBody>
          <a:bodyPr wrap="square">
            <a:spAutoFit/>
          </a:bodyPr>
          <a:lstStyle/>
          <a:p>
            <a:pPr eaLnBrk="1" hangingPunct="1"/>
            <a:r>
              <a:rPr lang="de-DE" altLang="ko-KR" b="1">
                <a:latin typeface="Arial Narrow" panose="020B0606020202030204" pitchFamily="34" charset="0"/>
                <a:ea typeface="LG스마트체 Regular" panose="020B0600000101010101" pitchFamily="50" charset="-127"/>
              </a:rPr>
              <a:t>II</a:t>
            </a:r>
            <a:r>
              <a:rPr lang="en-US" altLang="ko-KR" b="1">
                <a:latin typeface="Arial Narrow" panose="020B0606020202030204" pitchFamily="34" charset="0"/>
                <a:ea typeface="LG스마트체 Regular" panose="020B0600000101010101" pitchFamily="50" charset="-127"/>
              </a:rPr>
              <a:t>. Content 2</a:t>
            </a:r>
            <a:endParaRPr lang="ko-KR" altLang="en-US" b="1" dirty="0">
              <a:latin typeface="Arial Narrow" panose="020B0606020202030204" pitchFamily="34" charset="0"/>
              <a:ea typeface="LG스마트체 Regular" panose="020B0600000101010101" pitchFamily="50" charset="-127"/>
            </a:endParaRPr>
          </a:p>
        </p:txBody>
      </p:sp>
      <p:sp>
        <p:nvSpPr>
          <p:cNvPr id="9" name="TextBox 8"/>
          <p:cNvSpPr txBox="1"/>
          <p:nvPr/>
        </p:nvSpPr>
        <p:spPr>
          <a:xfrm>
            <a:off x="323528" y="742237"/>
            <a:ext cx="8323398" cy="267317"/>
          </a:xfrm>
          <a:prstGeom prst="rect">
            <a:avLst/>
          </a:prstGeom>
          <a:noFill/>
        </p:spPr>
        <p:txBody>
          <a:bodyPr wrap="square" rtlCol="0">
            <a:spAutoFit/>
          </a:bodyPr>
          <a:lstStyle/>
          <a:p>
            <a:pPr fontAlgn="base">
              <a:lnSpc>
                <a:spcPct val="80000"/>
              </a:lnSpc>
              <a:spcBef>
                <a:spcPct val="0"/>
              </a:spcBef>
              <a:spcAft>
                <a:spcPct val="0"/>
              </a:spcAft>
            </a:pPr>
            <a:r>
              <a:rPr lang="en-US" altLang="ko-KR" sz="1400" b="1">
                <a:latin typeface="Arial Narrow" panose="020B0606020202030204" pitchFamily="34" charset="0"/>
                <a:ea typeface="LG스마트체 Regular" panose="020B0600000101010101" pitchFamily="50" charset="-127"/>
                <a:cs typeface="Arial" pitchFamily="34" charset="0"/>
              </a:rPr>
              <a:t>1. Article 1</a:t>
            </a:r>
            <a:endParaRPr lang="ko-KR" altLang="en-US" sz="1400" b="1" dirty="0">
              <a:latin typeface="Arial Narrow" panose="020B0606020202030204" pitchFamily="34" charset="0"/>
              <a:ea typeface="LG스마트체 Regular" panose="020B0600000101010101" pitchFamily="50" charset="-127"/>
              <a:cs typeface="Arial" pitchFamily="34" charset="0"/>
            </a:endParaRPr>
          </a:p>
        </p:txBody>
      </p:sp>
      <p:sp>
        <p:nvSpPr>
          <p:cNvPr id="10" name="TextBox 9"/>
          <p:cNvSpPr txBox="1"/>
          <p:nvPr/>
        </p:nvSpPr>
        <p:spPr>
          <a:xfrm>
            <a:off x="323528" y="1016732"/>
            <a:ext cx="8323398" cy="738664"/>
          </a:xfrm>
          <a:prstGeom prst="rect">
            <a:avLst/>
          </a:prstGeom>
          <a:noFill/>
        </p:spPr>
        <p:txBody>
          <a:bodyPr wrap="square" rtlCol="0">
            <a:spAutoFit/>
          </a:bodyPr>
          <a:lstStyle/>
          <a:p>
            <a:pPr>
              <a:lnSpc>
                <a:spcPct val="150000"/>
              </a:lnSpc>
            </a:pPr>
            <a:r>
              <a:rPr lang="en-US" altLang="ko-KR" sz="1400">
                <a:latin typeface="Arial Narrow" panose="020B0606020202030204" pitchFamily="34" charset="0"/>
                <a:ea typeface="LG스마트체 Regular" panose="020B0600000101010101" pitchFamily="50" charset="-127"/>
                <a:cs typeface="Arial" panose="020B0604020202020204" pitchFamily="34" charset="0"/>
              </a:rPr>
              <a:t>Content</a:t>
            </a:r>
          </a:p>
          <a:p>
            <a:pPr>
              <a:lnSpc>
                <a:spcPct val="150000"/>
              </a:lnSpc>
            </a:pPr>
            <a:r>
              <a:rPr lang="en-US" altLang="ko-KR" sz="1400">
                <a:latin typeface="Arial Narrow" panose="020B0606020202030204" pitchFamily="34" charset="0"/>
                <a:ea typeface="LG스마트체 Regular" panose="020B0600000101010101" pitchFamily="50" charset="-127"/>
                <a:cs typeface="Arial" panose="020B0604020202020204" pitchFamily="34" charset="0"/>
              </a:rPr>
              <a:t>…..</a:t>
            </a:r>
            <a:endParaRPr lang="ko-KR" altLang="en-US" sz="1400" dirty="0">
              <a:latin typeface="Arial Narrow" panose="020B0606020202030204" pitchFamily="34" charset="0"/>
              <a:ea typeface="LG스마트체 Regular" panose="020B0600000101010101" pitchFamily="50" charset="-127"/>
              <a:cs typeface="Arial" panose="020B0604020202020204" pitchFamily="34" charset="0"/>
            </a:endParaRPr>
          </a:p>
        </p:txBody>
      </p:sp>
    </p:spTree>
    <p:extLst>
      <p:ext uri="{BB962C8B-B14F-4D97-AF65-F5344CB8AC3E}">
        <p14:creationId xmlns:p14="http://schemas.microsoft.com/office/powerpoint/2010/main" val="3323704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16632"/>
            <a:ext cx="6660740" cy="461665"/>
          </a:xfrm>
          <a:prstGeom prst="rect">
            <a:avLst/>
          </a:prstGeom>
        </p:spPr>
        <p:txBody>
          <a:bodyPr wrap="square">
            <a:spAutoFit/>
          </a:bodyPr>
          <a:lstStyle/>
          <a:p>
            <a:pPr eaLnBrk="1" hangingPunct="1"/>
            <a:r>
              <a:rPr lang="de-DE" altLang="ko-KR" sz="2400" b="1" dirty="0">
                <a:latin typeface="Arial Narrow" panose="020B0606020202030204" pitchFamily="34" charset="0"/>
                <a:ea typeface="LG스마트체 Regular" panose="020B0600000101010101" pitchFamily="50" charset="-127"/>
              </a:rPr>
              <a:t>II</a:t>
            </a:r>
            <a:r>
              <a:rPr lang="en-US" altLang="ko-KR" sz="2400" b="1" dirty="0">
                <a:latin typeface="Arial Narrow" panose="020B0606020202030204" pitchFamily="34" charset="0"/>
                <a:ea typeface="LG스마트체 Regular" panose="020B0600000101010101" pitchFamily="50" charset="-127"/>
              </a:rPr>
              <a:t>. Strategy Pattern</a:t>
            </a:r>
            <a:endParaRPr lang="ko-KR" altLang="en-US" sz="2400" b="1" dirty="0">
              <a:latin typeface="Arial Narrow" panose="020B0606020202030204" pitchFamily="34" charset="0"/>
              <a:ea typeface="LG스마트체 Regular" panose="020B0600000101010101" pitchFamily="50" charset="-127"/>
            </a:endParaRPr>
          </a:p>
        </p:txBody>
      </p:sp>
      <p:sp>
        <p:nvSpPr>
          <p:cNvPr id="6" name="TextBox 5"/>
          <p:cNvSpPr txBox="1"/>
          <p:nvPr/>
        </p:nvSpPr>
        <p:spPr>
          <a:xfrm>
            <a:off x="323528" y="742237"/>
            <a:ext cx="8323398" cy="313932"/>
          </a:xfrm>
          <a:prstGeom prst="rect">
            <a:avLst/>
          </a:prstGeom>
          <a:noFill/>
        </p:spPr>
        <p:txBody>
          <a:bodyPr wrap="square" rtlCol="0">
            <a:spAutoFit/>
          </a:bodyPr>
          <a:lstStyle/>
          <a:p>
            <a:pPr fontAlgn="base">
              <a:lnSpc>
                <a:spcPct val="80000"/>
              </a:lnSpc>
              <a:spcBef>
                <a:spcPct val="0"/>
              </a:spcBef>
              <a:spcAft>
                <a:spcPct val="0"/>
              </a:spcAft>
            </a:pPr>
            <a:r>
              <a:rPr lang="en-US" altLang="ko-KR" b="1" dirty="0">
                <a:latin typeface="Arial Narrow" panose="020B0606020202030204" pitchFamily="34" charset="0"/>
                <a:ea typeface="LG스마트체 Regular" panose="020B0600000101010101" pitchFamily="50" charset="-127"/>
                <a:cs typeface="Arial" pitchFamily="34" charset="0"/>
              </a:rPr>
              <a:t>1. Define</a:t>
            </a:r>
            <a:endParaRPr lang="ko-KR" altLang="en-US" b="1" dirty="0">
              <a:latin typeface="Arial Narrow" panose="020B0606020202030204" pitchFamily="34" charset="0"/>
              <a:ea typeface="LG스마트체 Regular" panose="020B0600000101010101" pitchFamily="50" charset="-127"/>
              <a:cs typeface="Arial" pitchFamily="34" charset="0"/>
            </a:endParaRPr>
          </a:p>
        </p:txBody>
      </p:sp>
      <p:sp>
        <p:nvSpPr>
          <p:cNvPr id="4" name="TextBox 3"/>
          <p:cNvSpPr txBox="1"/>
          <p:nvPr/>
        </p:nvSpPr>
        <p:spPr>
          <a:xfrm>
            <a:off x="309381" y="1238022"/>
            <a:ext cx="7164796" cy="1200329"/>
          </a:xfrm>
          <a:prstGeom prst="rect">
            <a:avLst/>
          </a:prstGeom>
          <a:noFill/>
        </p:spPr>
        <p:txBody>
          <a:bodyPr wrap="square" rtlCol="0">
            <a:spAutoFit/>
          </a:bodyPr>
          <a:lstStyle/>
          <a:p>
            <a:r>
              <a:rPr lang="en-US" dirty="0">
                <a:latin typeface="Arial Narrow" panose="020B0606020202030204" pitchFamily="34" charset="0"/>
              </a:rPr>
              <a:t>The Strategy Pattern defines a family of algorithms,</a:t>
            </a:r>
            <a:br>
              <a:rPr lang="en-US" dirty="0">
                <a:latin typeface="Arial Narrow" panose="020B0606020202030204" pitchFamily="34" charset="0"/>
              </a:rPr>
            </a:br>
            <a:r>
              <a:rPr lang="en-US" dirty="0">
                <a:latin typeface="Arial Narrow" panose="020B0606020202030204" pitchFamily="34" charset="0"/>
              </a:rPr>
              <a:t>encapsulates each one, and makes them interchangeable.</a:t>
            </a:r>
          </a:p>
          <a:p>
            <a:r>
              <a:rPr lang="en-US" dirty="0">
                <a:latin typeface="Arial Narrow" panose="020B0606020202030204" pitchFamily="34" charset="0"/>
              </a:rPr>
              <a:t>Strategy lets the algorithms vary independently form clients that use it.</a:t>
            </a:r>
          </a:p>
          <a:p>
            <a:endParaRPr lang="en-US" dirty="0">
              <a:latin typeface="Arial Narrow" panose="020B0606020202030204" pitchFamily="34" charset="0"/>
            </a:endParaRPr>
          </a:p>
        </p:txBody>
      </p:sp>
      <p:pic>
        <p:nvPicPr>
          <p:cNvPr id="1026" name="Picture 2" descr="Strategy design patter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7227" y="2624644"/>
            <a:ext cx="6096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5820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16632"/>
            <a:ext cx="6660740" cy="461665"/>
          </a:xfrm>
          <a:prstGeom prst="rect">
            <a:avLst/>
          </a:prstGeom>
        </p:spPr>
        <p:txBody>
          <a:bodyPr wrap="square">
            <a:spAutoFit/>
          </a:bodyPr>
          <a:lstStyle/>
          <a:p>
            <a:pPr eaLnBrk="1" hangingPunct="1"/>
            <a:r>
              <a:rPr lang="de-DE" altLang="ko-KR" sz="2400" b="1" dirty="0">
                <a:latin typeface="Arial Narrow" panose="020B0606020202030204" pitchFamily="34" charset="0"/>
                <a:ea typeface="LG스마트체 Regular" panose="020B0600000101010101" pitchFamily="50" charset="-127"/>
              </a:rPr>
              <a:t>II</a:t>
            </a:r>
            <a:r>
              <a:rPr lang="en-US" altLang="ko-KR" sz="2400" b="1" dirty="0">
                <a:latin typeface="Arial Narrow" panose="020B0606020202030204" pitchFamily="34" charset="0"/>
                <a:ea typeface="LG스마트체 Regular" panose="020B0600000101010101" pitchFamily="50" charset="-127"/>
              </a:rPr>
              <a:t>. Strategy Pattern</a:t>
            </a:r>
            <a:endParaRPr lang="ko-KR" altLang="en-US" sz="2400" b="1" dirty="0">
              <a:latin typeface="Arial Narrow" panose="020B0606020202030204" pitchFamily="34" charset="0"/>
              <a:ea typeface="LG스마트체 Regular" panose="020B0600000101010101" pitchFamily="50" charset="-127"/>
            </a:endParaRPr>
          </a:p>
        </p:txBody>
      </p:sp>
      <p:sp>
        <p:nvSpPr>
          <p:cNvPr id="6" name="TextBox 5"/>
          <p:cNvSpPr txBox="1"/>
          <p:nvPr/>
        </p:nvSpPr>
        <p:spPr>
          <a:xfrm>
            <a:off x="323528" y="742237"/>
            <a:ext cx="8323398" cy="317331"/>
          </a:xfrm>
          <a:prstGeom prst="rect">
            <a:avLst/>
          </a:prstGeom>
          <a:noFill/>
        </p:spPr>
        <p:txBody>
          <a:bodyPr wrap="square" rtlCol="0">
            <a:spAutoFit/>
          </a:bodyPr>
          <a:lstStyle/>
          <a:p>
            <a:pPr fontAlgn="base">
              <a:lnSpc>
                <a:spcPct val="80000"/>
              </a:lnSpc>
              <a:spcBef>
                <a:spcPct val="0"/>
              </a:spcBef>
              <a:spcAft>
                <a:spcPct val="0"/>
              </a:spcAft>
            </a:pPr>
            <a:r>
              <a:rPr lang="en-US" altLang="ko-KR" b="1" dirty="0">
                <a:latin typeface="Arial Narrow" panose="020B0606020202030204" pitchFamily="34" charset="0"/>
                <a:ea typeface="LG스마트체 Regular" panose="020B0600000101010101" pitchFamily="50" charset="-127"/>
                <a:cs typeface="Arial" pitchFamily="34" charset="0"/>
              </a:rPr>
              <a:t>2. Example: Transport strategy</a:t>
            </a:r>
            <a:endParaRPr lang="ko-KR" altLang="en-US" b="1" dirty="0">
              <a:latin typeface="Arial Narrow" panose="020B0606020202030204" pitchFamily="34" charset="0"/>
              <a:ea typeface="LG스마트체 Regular" panose="020B0600000101010101" pitchFamily="50" charset="-127"/>
              <a:cs typeface="Arial" pitchFamily="34" charset="0"/>
            </a:endParaRPr>
          </a:p>
        </p:txBody>
      </p:sp>
      <p:pic>
        <p:nvPicPr>
          <p:cNvPr id="2050" name="Picture 2" descr="Various transportation strategi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3668" y="2852936"/>
            <a:ext cx="6096000" cy="28575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647564" y="1304764"/>
            <a:ext cx="8136904" cy="1754326"/>
          </a:xfrm>
          <a:prstGeom prst="rect">
            <a:avLst/>
          </a:prstGeom>
          <a:noFill/>
        </p:spPr>
        <p:txBody>
          <a:bodyPr wrap="square" rtlCol="0">
            <a:spAutoFit/>
          </a:bodyPr>
          <a:lstStyle/>
          <a:p>
            <a:r>
              <a:rPr lang="en-US" dirty="0">
                <a:latin typeface="Arial Narrow" panose="020B0606020202030204" pitchFamily="34" charset="0"/>
              </a:rPr>
              <a:t>Imagine that you have to get to the airport.</a:t>
            </a:r>
          </a:p>
          <a:p>
            <a:r>
              <a:rPr lang="en-US" dirty="0">
                <a:latin typeface="Arial Narrow" panose="020B0606020202030204" pitchFamily="34" charset="0"/>
              </a:rPr>
              <a:t>You can catch a bus, order a cab, or get on your bicycle.</a:t>
            </a:r>
          </a:p>
          <a:p>
            <a:r>
              <a:rPr lang="en-US" dirty="0">
                <a:latin typeface="Arial Narrow" panose="020B0606020202030204" pitchFamily="34" charset="0"/>
              </a:rPr>
              <a:t>These are your transportation strategies.</a:t>
            </a:r>
          </a:p>
          <a:p>
            <a:r>
              <a:rPr lang="en-US" dirty="0">
                <a:latin typeface="Arial Narrow" panose="020B0606020202030204" pitchFamily="34" charset="0"/>
              </a:rPr>
              <a:t>You can pick one of the strategies depending on factors such as budget or time constraints.</a:t>
            </a:r>
          </a:p>
          <a:p>
            <a:endParaRPr lang="en-US" dirty="0">
              <a:latin typeface="Arial Narrow" panose="020B0606020202030204" pitchFamily="34" charset="0"/>
            </a:endParaRPr>
          </a:p>
          <a:p>
            <a:endParaRPr lang="en-US" dirty="0">
              <a:latin typeface="Arial Narrow" panose="020B0606020202030204" pitchFamily="34" charset="0"/>
            </a:endParaRPr>
          </a:p>
        </p:txBody>
      </p:sp>
    </p:spTree>
    <p:extLst>
      <p:ext uri="{BB962C8B-B14F-4D97-AF65-F5344CB8AC3E}">
        <p14:creationId xmlns:p14="http://schemas.microsoft.com/office/powerpoint/2010/main" val="4184439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16632"/>
            <a:ext cx="6660740" cy="461665"/>
          </a:xfrm>
          <a:prstGeom prst="rect">
            <a:avLst/>
          </a:prstGeom>
        </p:spPr>
        <p:txBody>
          <a:bodyPr wrap="square">
            <a:spAutoFit/>
          </a:bodyPr>
          <a:lstStyle/>
          <a:p>
            <a:pPr eaLnBrk="1" hangingPunct="1"/>
            <a:r>
              <a:rPr lang="de-DE" altLang="ko-KR" sz="2400" b="1" dirty="0">
                <a:latin typeface="Arial Narrow" panose="020B0606020202030204" pitchFamily="34" charset="0"/>
                <a:ea typeface="LG스마트체 Regular" panose="020B0600000101010101" pitchFamily="50" charset="-127"/>
              </a:rPr>
              <a:t>II</a:t>
            </a:r>
            <a:r>
              <a:rPr lang="en-US" altLang="ko-KR" sz="2400" b="1" dirty="0">
                <a:latin typeface="Arial Narrow" panose="020B0606020202030204" pitchFamily="34" charset="0"/>
                <a:ea typeface="LG스마트체 Regular" panose="020B0600000101010101" pitchFamily="50" charset="-127"/>
              </a:rPr>
              <a:t>. Strategy Pattern</a:t>
            </a:r>
            <a:endParaRPr lang="ko-KR" altLang="en-US" sz="2400" b="1" dirty="0">
              <a:latin typeface="Arial Narrow" panose="020B0606020202030204" pitchFamily="34" charset="0"/>
              <a:ea typeface="LG스마트체 Regular" panose="020B0600000101010101" pitchFamily="50" charset="-127"/>
            </a:endParaRPr>
          </a:p>
        </p:txBody>
      </p:sp>
      <p:sp>
        <p:nvSpPr>
          <p:cNvPr id="6" name="TextBox 5"/>
          <p:cNvSpPr txBox="1"/>
          <p:nvPr/>
        </p:nvSpPr>
        <p:spPr>
          <a:xfrm>
            <a:off x="323528" y="742237"/>
            <a:ext cx="8323398" cy="317331"/>
          </a:xfrm>
          <a:prstGeom prst="rect">
            <a:avLst/>
          </a:prstGeom>
          <a:noFill/>
        </p:spPr>
        <p:txBody>
          <a:bodyPr wrap="square" rtlCol="0">
            <a:spAutoFit/>
          </a:bodyPr>
          <a:lstStyle/>
          <a:p>
            <a:pPr fontAlgn="base">
              <a:lnSpc>
                <a:spcPct val="80000"/>
              </a:lnSpc>
              <a:spcBef>
                <a:spcPct val="0"/>
              </a:spcBef>
              <a:spcAft>
                <a:spcPct val="0"/>
              </a:spcAft>
            </a:pPr>
            <a:r>
              <a:rPr lang="en-US" altLang="ko-KR" b="1" dirty="0">
                <a:latin typeface="Arial Narrow" panose="020B0606020202030204" pitchFamily="34" charset="0"/>
                <a:ea typeface="LG스마트체 Regular" panose="020B0600000101010101" pitchFamily="50" charset="-127"/>
                <a:cs typeface="Arial" pitchFamily="34" charset="0"/>
              </a:rPr>
              <a:t>3</a:t>
            </a:r>
            <a:r>
              <a:rPr lang="en-US" altLang="ko-KR" b="1" dirty="0" smtClean="0">
                <a:latin typeface="Arial Narrow" panose="020B0606020202030204" pitchFamily="34" charset="0"/>
                <a:ea typeface="LG스마트체 Regular" panose="020B0600000101010101" pitchFamily="50" charset="-127"/>
                <a:cs typeface="Arial" pitchFamily="34" charset="0"/>
              </a:rPr>
              <a:t>. </a:t>
            </a:r>
            <a:r>
              <a:rPr lang="en-US" altLang="ko-KR" b="1" dirty="0">
                <a:latin typeface="Arial Narrow" panose="020B0606020202030204" pitchFamily="34" charset="0"/>
                <a:ea typeface="LG스마트체 Regular" panose="020B0600000101010101" pitchFamily="50" charset="-127"/>
                <a:cs typeface="Arial" pitchFamily="34" charset="0"/>
              </a:rPr>
              <a:t>Structure</a:t>
            </a:r>
            <a:endParaRPr lang="ko-KR" altLang="en-US" b="1" dirty="0">
              <a:latin typeface="Arial Narrow" panose="020B0606020202030204" pitchFamily="34" charset="0"/>
              <a:ea typeface="LG스마트체 Regular" panose="020B0600000101010101" pitchFamily="50" charset="-127"/>
              <a:cs typeface="Arial" pitchFamily="34" charset="0"/>
            </a:endParaRPr>
          </a:p>
        </p:txBody>
      </p:sp>
      <p:pic>
        <p:nvPicPr>
          <p:cNvPr id="3" name="Picture 2"/>
          <p:cNvPicPr>
            <a:picLocks noChangeAspect="1"/>
          </p:cNvPicPr>
          <p:nvPr/>
        </p:nvPicPr>
        <p:blipFill>
          <a:blip r:embed="rId3"/>
          <a:stretch>
            <a:fillRect/>
          </a:stretch>
        </p:blipFill>
        <p:spPr>
          <a:xfrm>
            <a:off x="1017826" y="1772816"/>
            <a:ext cx="6934801" cy="3772227"/>
          </a:xfrm>
          <a:prstGeom prst="rect">
            <a:avLst/>
          </a:prstGeom>
        </p:spPr>
      </p:pic>
    </p:spTree>
    <p:extLst>
      <p:ext uri="{BB962C8B-B14F-4D97-AF65-F5344CB8AC3E}">
        <p14:creationId xmlns:p14="http://schemas.microsoft.com/office/powerpoint/2010/main" val="3535927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16632"/>
            <a:ext cx="6660740" cy="461665"/>
          </a:xfrm>
          <a:prstGeom prst="rect">
            <a:avLst/>
          </a:prstGeom>
        </p:spPr>
        <p:txBody>
          <a:bodyPr wrap="square">
            <a:spAutoFit/>
          </a:bodyPr>
          <a:lstStyle/>
          <a:p>
            <a:pPr eaLnBrk="1" hangingPunct="1"/>
            <a:r>
              <a:rPr lang="de-DE" altLang="ko-KR" sz="2400" b="1" dirty="0">
                <a:latin typeface="Arial Narrow" panose="020B0606020202030204" pitchFamily="34" charset="0"/>
                <a:ea typeface="LG스마트체 Regular" panose="020B0600000101010101" pitchFamily="50" charset="-127"/>
              </a:rPr>
              <a:t>II</a:t>
            </a:r>
            <a:r>
              <a:rPr lang="en-US" altLang="ko-KR" sz="2400" b="1" dirty="0">
                <a:latin typeface="Arial Narrow" panose="020B0606020202030204" pitchFamily="34" charset="0"/>
                <a:ea typeface="LG스마트체 Regular" panose="020B0600000101010101" pitchFamily="50" charset="-127"/>
              </a:rPr>
              <a:t>. Strategy Pattern</a:t>
            </a:r>
            <a:endParaRPr lang="ko-KR" altLang="en-US" sz="2400" b="1" dirty="0">
              <a:latin typeface="Arial Narrow" panose="020B0606020202030204" pitchFamily="34" charset="0"/>
              <a:ea typeface="LG스마트체 Regular" panose="020B0600000101010101" pitchFamily="50" charset="-127"/>
            </a:endParaRPr>
          </a:p>
        </p:txBody>
      </p:sp>
      <p:sp>
        <p:nvSpPr>
          <p:cNvPr id="6" name="TextBox 5"/>
          <p:cNvSpPr txBox="1"/>
          <p:nvPr/>
        </p:nvSpPr>
        <p:spPr>
          <a:xfrm>
            <a:off x="323528" y="742237"/>
            <a:ext cx="8323398" cy="317331"/>
          </a:xfrm>
          <a:prstGeom prst="rect">
            <a:avLst/>
          </a:prstGeom>
          <a:noFill/>
        </p:spPr>
        <p:txBody>
          <a:bodyPr wrap="square" rtlCol="0">
            <a:spAutoFit/>
          </a:bodyPr>
          <a:lstStyle/>
          <a:p>
            <a:pPr fontAlgn="base">
              <a:lnSpc>
                <a:spcPct val="80000"/>
              </a:lnSpc>
              <a:spcBef>
                <a:spcPct val="0"/>
              </a:spcBef>
              <a:spcAft>
                <a:spcPct val="0"/>
              </a:spcAft>
            </a:pPr>
            <a:r>
              <a:rPr lang="en-US" altLang="ko-KR" b="1" dirty="0">
                <a:latin typeface="Arial Narrow" panose="020B0606020202030204" pitchFamily="34" charset="0"/>
                <a:ea typeface="LG스마트체 Regular" panose="020B0600000101010101" pitchFamily="50" charset="-127"/>
                <a:cs typeface="Arial" pitchFamily="34" charset="0"/>
              </a:rPr>
              <a:t>4</a:t>
            </a:r>
            <a:r>
              <a:rPr lang="en-US" altLang="ko-KR" b="1" dirty="0" smtClean="0">
                <a:latin typeface="Arial Narrow" panose="020B0606020202030204" pitchFamily="34" charset="0"/>
                <a:ea typeface="LG스마트체 Regular" panose="020B0600000101010101" pitchFamily="50" charset="-127"/>
                <a:cs typeface="Arial" pitchFamily="34" charset="0"/>
              </a:rPr>
              <a:t>. </a:t>
            </a:r>
            <a:r>
              <a:rPr lang="en-US" altLang="ko-KR" b="1" dirty="0">
                <a:latin typeface="Arial Narrow" panose="020B0606020202030204" pitchFamily="34" charset="0"/>
                <a:ea typeface="LG스마트체 Regular" panose="020B0600000101010101" pitchFamily="50" charset="-127"/>
                <a:cs typeface="Arial" pitchFamily="34" charset="0"/>
              </a:rPr>
              <a:t>Example: Simple </a:t>
            </a:r>
            <a:r>
              <a:rPr lang="en-US" altLang="ko-KR" b="1" dirty="0" err="1">
                <a:latin typeface="Arial Narrow" panose="020B0606020202030204" pitchFamily="34" charset="0"/>
                <a:ea typeface="LG스마트체 Regular" panose="020B0600000101010101" pitchFamily="50" charset="-127"/>
                <a:cs typeface="Arial" pitchFamily="34" charset="0"/>
              </a:rPr>
              <a:t>SinUDuck</a:t>
            </a:r>
            <a:r>
              <a:rPr lang="en-US" altLang="ko-KR" b="1" dirty="0">
                <a:latin typeface="Arial Narrow" panose="020B0606020202030204" pitchFamily="34" charset="0"/>
                <a:ea typeface="LG스마트체 Regular" panose="020B0600000101010101" pitchFamily="50" charset="-127"/>
                <a:cs typeface="Arial" pitchFamily="34" charset="0"/>
              </a:rPr>
              <a:t> </a:t>
            </a:r>
            <a:r>
              <a:rPr lang="en-US" altLang="ko-KR" b="1" dirty="0" smtClean="0">
                <a:latin typeface="Arial Narrow" panose="020B0606020202030204" pitchFamily="34" charset="0"/>
                <a:ea typeface="LG스마트체 Regular" panose="020B0600000101010101" pitchFamily="50" charset="-127"/>
                <a:cs typeface="Arial" pitchFamily="34" charset="0"/>
              </a:rPr>
              <a:t>app and demo</a:t>
            </a:r>
            <a:endParaRPr lang="ko-KR" altLang="en-US" b="1" dirty="0">
              <a:latin typeface="Arial Narrow" panose="020B0606020202030204" pitchFamily="34" charset="0"/>
              <a:ea typeface="LG스마트체 Regular" panose="020B0600000101010101" pitchFamily="50" charset="-127"/>
              <a:cs typeface="Arial" pitchFamily="34" charset="0"/>
            </a:endParaRPr>
          </a:p>
        </p:txBody>
      </p:sp>
      <p:pic>
        <p:nvPicPr>
          <p:cNvPr id="3074" name="Picture 2" descr="Stagery_Patter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25" y="1413025"/>
            <a:ext cx="8920604" cy="5444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5334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16632"/>
            <a:ext cx="6660740" cy="461665"/>
          </a:xfrm>
          <a:prstGeom prst="rect">
            <a:avLst/>
          </a:prstGeom>
        </p:spPr>
        <p:txBody>
          <a:bodyPr wrap="square">
            <a:spAutoFit/>
          </a:bodyPr>
          <a:lstStyle/>
          <a:p>
            <a:pPr eaLnBrk="1" hangingPunct="1"/>
            <a:r>
              <a:rPr lang="de-DE" altLang="ko-KR" sz="2400" b="1" dirty="0">
                <a:latin typeface="Arial Narrow" panose="020B0606020202030204" pitchFamily="34" charset="0"/>
                <a:ea typeface="LG스마트체 Regular" panose="020B0600000101010101" pitchFamily="50" charset="-127"/>
              </a:rPr>
              <a:t>II</a:t>
            </a:r>
            <a:r>
              <a:rPr lang="en-US" altLang="ko-KR" sz="2400" b="1" dirty="0">
                <a:latin typeface="Arial Narrow" panose="020B0606020202030204" pitchFamily="34" charset="0"/>
                <a:ea typeface="LG스마트체 Regular" panose="020B0600000101010101" pitchFamily="50" charset="-127"/>
              </a:rPr>
              <a:t>. Strategy Pattern</a:t>
            </a:r>
            <a:endParaRPr lang="ko-KR" altLang="en-US" sz="2400" b="1" dirty="0">
              <a:latin typeface="Arial Narrow" panose="020B0606020202030204" pitchFamily="34" charset="0"/>
              <a:ea typeface="LG스마트체 Regular" panose="020B0600000101010101" pitchFamily="50" charset="-127"/>
            </a:endParaRPr>
          </a:p>
        </p:txBody>
      </p:sp>
      <p:sp>
        <p:nvSpPr>
          <p:cNvPr id="5" name="TextBox 4"/>
          <p:cNvSpPr txBox="1"/>
          <p:nvPr/>
        </p:nvSpPr>
        <p:spPr>
          <a:xfrm>
            <a:off x="309381" y="1238022"/>
            <a:ext cx="7164796" cy="646331"/>
          </a:xfrm>
          <a:prstGeom prst="rect">
            <a:avLst/>
          </a:prstGeom>
          <a:noFill/>
        </p:spPr>
        <p:txBody>
          <a:bodyPr wrap="square" rtlCol="0">
            <a:spAutoFit/>
          </a:bodyPr>
          <a:lstStyle/>
          <a:p>
            <a:r>
              <a:rPr lang="en-US" dirty="0">
                <a:latin typeface="Arial Narrow" panose="020B0606020202030204" pitchFamily="34" charset="0"/>
              </a:rPr>
              <a:t/>
            </a:r>
            <a:br>
              <a:rPr lang="en-US" dirty="0">
                <a:latin typeface="Arial Narrow" panose="020B0606020202030204" pitchFamily="34" charset="0"/>
              </a:rPr>
            </a:br>
            <a:endParaRPr lang="en-US" dirty="0">
              <a:latin typeface="Arial Narrow" panose="020B0606020202030204" pitchFamily="34" charset="0"/>
            </a:endParaRPr>
          </a:p>
        </p:txBody>
      </p:sp>
      <p:sp>
        <p:nvSpPr>
          <p:cNvPr id="7" name="TextBox 6"/>
          <p:cNvSpPr txBox="1"/>
          <p:nvPr/>
        </p:nvSpPr>
        <p:spPr>
          <a:xfrm>
            <a:off x="309381" y="836712"/>
            <a:ext cx="8323398" cy="317331"/>
          </a:xfrm>
          <a:prstGeom prst="rect">
            <a:avLst/>
          </a:prstGeom>
          <a:noFill/>
        </p:spPr>
        <p:txBody>
          <a:bodyPr wrap="square" rtlCol="0">
            <a:spAutoFit/>
          </a:bodyPr>
          <a:lstStyle/>
          <a:p>
            <a:pPr fontAlgn="base">
              <a:lnSpc>
                <a:spcPct val="80000"/>
              </a:lnSpc>
              <a:spcBef>
                <a:spcPct val="0"/>
              </a:spcBef>
              <a:spcAft>
                <a:spcPct val="0"/>
              </a:spcAft>
            </a:pPr>
            <a:r>
              <a:rPr lang="en-US" altLang="ko-KR" b="1" dirty="0" smtClean="0">
                <a:latin typeface="Arial Narrow" panose="020B0606020202030204" pitchFamily="34" charset="0"/>
                <a:ea typeface="LG스마트체 Regular" panose="020B0600000101010101" pitchFamily="50" charset="-127"/>
                <a:cs typeface="Arial" pitchFamily="34" charset="0"/>
              </a:rPr>
              <a:t>6</a:t>
            </a:r>
            <a:r>
              <a:rPr lang="en-US" altLang="ko-KR" b="1" dirty="0" smtClean="0">
                <a:latin typeface="Arial Narrow" panose="020B0606020202030204" pitchFamily="34" charset="0"/>
                <a:ea typeface="LG스마트체 Regular" panose="020B0600000101010101" pitchFamily="50" charset="-127"/>
                <a:cs typeface="Arial" pitchFamily="34" charset="0"/>
              </a:rPr>
              <a:t>. </a:t>
            </a:r>
            <a:r>
              <a:rPr lang="en-US" altLang="ko-KR" b="1" dirty="0" smtClean="0">
                <a:latin typeface="Arial Narrow" panose="020B0606020202030204" pitchFamily="34" charset="0"/>
                <a:ea typeface="LG스마트체 Regular" panose="020B0600000101010101" pitchFamily="50" charset="-127"/>
                <a:cs typeface="Arial" pitchFamily="34" charset="0"/>
              </a:rPr>
              <a:t>Applicability</a:t>
            </a:r>
            <a:r>
              <a:rPr lang="en-US" altLang="ko-KR" b="1" dirty="0" smtClean="0">
                <a:latin typeface="Arial Narrow" panose="020B0606020202030204" pitchFamily="34" charset="0"/>
                <a:ea typeface="LG스마트체 Regular" panose="020B0600000101010101" pitchFamily="50" charset="-127"/>
                <a:cs typeface="Arial" pitchFamily="34" charset="0"/>
              </a:rPr>
              <a:t> </a:t>
            </a:r>
            <a:endParaRPr lang="ko-KR" altLang="en-US" b="1" dirty="0">
              <a:latin typeface="Arial Narrow" panose="020B0606020202030204" pitchFamily="34" charset="0"/>
              <a:ea typeface="LG스마트체 Regular" panose="020B0600000101010101" pitchFamily="50" charset="-127"/>
              <a:cs typeface="Arial" pitchFamily="34" charset="0"/>
            </a:endParaRPr>
          </a:p>
        </p:txBody>
      </p:sp>
      <p:sp>
        <p:nvSpPr>
          <p:cNvPr id="8" name="TextBox 7"/>
          <p:cNvSpPr txBox="1"/>
          <p:nvPr/>
        </p:nvSpPr>
        <p:spPr>
          <a:xfrm>
            <a:off x="309381" y="1238022"/>
            <a:ext cx="7164796" cy="3139321"/>
          </a:xfrm>
          <a:prstGeom prst="rect">
            <a:avLst/>
          </a:prstGeom>
          <a:noFill/>
        </p:spPr>
        <p:txBody>
          <a:bodyPr wrap="square" rtlCol="0">
            <a:spAutoFit/>
          </a:bodyPr>
          <a:lstStyle/>
          <a:p>
            <a:r>
              <a:rPr lang="en-US" dirty="0">
                <a:latin typeface="Arial Narrow" panose="020B0606020202030204" pitchFamily="34" charset="0"/>
              </a:rPr>
              <a:t>Use the Strategy pattern when you want to use different variants of an algorithm within an object and be able to switch from one algorithm to another during runtime.</a:t>
            </a:r>
          </a:p>
          <a:p>
            <a:endParaRPr lang="en-US" dirty="0">
              <a:latin typeface="Arial Narrow" panose="020B0606020202030204" pitchFamily="34" charset="0"/>
            </a:endParaRPr>
          </a:p>
          <a:p>
            <a:r>
              <a:rPr lang="en-US" dirty="0">
                <a:latin typeface="Arial Narrow" panose="020B0606020202030204" pitchFamily="34" charset="0"/>
              </a:rPr>
              <a:t>Use the Strategy when you have a lot of similar classes that only differ in the way they execute some behavior.</a:t>
            </a:r>
          </a:p>
          <a:p>
            <a:endParaRPr lang="en-US" dirty="0">
              <a:latin typeface="Arial Narrow" panose="020B0606020202030204" pitchFamily="34" charset="0"/>
            </a:endParaRPr>
          </a:p>
          <a:p>
            <a:r>
              <a:rPr lang="en-US" dirty="0">
                <a:latin typeface="Arial Narrow" panose="020B0606020202030204" pitchFamily="34" charset="0"/>
              </a:rPr>
              <a:t>Use the pattern to isolate the business logic of a class from the implementation details of algorithms that may not be as important in the context of that logic.</a:t>
            </a:r>
          </a:p>
          <a:p>
            <a:r>
              <a:rPr lang="en-US" dirty="0">
                <a:latin typeface="Arial Narrow" panose="020B0606020202030204" pitchFamily="34" charset="0"/>
              </a:rPr>
              <a:t> </a:t>
            </a:r>
          </a:p>
          <a:p>
            <a:r>
              <a:rPr lang="en-US" dirty="0">
                <a:latin typeface="Arial Narrow" panose="020B0606020202030204" pitchFamily="34" charset="0"/>
              </a:rPr>
              <a:t>Use the pattern when your class has a massive conditional statement that switches between different variants of the same algorithm.</a:t>
            </a:r>
            <a:endParaRPr lang="en-US" dirty="0">
              <a:latin typeface="Arial Narrow" panose="020B0606020202030204" pitchFamily="34" charset="0"/>
            </a:endParaRPr>
          </a:p>
        </p:txBody>
      </p:sp>
    </p:spTree>
    <p:extLst>
      <p:ext uri="{BB962C8B-B14F-4D97-AF65-F5344CB8AC3E}">
        <p14:creationId xmlns:p14="http://schemas.microsoft.com/office/powerpoint/2010/main" val="351077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16632"/>
            <a:ext cx="6660740" cy="461665"/>
          </a:xfrm>
          <a:prstGeom prst="rect">
            <a:avLst/>
          </a:prstGeom>
        </p:spPr>
        <p:txBody>
          <a:bodyPr wrap="square">
            <a:spAutoFit/>
          </a:bodyPr>
          <a:lstStyle/>
          <a:p>
            <a:pPr eaLnBrk="1" hangingPunct="1"/>
            <a:r>
              <a:rPr lang="de-DE" altLang="ko-KR" sz="2400" b="1" dirty="0">
                <a:latin typeface="Arial Narrow" panose="020B0606020202030204" pitchFamily="34" charset="0"/>
                <a:ea typeface="LG스마트체 Regular" panose="020B0600000101010101" pitchFamily="50" charset="-127"/>
              </a:rPr>
              <a:t>II</a:t>
            </a:r>
            <a:r>
              <a:rPr lang="en-US" altLang="ko-KR" sz="2400" b="1" dirty="0">
                <a:latin typeface="Arial Narrow" panose="020B0606020202030204" pitchFamily="34" charset="0"/>
                <a:ea typeface="LG스마트체 Regular" panose="020B0600000101010101" pitchFamily="50" charset="-127"/>
              </a:rPr>
              <a:t>. Strategy Pattern</a:t>
            </a:r>
            <a:endParaRPr lang="ko-KR" altLang="en-US" sz="2400" b="1" dirty="0">
              <a:latin typeface="Arial Narrow" panose="020B0606020202030204" pitchFamily="34" charset="0"/>
              <a:ea typeface="LG스마트체 Regular" panose="020B0600000101010101" pitchFamily="50" charset="-127"/>
            </a:endParaRPr>
          </a:p>
        </p:txBody>
      </p:sp>
      <p:sp>
        <p:nvSpPr>
          <p:cNvPr id="5" name="TextBox 4"/>
          <p:cNvSpPr txBox="1"/>
          <p:nvPr/>
        </p:nvSpPr>
        <p:spPr>
          <a:xfrm>
            <a:off x="309381" y="1238022"/>
            <a:ext cx="7164796" cy="646331"/>
          </a:xfrm>
          <a:prstGeom prst="rect">
            <a:avLst/>
          </a:prstGeom>
          <a:noFill/>
        </p:spPr>
        <p:txBody>
          <a:bodyPr wrap="square" rtlCol="0">
            <a:spAutoFit/>
          </a:bodyPr>
          <a:lstStyle/>
          <a:p>
            <a:r>
              <a:rPr lang="en-US" dirty="0">
                <a:latin typeface="Arial Narrow" panose="020B0606020202030204" pitchFamily="34" charset="0"/>
              </a:rPr>
              <a:t/>
            </a:r>
            <a:br>
              <a:rPr lang="en-US" dirty="0">
                <a:latin typeface="Arial Narrow" panose="020B0606020202030204" pitchFamily="34" charset="0"/>
              </a:rPr>
            </a:br>
            <a:endParaRPr lang="en-US" dirty="0">
              <a:latin typeface="Arial Narrow" panose="020B0606020202030204" pitchFamily="34" charset="0"/>
            </a:endParaRPr>
          </a:p>
        </p:txBody>
      </p:sp>
      <p:sp>
        <p:nvSpPr>
          <p:cNvPr id="7" name="TextBox 6"/>
          <p:cNvSpPr txBox="1"/>
          <p:nvPr/>
        </p:nvSpPr>
        <p:spPr>
          <a:xfrm>
            <a:off x="309381" y="836712"/>
            <a:ext cx="8323398" cy="317331"/>
          </a:xfrm>
          <a:prstGeom prst="rect">
            <a:avLst/>
          </a:prstGeom>
          <a:noFill/>
        </p:spPr>
        <p:txBody>
          <a:bodyPr wrap="square" rtlCol="0">
            <a:spAutoFit/>
          </a:bodyPr>
          <a:lstStyle/>
          <a:p>
            <a:pPr fontAlgn="base">
              <a:lnSpc>
                <a:spcPct val="80000"/>
              </a:lnSpc>
              <a:spcBef>
                <a:spcPct val="0"/>
              </a:spcBef>
              <a:spcAft>
                <a:spcPct val="0"/>
              </a:spcAft>
            </a:pPr>
            <a:r>
              <a:rPr lang="en-US" altLang="ko-KR" b="1" dirty="0">
                <a:latin typeface="Arial Narrow" panose="020B0606020202030204" pitchFamily="34" charset="0"/>
                <a:ea typeface="LG스마트체 Regular" panose="020B0600000101010101" pitchFamily="50" charset="-127"/>
                <a:cs typeface="Arial" pitchFamily="34" charset="0"/>
              </a:rPr>
              <a:t>7</a:t>
            </a:r>
            <a:r>
              <a:rPr lang="en-US" altLang="ko-KR" b="1" dirty="0" smtClean="0">
                <a:latin typeface="Arial Narrow" panose="020B0606020202030204" pitchFamily="34" charset="0"/>
                <a:ea typeface="LG스마트체 Regular" panose="020B0600000101010101" pitchFamily="50" charset="-127"/>
                <a:cs typeface="Arial" pitchFamily="34" charset="0"/>
              </a:rPr>
              <a:t>. Props and Cons</a:t>
            </a:r>
            <a:endParaRPr lang="ko-KR" altLang="en-US" b="1" dirty="0">
              <a:latin typeface="Arial Narrow" panose="020B0606020202030204" pitchFamily="34" charset="0"/>
              <a:ea typeface="LG스마트체 Regular" panose="020B0600000101010101" pitchFamily="50" charset="-127"/>
              <a:cs typeface="Arial" pitchFamily="34" charset="0"/>
            </a:endParaRPr>
          </a:p>
        </p:txBody>
      </p:sp>
      <p:sp>
        <p:nvSpPr>
          <p:cNvPr id="8" name="TextBox 7"/>
          <p:cNvSpPr txBox="1"/>
          <p:nvPr/>
        </p:nvSpPr>
        <p:spPr>
          <a:xfrm>
            <a:off x="309381" y="1238022"/>
            <a:ext cx="8323398" cy="4247317"/>
          </a:xfrm>
          <a:prstGeom prst="rect">
            <a:avLst/>
          </a:prstGeom>
          <a:noFill/>
        </p:spPr>
        <p:txBody>
          <a:bodyPr wrap="square" rtlCol="0">
            <a:spAutoFit/>
          </a:bodyPr>
          <a:lstStyle/>
          <a:p>
            <a:r>
              <a:rPr lang="en-US" b="1" dirty="0" smtClean="0">
                <a:latin typeface="Arial Narrow" panose="020B0606020202030204" pitchFamily="34" charset="0"/>
              </a:rPr>
              <a:t>Props</a:t>
            </a:r>
            <a:r>
              <a:rPr lang="en-US" dirty="0" smtClean="0">
                <a:latin typeface="Arial Narrow" panose="020B0606020202030204" pitchFamily="34" charset="0"/>
              </a:rPr>
              <a:t/>
            </a:r>
            <a:br>
              <a:rPr lang="en-US" dirty="0" smtClean="0">
                <a:latin typeface="Arial Narrow" panose="020B0606020202030204" pitchFamily="34" charset="0"/>
              </a:rPr>
            </a:br>
            <a:endParaRPr lang="en-US" dirty="0" smtClean="0">
              <a:latin typeface="Arial Narrow" panose="020B0606020202030204" pitchFamily="34" charset="0"/>
            </a:endParaRPr>
          </a:p>
          <a:p>
            <a:r>
              <a:rPr lang="en-US" dirty="0">
                <a:latin typeface="Arial Narrow" panose="020B0606020202030204" pitchFamily="34" charset="0"/>
              </a:rPr>
              <a:t>You can swap algorithms used inside an object at runtime.</a:t>
            </a:r>
          </a:p>
          <a:p>
            <a:r>
              <a:rPr lang="en-US" dirty="0">
                <a:latin typeface="Arial Narrow" panose="020B0606020202030204" pitchFamily="34" charset="0"/>
              </a:rPr>
              <a:t>You can isolate the implementation details of an algorithm from the code that uses it.</a:t>
            </a:r>
          </a:p>
          <a:p>
            <a:r>
              <a:rPr lang="en-US" dirty="0">
                <a:latin typeface="Arial Narrow" panose="020B0606020202030204" pitchFamily="34" charset="0"/>
              </a:rPr>
              <a:t>You can replace inheritance with composition.</a:t>
            </a:r>
          </a:p>
          <a:p>
            <a:r>
              <a:rPr lang="en-US" dirty="0">
                <a:latin typeface="Arial Narrow" panose="020B0606020202030204" pitchFamily="34" charset="0"/>
              </a:rPr>
              <a:t>Open/Closed Principle. You can introduce new strategies without having to change the context</a:t>
            </a:r>
            <a:r>
              <a:rPr lang="en-US" dirty="0" smtClean="0">
                <a:latin typeface="Arial Narrow" panose="020B0606020202030204" pitchFamily="34" charset="0"/>
              </a:rPr>
              <a:t>.</a:t>
            </a:r>
            <a:br>
              <a:rPr lang="en-US" dirty="0" smtClean="0">
                <a:latin typeface="Arial Narrow" panose="020B0606020202030204" pitchFamily="34" charset="0"/>
              </a:rPr>
            </a:br>
            <a:r>
              <a:rPr lang="en-US" dirty="0" smtClean="0">
                <a:latin typeface="Arial Narrow" panose="020B0606020202030204" pitchFamily="34" charset="0"/>
              </a:rPr>
              <a:t/>
            </a:r>
            <a:br>
              <a:rPr lang="en-US" dirty="0" smtClean="0">
                <a:latin typeface="Arial Narrow" panose="020B0606020202030204" pitchFamily="34" charset="0"/>
              </a:rPr>
            </a:br>
            <a:r>
              <a:rPr lang="en-US" dirty="0" smtClean="0">
                <a:latin typeface="Arial Narrow" panose="020B0606020202030204" pitchFamily="34" charset="0"/>
              </a:rPr>
              <a:t/>
            </a:r>
            <a:br>
              <a:rPr lang="en-US" dirty="0" smtClean="0">
                <a:latin typeface="Arial Narrow" panose="020B0606020202030204" pitchFamily="34" charset="0"/>
              </a:rPr>
            </a:br>
            <a:r>
              <a:rPr lang="en-US" b="1" dirty="0" smtClean="0">
                <a:latin typeface="Arial Narrow" panose="020B0606020202030204" pitchFamily="34" charset="0"/>
              </a:rPr>
              <a:t>Cons:</a:t>
            </a:r>
            <a:endParaRPr lang="en-US" dirty="0">
              <a:latin typeface="Arial Narrow" panose="020B0606020202030204" pitchFamily="34" charset="0"/>
            </a:endParaRPr>
          </a:p>
          <a:p>
            <a:r>
              <a:rPr lang="en-US" dirty="0">
                <a:latin typeface="Arial Narrow" panose="020B0606020202030204" pitchFamily="34" charset="0"/>
              </a:rPr>
              <a:t/>
            </a:r>
            <a:br>
              <a:rPr lang="en-US" dirty="0">
                <a:latin typeface="Arial Narrow" panose="020B0606020202030204" pitchFamily="34" charset="0"/>
              </a:rPr>
            </a:br>
            <a:r>
              <a:rPr lang="en-US" dirty="0">
                <a:latin typeface="Arial Narrow" panose="020B0606020202030204" pitchFamily="34" charset="0"/>
              </a:rPr>
              <a:t>If you only have a couple of algorithms and they rarely change </a:t>
            </a:r>
            <a:endParaRPr lang="en-US" dirty="0" smtClean="0">
              <a:latin typeface="Arial Narrow" panose="020B0606020202030204" pitchFamily="34" charset="0"/>
            </a:endParaRPr>
          </a:p>
          <a:p>
            <a:r>
              <a:rPr lang="en-US" dirty="0" smtClean="0">
                <a:latin typeface="Arial Narrow" panose="020B0606020202030204" pitchFamily="34" charset="0"/>
              </a:rPr>
              <a:t>=&gt; </a:t>
            </a:r>
            <a:r>
              <a:rPr lang="en-US" dirty="0">
                <a:latin typeface="Arial Narrow" panose="020B0606020202030204" pitchFamily="34" charset="0"/>
              </a:rPr>
              <a:t>no real reason to overcomplicate the </a:t>
            </a:r>
            <a:r>
              <a:rPr lang="en-US" dirty="0" smtClean="0">
                <a:latin typeface="Arial Narrow" panose="020B0606020202030204" pitchFamily="34" charset="0"/>
              </a:rPr>
              <a:t>program</a:t>
            </a:r>
            <a:br>
              <a:rPr lang="en-US" dirty="0" smtClean="0">
                <a:latin typeface="Arial Narrow" panose="020B0606020202030204" pitchFamily="34" charset="0"/>
              </a:rPr>
            </a:br>
            <a:endParaRPr lang="en-US" dirty="0">
              <a:latin typeface="Arial Narrow" panose="020B0606020202030204" pitchFamily="34" charset="0"/>
            </a:endParaRPr>
          </a:p>
          <a:p>
            <a:r>
              <a:rPr lang="en-US" dirty="0">
                <a:latin typeface="Arial Narrow" panose="020B0606020202030204" pitchFamily="34" charset="0"/>
              </a:rPr>
              <a:t>Clients must be aware of the differences between strategies to be able to select a proper one.</a:t>
            </a:r>
          </a:p>
          <a:p>
            <a:endParaRPr lang="en-US" dirty="0" smtClean="0">
              <a:latin typeface="Arial Narrow" panose="020B0606020202030204" pitchFamily="34" charset="0"/>
            </a:endParaRPr>
          </a:p>
        </p:txBody>
      </p:sp>
    </p:spTree>
    <p:extLst>
      <p:ext uri="{BB962C8B-B14F-4D97-AF65-F5344CB8AC3E}">
        <p14:creationId xmlns:p14="http://schemas.microsoft.com/office/powerpoint/2010/main" val="2880153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16632"/>
            <a:ext cx="6660740" cy="461665"/>
          </a:xfrm>
          <a:prstGeom prst="rect">
            <a:avLst/>
          </a:prstGeom>
        </p:spPr>
        <p:txBody>
          <a:bodyPr wrap="square">
            <a:spAutoFit/>
          </a:bodyPr>
          <a:lstStyle/>
          <a:p>
            <a:pPr eaLnBrk="1" hangingPunct="1"/>
            <a:r>
              <a:rPr lang="de-DE" altLang="ko-KR" sz="2400" b="1" dirty="0">
                <a:latin typeface="Arial Narrow" panose="020B0606020202030204" pitchFamily="34" charset="0"/>
                <a:ea typeface="LG스마트체 Regular" panose="020B0600000101010101" pitchFamily="50" charset="-127"/>
              </a:rPr>
              <a:t>III</a:t>
            </a:r>
            <a:r>
              <a:rPr lang="en-US" altLang="ko-KR" sz="2400" b="1" dirty="0">
                <a:latin typeface="Arial Narrow" panose="020B0606020202030204" pitchFamily="34" charset="0"/>
                <a:ea typeface="LG스마트체 Regular" panose="020B0600000101010101" pitchFamily="50" charset="-127"/>
              </a:rPr>
              <a:t>. Observer Pattern</a:t>
            </a:r>
            <a:endParaRPr lang="ko-KR" altLang="en-US" sz="2400" b="1" dirty="0">
              <a:latin typeface="Arial Narrow" panose="020B0606020202030204" pitchFamily="34" charset="0"/>
              <a:ea typeface="LG스마트체 Regular" panose="020B0600000101010101" pitchFamily="50" charset="-127"/>
            </a:endParaRPr>
          </a:p>
        </p:txBody>
      </p:sp>
      <p:sp>
        <p:nvSpPr>
          <p:cNvPr id="6" name="TextBox 5"/>
          <p:cNvSpPr txBox="1"/>
          <p:nvPr/>
        </p:nvSpPr>
        <p:spPr>
          <a:xfrm>
            <a:off x="323528" y="742237"/>
            <a:ext cx="8323398" cy="313932"/>
          </a:xfrm>
          <a:prstGeom prst="rect">
            <a:avLst/>
          </a:prstGeom>
          <a:noFill/>
        </p:spPr>
        <p:txBody>
          <a:bodyPr wrap="square" rtlCol="0">
            <a:spAutoFit/>
          </a:bodyPr>
          <a:lstStyle/>
          <a:p>
            <a:pPr fontAlgn="base">
              <a:lnSpc>
                <a:spcPct val="80000"/>
              </a:lnSpc>
              <a:spcBef>
                <a:spcPct val="0"/>
              </a:spcBef>
              <a:spcAft>
                <a:spcPct val="0"/>
              </a:spcAft>
            </a:pPr>
            <a:r>
              <a:rPr lang="en-US" altLang="ko-KR" b="1" dirty="0">
                <a:latin typeface="Arial Narrow" panose="020B0606020202030204" pitchFamily="34" charset="0"/>
                <a:ea typeface="LG스마트체 Regular" panose="020B0600000101010101" pitchFamily="50" charset="-127"/>
                <a:cs typeface="Arial" pitchFamily="34" charset="0"/>
              </a:rPr>
              <a:t>1. Define</a:t>
            </a:r>
            <a:endParaRPr lang="ko-KR" altLang="en-US" b="1" dirty="0">
              <a:latin typeface="Arial Narrow" panose="020B0606020202030204" pitchFamily="34" charset="0"/>
              <a:ea typeface="LG스마트체 Regular" panose="020B0600000101010101" pitchFamily="50" charset="-127"/>
              <a:cs typeface="Arial" pitchFamily="34" charset="0"/>
            </a:endParaRPr>
          </a:p>
        </p:txBody>
      </p:sp>
      <p:sp>
        <p:nvSpPr>
          <p:cNvPr id="4" name="TextBox 3"/>
          <p:cNvSpPr txBox="1"/>
          <p:nvPr/>
        </p:nvSpPr>
        <p:spPr>
          <a:xfrm>
            <a:off x="309381" y="1238022"/>
            <a:ext cx="7164796" cy="1200329"/>
          </a:xfrm>
          <a:prstGeom prst="rect">
            <a:avLst/>
          </a:prstGeom>
          <a:noFill/>
        </p:spPr>
        <p:txBody>
          <a:bodyPr wrap="square" rtlCol="0">
            <a:spAutoFit/>
          </a:bodyPr>
          <a:lstStyle/>
          <a:p>
            <a:r>
              <a:rPr lang="en-US" dirty="0">
                <a:latin typeface="Arial Narrow" panose="020B0606020202030204" pitchFamily="34" charset="0"/>
              </a:rPr>
              <a:t>The Observer Pattern defines a one-to-many dependency</a:t>
            </a:r>
          </a:p>
          <a:p>
            <a:r>
              <a:rPr lang="en-US" dirty="0">
                <a:latin typeface="Arial Narrow" panose="020B0606020202030204" pitchFamily="34" charset="0"/>
              </a:rPr>
              <a:t>Between objects so that when one object changes state,</a:t>
            </a:r>
          </a:p>
          <a:p>
            <a:r>
              <a:rPr lang="en-US" dirty="0">
                <a:latin typeface="Arial Narrow" panose="020B0606020202030204" pitchFamily="34" charset="0"/>
              </a:rPr>
              <a:t>All of its dependents are notified and updated automatically. </a:t>
            </a:r>
            <a:br>
              <a:rPr lang="en-US" dirty="0">
                <a:latin typeface="Arial Narrow" panose="020B0606020202030204" pitchFamily="34" charset="0"/>
              </a:rPr>
            </a:br>
            <a:endParaRPr lang="en-US" dirty="0">
              <a:latin typeface="Arial Narrow" panose="020B0606020202030204" pitchFamily="34" charset="0"/>
            </a:endParaRPr>
          </a:p>
        </p:txBody>
      </p:sp>
      <p:pic>
        <p:nvPicPr>
          <p:cNvPr id="4098" name="Picture 2" descr="Observer Design Patter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1700" y="2168860"/>
            <a:ext cx="4919935" cy="3074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225852"/>
      </p:ext>
    </p:extLst>
  </p:cSld>
  <p:clrMapOvr>
    <a:masterClrMapping/>
  </p:clrMapOvr>
</p:sld>
</file>

<file path=ppt/theme/theme1.xml><?xml version="1.0" encoding="utf-8"?>
<a:theme xmlns:a="http://schemas.openxmlformats.org/drawingml/2006/main" name="10년_HE(2)">
  <a:themeElements>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10년_HE(2)">
      <a:majorFont>
        <a:latin typeface="굴림"/>
        <a:ea typeface="굴림"/>
        <a:cs typeface=""/>
      </a:majorFont>
      <a:minorFont>
        <a:latin typeface="굴림"/>
        <a:ea typeface="굴림"/>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1" hangingPunct="1">
          <a:lnSpc>
            <a:spcPct val="100000"/>
          </a:lnSpc>
          <a:spcBef>
            <a:spcPct val="50000"/>
          </a:spcBef>
          <a:spcAft>
            <a:spcPct val="0"/>
          </a:spcAft>
          <a:buClrTx/>
          <a:buSzTx/>
          <a:buFont typeface="Wingdings" pitchFamily="2" charset="2"/>
          <a:buNone/>
          <a:tabLst/>
          <a:defRPr kumimoji="1" lang="ko-KR" altLang="en-US" sz="1200" b="1" i="0" u="none" strike="noStrike" cap="none" normalizeH="0" baseline="0" smtClean="0">
            <a:ln>
              <a:noFill/>
            </a:ln>
            <a:solidFill>
              <a:schemeClr val="tx1"/>
            </a:solidFill>
            <a:effectLst/>
            <a:latin typeface="Arial" charset="0"/>
            <a:ea typeface="돋움" pitchFamily="50"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1" hangingPunct="1">
          <a:lnSpc>
            <a:spcPct val="100000"/>
          </a:lnSpc>
          <a:spcBef>
            <a:spcPct val="50000"/>
          </a:spcBef>
          <a:spcAft>
            <a:spcPct val="0"/>
          </a:spcAft>
          <a:buClrTx/>
          <a:buSzTx/>
          <a:buFont typeface="Wingdings" pitchFamily="2" charset="2"/>
          <a:buNone/>
          <a:tabLst/>
          <a:defRPr kumimoji="1" lang="ko-KR" altLang="en-US" sz="1200" b="1" i="0" u="none" strike="noStrike" cap="none" normalizeH="0" baseline="0" smtClean="0">
            <a:ln>
              <a:noFill/>
            </a:ln>
            <a:solidFill>
              <a:schemeClr val="tx1"/>
            </a:solidFill>
            <a:effectLst/>
            <a:latin typeface="Arial" charset="0"/>
            <a:ea typeface="돋움" pitchFamily="50" charset="-127"/>
          </a:defRPr>
        </a:defPPr>
      </a:lstStyle>
    </a:lnDef>
  </a:objectDefaults>
  <a:extraClrSchemeLst>
    <a:extraClrScheme>
      <a:clrScheme name="10년_HE(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0년_HE(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0년_HE(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0년_HE(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0년_HE(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0년_HE(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0년_HE(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0년_HE(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0년_HE(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0년_HE(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0년_HE(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0년_HE(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24471</TotalTime>
  <Words>1448</Words>
  <Application>Microsoft Office PowerPoint</Application>
  <PresentationFormat>On-screen Show (4:3)</PresentationFormat>
  <Paragraphs>198</Paragraphs>
  <Slides>24</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맑은 고딕</vt:lpstr>
      <vt:lpstr>Arial</vt:lpstr>
      <vt:lpstr>Arial Narrow</vt:lpstr>
      <vt:lpstr>돋움</vt:lpstr>
      <vt:lpstr>굴림</vt:lpstr>
      <vt:lpstr>LG스마트체 Regular</vt:lpstr>
      <vt:lpstr>Wingdings</vt:lpstr>
      <vt:lpstr>10년_HE(2)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1</dc:title>
  <dc:creator>seungmo.hwang</dc:creator>
  <cp:lastModifiedBy>HOANG VAN NGUYEN/LGEVH VS FUNCTIONAL TECHNOLOGY 4(hoang5.nguyen@lge.com)</cp:lastModifiedBy>
  <cp:revision>2498</cp:revision>
  <cp:lastPrinted>2016-07-27T12:58:04Z</cp:lastPrinted>
  <dcterms:created xsi:type="dcterms:W3CDTF">2013-09-17T00:50:35Z</dcterms:created>
  <dcterms:modified xsi:type="dcterms:W3CDTF">2023-09-05T10:43:19Z</dcterms:modified>
</cp:coreProperties>
</file>