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notesMasterIdLst>
    <p:notesMasterId r:id="rId12"/>
  </p:notesMasterIdLst>
  <p:handoutMasterIdLst>
    <p:handoutMasterId r:id="rId13"/>
  </p:handoutMasterIdLst>
  <p:sldIdLst>
    <p:sldId id="399" r:id="rId2"/>
    <p:sldId id="403" r:id="rId3"/>
    <p:sldId id="405" r:id="rId4"/>
    <p:sldId id="406" r:id="rId5"/>
    <p:sldId id="407" r:id="rId6"/>
    <p:sldId id="409" r:id="rId7"/>
    <p:sldId id="408" r:id="rId8"/>
    <p:sldId id="410" r:id="rId9"/>
    <p:sldId id="404" r:id="rId10"/>
    <p:sldId id="402" r:id="rId11"/>
  </p:sldIdLst>
  <p:sldSz cx="9144000" cy="6858000" type="screen4x3"/>
  <p:notesSz cx="6807200" cy="99393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4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0000"/>
    <a:srgbClr val="339933"/>
    <a:srgbClr val="CCFFCC"/>
    <a:srgbClr val="FFFF00"/>
    <a:srgbClr val="00CC99"/>
    <a:srgbClr val="33CC33"/>
    <a:srgbClr val="33CCCC"/>
    <a:srgbClr val="00FFF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454" autoAdjust="0"/>
    <p:restoredTop sz="75030" autoAdjust="0"/>
  </p:normalViewPr>
  <p:slideViewPr>
    <p:cSldViewPr snapToObjects="1">
      <p:cViewPr>
        <p:scale>
          <a:sx n="125" d="100"/>
          <a:sy n="125" d="100"/>
        </p:scale>
        <p:origin x="1781" y="-907"/>
      </p:cViewPr>
      <p:guideLst>
        <p:guide orient="horz" pos="254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80" d="100"/>
          <a:sy n="80" d="100"/>
        </p:scale>
        <p:origin x="3678" y="6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FC3299E8-18F2-4409-90FC-8252CCC25544}" type="datetimeFigureOut">
              <a:rPr lang="ko-KR" altLang="en-US"/>
              <a:pPr>
                <a:defRPr/>
              </a:pPr>
              <a:t>2023-08-31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6BE24AAB-1F9F-40F3-A9A5-95BD907F218B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36965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F4C0281D-24F8-48AF-B024-E328CB243BAD}" type="datetimeFigureOut">
              <a:rPr lang="ko-KR" altLang="en-US"/>
              <a:pPr>
                <a:defRPr/>
              </a:pPr>
              <a:t>2023-08-31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887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dirty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9677782B-20D3-405A-95E2-BFC34D23DD4C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8003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chơi</a:t>
            </a:r>
            <a:r>
              <a:rPr lang="en-US" baseline="0" dirty="0" smtClean="0"/>
              <a:t> golf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chơi</a:t>
            </a:r>
            <a:r>
              <a:rPr lang="en-US" baseline="0" dirty="0" smtClean="0"/>
              <a:t> golf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Gậy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chơi</a:t>
            </a:r>
            <a:r>
              <a:rPr lang="en-US" baseline="0" dirty="0" smtClean="0"/>
              <a:t> golf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bởi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77782B-20D3-405A-95E2-BFC34D23DD4C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538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77782B-20D3-405A-95E2-BFC34D23DD4C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6370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Rubber Duck cant not fly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Decoy Duck silence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Each Duck have to Behavior </a:t>
            </a:r>
            <a:r>
              <a:rPr lang="en-US" dirty="0" err="1" smtClean="0"/>
              <a:t>FlyBehavior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QuackBehavior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77782B-20D3-405A-95E2-BFC34D23DD4C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6096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Rubber Duck cant not fly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Decoy Duck silence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Each Duck have to Behavior </a:t>
            </a:r>
            <a:r>
              <a:rPr lang="en-US" dirty="0" err="1" smtClean="0"/>
              <a:t>FlyBehavior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QuackBehavior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77782B-20D3-405A-95E2-BFC34D23DD4C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668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Rubber Duck cant not fly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77782B-20D3-405A-95E2-BFC34D23DD4C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3589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chơi</a:t>
            </a:r>
            <a:r>
              <a:rPr lang="en-US" baseline="0" dirty="0" smtClean="0"/>
              <a:t> golf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chơi</a:t>
            </a:r>
            <a:r>
              <a:rPr lang="en-US" baseline="0" dirty="0" smtClean="0"/>
              <a:t> golf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Gậy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chơi</a:t>
            </a:r>
            <a:r>
              <a:rPr lang="en-US" baseline="0" dirty="0" smtClean="0"/>
              <a:t> golf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bởi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77782B-20D3-405A-95E2-BFC34D23DD4C}" type="slidenum">
              <a:rPr lang="ko-KR" altLang="en-US" smtClean="0"/>
              <a:pPr>
                <a:defRPr/>
              </a:pPr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0587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22041" indent="0" algn="ctr">
              <a:buNone/>
              <a:defRPr/>
            </a:lvl2pPr>
            <a:lvl3pPr marL="844083" indent="0" algn="ctr">
              <a:buNone/>
              <a:defRPr/>
            </a:lvl3pPr>
            <a:lvl4pPr marL="1266124" indent="0" algn="ctr">
              <a:buNone/>
              <a:defRPr/>
            </a:lvl4pPr>
            <a:lvl5pPr marL="1688165" indent="0" algn="ctr">
              <a:buNone/>
              <a:defRPr/>
            </a:lvl5pPr>
            <a:lvl6pPr marL="2110207" indent="0" algn="ctr">
              <a:buNone/>
              <a:defRPr/>
            </a:lvl6pPr>
            <a:lvl7pPr marL="2532248" indent="0" algn="ctr">
              <a:buNone/>
              <a:defRPr/>
            </a:lvl7pPr>
            <a:lvl8pPr marL="2954289" indent="0" algn="ctr">
              <a:buNone/>
              <a:defRPr/>
            </a:lvl8pPr>
            <a:lvl9pPr marL="3376331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44462" cy="4525963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8" y="1600201"/>
            <a:ext cx="4044462" cy="4525963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/>
          <p:cNvSpPr>
            <a:spLocks noChangeShapeType="1"/>
          </p:cNvSpPr>
          <p:nvPr userDrawn="1"/>
        </p:nvSpPr>
        <p:spPr bwMode="auto">
          <a:xfrm>
            <a:off x="0" y="5429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Box 168"/>
          <p:cNvSpPr txBox="1">
            <a:spLocks noChangeArrowheads="1"/>
          </p:cNvSpPr>
          <p:nvPr userDrawn="1"/>
        </p:nvSpPr>
        <p:spPr bwMode="auto">
          <a:xfrm>
            <a:off x="6599302" y="168908"/>
            <a:ext cx="2510204" cy="291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6" tIns="42198" rIns="84396" bIns="42198">
            <a:spAutoFit/>
          </a:bodyPr>
          <a:lstStyle/>
          <a:p>
            <a:pPr algn="r"/>
            <a:r>
              <a:rPr lang="en-US" altLang="ko-KR" sz="1292" b="1" dirty="0">
                <a:solidFill>
                  <a:srgbClr val="C0C0C0"/>
                </a:solidFill>
                <a:latin typeface="Arial" charset="0"/>
                <a:ea typeface="돋움" pitchFamily="50" charset="-127"/>
              </a:rPr>
              <a:t>LGE Internal Use Only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4352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383" r:id="rId1"/>
    <p:sldLayoutId id="2147484384" r:id="rId2"/>
    <p:sldLayoutId id="2147484386" r:id="rId3"/>
    <p:sldLayoutId id="2147484389" r:id="rId4"/>
    <p:sldLayoutId id="2147484390" r:id="rId5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062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62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62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62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62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22041" algn="ctr" rtl="0" fontAlgn="base" latinLnBrk="1">
        <a:spcBef>
          <a:spcPct val="0"/>
        </a:spcBef>
        <a:spcAft>
          <a:spcPct val="0"/>
        </a:spcAft>
        <a:defRPr kumimoji="1" sz="4062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844083" algn="ctr" rtl="0" fontAlgn="base" latinLnBrk="1">
        <a:spcBef>
          <a:spcPct val="0"/>
        </a:spcBef>
        <a:spcAft>
          <a:spcPct val="0"/>
        </a:spcAft>
        <a:defRPr kumimoji="1" sz="4062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266124" algn="ctr" rtl="0" fontAlgn="base" latinLnBrk="1">
        <a:spcBef>
          <a:spcPct val="0"/>
        </a:spcBef>
        <a:spcAft>
          <a:spcPct val="0"/>
        </a:spcAft>
        <a:defRPr kumimoji="1" sz="4062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688165" algn="ctr" rtl="0" fontAlgn="base" latinLnBrk="1">
        <a:spcBef>
          <a:spcPct val="0"/>
        </a:spcBef>
        <a:spcAft>
          <a:spcPct val="0"/>
        </a:spcAft>
        <a:defRPr kumimoji="1" sz="4062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16531" indent="-31653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585">
          <a:solidFill>
            <a:schemeClr val="tx1"/>
          </a:solidFill>
          <a:latin typeface="+mn-lt"/>
          <a:ea typeface="+mn-ea"/>
        </a:defRPr>
      </a:lvl2pPr>
      <a:lvl3pPr marL="1055103" indent="-21102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215">
          <a:solidFill>
            <a:schemeClr val="tx1"/>
          </a:solidFill>
          <a:latin typeface="+mn-lt"/>
          <a:ea typeface="+mn-ea"/>
        </a:defRPr>
      </a:lvl3pPr>
      <a:lvl4pPr marL="1477145" indent="-21102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846">
          <a:solidFill>
            <a:schemeClr val="tx1"/>
          </a:solidFill>
          <a:latin typeface="+mn-lt"/>
          <a:ea typeface="+mn-ea"/>
        </a:defRPr>
      </a:lvl4pPr>
      <a:lvl5pPr marL="1899186" indent="-21102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846">
          <a:solidFill>
            <a:schemeClr val="tx1"/>
          </a:solidFill>
          <a:latin typeface="+mn-lt"/>
          <a:ea typeface="+mn-ea"/>
        </a:defRPr>
      </a:lvl5pPr>
      <a:lvl6pPr marL="2321227" indent="-211021" algn="l" rtl="0" fontAlgn="base" latinLnBrk="1">
        <a:spcBef>
          <a:spcPct val="20000"/>
        </a:spcBef>
        <a:spcAft>
          <a:spcPct val="0"/>
        </a:spcAft>
        <a:buChar char="»"/>
        <a:defRPr kumimoji="1" sz="1846">
          <a:solidFill>
            <a:schemeClr val="tx1"/>
          </a:solidFill>
          <a:latin typeface="+mn-lt"/>
          <a:ea typeface="+mn-ea"/>
        </a:defRPr>
      </a:lvl6pPr>
      <a:lvl7pPr marL="2743269" indent="-211021" algn="l" rtl="0" fontAlgn="base" latinLnBrk="1">
        <a:spcBef>
          <a:spcPct val="20000"/>
        </a:spcBef>
        <a:spcAft>
          <a:spcPct val="0"/>
        </a:spcAft>
        <a:buChar char="»"/>
        <a:defRPr kumimoji="1" sz="1846">
          <a:solidFill>
            <a:schemeClr val="tx1"/>
          </a:solidFill>
          <a:latin typeface="+mn-lt"/>
          <a:ea typeface="+mn-ea"/>
        </a:defRPr>
      </a:lvl7pPr>
      <a:lvl8pPr marL="3165310" indent="-211021" algn="l" rtl="0" fontAlgn="base" latinLnBrk="1">
        <a:spcBef>
          <a:spcPct val="20000"/>
        </a:spcBef>
        <a:spcAft>
          <a:spcPct val="0"/>
        </a:spcAft>
        <a:buChar char="»"/>
        <a:defRPr kumimoji="1" sz="1846">
          <a:solidFill>
            <a:schemeClr val="tx1"/>
          </a:solidFill>
          <a:latin typeface="+mn-lt"/>
          <a:ea typeface="+mn-ea"/>
        </a:defRPr>
      </a:lvl8pPr>
      <a:lvl9pPr marL="3587351" indent="-211021" algn="l" rtl="0" fontAlgn="base" latinLnBrk="1">
        <a:spcBef>
          <a:spcPct val="20000"/>
        </a:spcBef>
        <a:spcAft>
          <a:spcPct val="0"/>
        </a:spcAft>
        <a:buChar char="»"/>
        <a:defRPr kumimoji="1" sz="184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499378" y="1808820"/>
            <a:ext cx="4140000" cy="455904"/>
            <a:chOff x="1347511" y="1429673"/>
            <a:chExt cx="11096441" cy="493896"/>
          </a:xfrm>
        </p:grpSpPr>
        <p:sp>
          <p:nvSpPr>
            <p:cNvPr id="4" name="Line 7"/>
            <p:cNvSpPr>
              <a:spLocks noChangeShapeType="1"/>
            </p:cNvSpPr>
            <p:nvPr/>
          </p:nvSpPr>
          <p:spPr bwMode="auto">
            <a:xfrm>
              <a:off x="1347511" y="1923569"/>
              <a:ext cx="110964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844083"/>
              <a:endParaRPr lang="ko-KR" altLang="en-US" sz="1662" dirty="0">
                <a:solidFill>
                  <a:prstClr val="black"/>
                </a:solidFill>
              </a:endParaRPr>
            </a:p>
          </p:txBody>
        </p:sp>
        <p:sp>
          <p:nvSpPr>
            <p:cNvPr id="5" name="Text Box 21"/>
            <p:cNvSpPr txBox="1">
              <a:spLocks noChangeArrowheads="1"/>
            </p:cNvSpPr>
            <p:nvPr/>
          </p:nvSpPr>
          <p:spPr bwMode="auto">
            <a:xfrm>
              <a:off x="1347511" y="1429673"/>
              <a:ext cx="11096441" cy="4616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83077" tIns="0" rIns="83077" bIns="0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Arial" charset="0"/>
                  <a:ea typeface="Dotum" pitchFamily="50" charset="-127"/>
                  <a:sym typeface="Wingdings" pitchFamily="2" charset="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Arial" charset="0"/>
                  <a:ea typeface="Dotum" pitchFamily="50" charset="-127"/>
                  <a:sym typeface="Wingdings" pitchFamily="2" charset="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Arial" charset="0"/>
                  <a:ea typeface="Dotum" pitchFamily="50" charset="-127"/>
                  <a:sym typeface="Wingdings" pitchFamily="2" charset="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Arial" charset="0"/>
                  <a:ea typeface="Dotum" pitchFamily="50" charset="-127"/>
                  <a:sym typeface="Wingdings" pitchFamily="2" charset="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Arial" charset="0"/>
                  <a:ea typeface="Dotum" pitchFamily="50" charset="-127"/>
                  <a:sym typeface="Wingdings" pitchFamily="2" charset="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kumimoji="1" sz="1200" b="1">
                  <a:solidFill>
                    <a:schemeClr val="tx1"/>
                  </a:solidFill>
                  <a:latin typeface="Arial" charset="0"/>
                  <a:ea typeface="Dotum" pitchFamily="50" charset="-127"/>
                  <a:sym typeface="Wingdings" pitchFamily="2" charset="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kumimoji="1" sz="1200" b="1">
                  <a:solidFill>
                    <a:schemeClr val="tx1"/>
                  </a:solidFill>
                  <a:latin typeface="Arial" charset="0"/>
                  <a:ea typeface="Dotum" pitchFamily="50" charset="-127"/>
                  <a:sym typeface="Wingdings" pitchFamily="2" charset="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kumimoji="1" sz="1200" b="1">
                  <a:solidFill>
                    <a:schemeClr val="tx1"/>
                  </a:solidFill>
                  <a:latin typeface="Arial" charset="0"/>
                  <a:ea typeface="Dotum" pitchFamily="50" charset="-127"/>
                  <a:sym typeface="Wingdings" pitchFamily="2" charset="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kumimoji="1" sz="1200" b="1">
                  <a:solidFill>
                    <a:schemeClr val="tx1"/>
                  </a:solidFill>
                  <a:latin typeface="Arial" charset="0"/>
                  <a:ea typeface="Dotum" pitchFamily="50" charset="-127"/>
                  <a:sym typeface="Wingdings" pitchFamily="2" charset="2"/>
                </a:defRPr>
              </a:lvl9pPr>
            </a:lstStyle>
            <a:p>
              <a:pPr algn="ctr" defTabSz="844083" eaLnBrk="1" hangingPunct="1"/>
              <a:r>
                <a:rPr lang="en-US" altLang="ko-KR" sz="2769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Overview Design Pattern</a:t>
              </a:r>
              <a:endParaRPr lang="ko-KR" altLang="en-US" sz="2769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222607" y="6014082"/>
            <a:ext cx="715259" cy="305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defTabSz="844083" eaLnBrk="1" hangingPunct="1"/>
            <a:r>
              <a:rPr lang="en-US" altLang="ko-KR" sz="1385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2023</a:t>
            </a:r>
            <a:r>
              <a:rPr lang="en-US" altLang="ko-KR" sz="1385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.09</a:t>
            </a:r>
            <a:endParaRPr lang="ko-KR" altLang="en-US" sz="1385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848186" y="5694443"/>
            <a:ext cx="144462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defTabSz="844083" eaLnBrk="1" hangingPunct="1"/>
            <a:r>
              <a:rPr lang="en-US" altLang="ko-KR" sz="1477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LGEDV DANANG</a:t>
            </a:r>
            <a:endParaRPr lang="ko-KR" altLang="en-US" sz="1477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065235" y="2842412"/>
            <a:ext cx="1010524" cy="305468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49538" rIns="149538" anchor="ctr">
            <a:spAutoFit/>
          </a:bodyPr>
          <a:lstStyle>
            <a:lvl1pPr marL="177800" indent="-1778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defTabSz="844083" eaLnBrk="1" hangingPunct="1">
              <a:spcBef>
                <a:spcPct val="30000"/>
              </a:spcBef>
            </a:pPr>
            <a:r>
              <a:rPr lang="en-US" altLang="ko-KR" sz="1385" u="sng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CONTENT</a:t>
            </a:r>
            <a:endParaRPr lang="ko-KR" altLang="en-US" sz="1385" u="sng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3520787" y="3294844"/>
            <a:ext cx="2097182" cy="1260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3231" tIns="33231" rIns="33231" bIns="33231">
            <a:spAutoFit/>
          </a:bodyPr>
          <a:lstStyle>
            <a:lvl1pPr marL="182563" indent="-182563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marL="400050" indent="-216000" defTabSz="844083" eaLnBrk="1" hangingPunct="1">
              <a:buAutoNum type="romanUcPeriod"/>
            </a:pPr>
            <a:r>
              <a:rPr lang="en-US" altLang="ko-KR" sz="1292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Intro to Design Patterns</a:t>
            </a:r>
          </a:p>
          <a:p>
            <a:pPr marL="400050" indent="-216000" defTabSz="844083" eaLnBrk="1" hangingPunct="1">
              <a:buAutoNum type="romanUcPeriod"/>
            </a:pPr>
            <a:r>
              <a:rPr lang="en-US" altLang="ko-KR" sz="1292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Strategy Pattern </a:t>
            </a:r>
            <a:endParaRPr lang="en-US" altLang="ko-KR" sz="1292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400050" indent="-216000" defTabSz="844083" eaLnBrk="1" hangingPunct="1">
              <a:buAutoNum type="romanUcPeriod"/>
            </a:pPr>
            <a:r>
              <a:rPr lang="en-US" altLang="ko-KR" sz="1292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Observer Pattern</a:t>
            </a:r>
          </a:p>
          <a:p>
            <a:pPr marL="400050" indent="-216000" defTabSz="844083" eaLnBrk="1" hangingPunct="1">
              <a:buAutoNum type="romanUcPeriod"/>
            </a:pPr>
            <a:r>
              <a:rPr lang="en-US" altLang="ko-KR" sz="1292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Decorator Pattern</a:t>
            </a:r>
          </a:p>
          <a:p>
            <a:pPr marL="400050" indent="-216000" defTabSz="844083" eaLnBrk="1" hangingPunct="1">
              <a:buAutoNum type="romanUcPeriod"/>
            </a:pPr>
            <a:r>
              <a:rPr lang="en-US" altLang="ko-KR" sz="1292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Factory Pattern</a:t>
            </a:r>
            <a:endParaRPr lang="en-US" altLang="ko-KR" sz="1292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400050" indent="-216000" defTabSz="844083" eaLnBrk="1" hangingPunct="1">
              <a:buAutoNum type="romanUcPeriod"/>
            </a:pPr>
            <a:endParaRPr lang="en-US" altLang="ko-KR" sz="1292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3884735" y="405775"/>
            <a:ext cx="1369286" cy="23436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923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LGE Internal Use Only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325100"/>
            <a:ext cx="1440160" cy="63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21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116632"/>
            <a:ext cx="66607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de-DE" altLang="ko-KR" b="1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II</a:t>
            </a:r>
            <a:r>
              <a:rPr lang="en-US" altLang="ko-KR" b="1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. Content 2</a:t>
            </a:r>
            <a:endParaRPr lang="ko-KR" altLang="en-US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28" y="742237"/>
            <a:ext cx="8323398" cy="26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1. Article 1</a:t>
            </a:r>
            <a:endParaRPr lang="ko-KR" altLang="en-US" sz="1400" b="1" dirty="0"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8" y="1016732"/>
            <a:ext cx="83233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Content</a:t>
            </a:r>
          </a:p>
          <a:p>
            <a:pPr>
              <a:lnSpc>
                <a:spcPct val="150000"/>
              </a:lnSpc>
            </a:pPr>
            <a:r>
              <a:rPr lang="en-US" altLang="ko-KR" sz="140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…..</a:t>
            </a:r>
            <a:endParaRPr lang="ko-KR" altLang="en-US" sz="1400" dirty="0"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70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116632"/>
            <a:ext cx="66607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de-DE" altLang="ko-KR" sz="24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I</a:t>
            </a:r>
            <a:r>
              <a:rPr lang="en-US" altLang="ko-KR" sz="24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. </a:t>
            </a:r>
            <a:r>
              <a:rPr lang="en-US" altLang="ko-KR" sz="24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Intro to Design Pattern </a:t>
            </a:r>
            <a:endParaRPr lang="ko-KR" altLang="en-US" sz="24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742237"/>
            <a:ext cx="832339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1. </a:t>
            </a:r>
            <a:r>
              <a:rPr lang="en-US" altLang="ko-KR" b="1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Why do we need design patterns</a:t>
            </a:r>
            <a:endParaRPr lang="ko-KR" altLang="en-US" b="1" dirty="0"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448780"/>
            <a:ext cx="71647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 Narrow" panose="020B0606020202030204" pitchFamily="34" charset="0"/>
              </a:rPr>
              <a:t>Someone has already solved your problems.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 Narrow" panose="020B0606020202030204" pitchFamily="34" charset="0"/>
              </a:rPr>
              <a:t>To fix known problems, can be predicted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 Narrow" panose="020B0606020202030204" pitchFamily="34" charset="0"/>
              </a:rPr>
              <a:t>Speeds up the development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 Narrow" panose="020B0606020202030204" pitchFamily="34" charset="0"/>
              </a:rPr>
              <a:t>Code readability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 Narrow" panose="020B0606020202030204" pitchFamily="34" charset="0"/>
              </a:rPr>
              <a:t>Easy to maintain, because many people familiar with them.</a:t>
            </a:r>
          </a:p>
          <a:p>
            <a:endParaRPr lang="en-US" dirty="0" smtClean="0">
              <a:latin typeface="Arial Narrow" panose="020B0606020202030204" pitchFamily="34" charset="0"/>
            </a:endParaRPr>
          </a:p>
          <a:p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90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116632"/>
            <a:ext cx="66607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de-DE" altLang="ko-KR" sz="24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II</a:t>
            </a:r>
            <a:r>
              <a:rPr lang="en-US" altLang="ko-KR" sz="24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. Strateg</a:t>
            </a:r>
            <a:r>
              <a:rPr lang="en-US" altLang="ko-KR" sz="24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y Pattern</a:t>
            </a:r>
            <a:endParaRPr lang="ko-KR" altLang="en-US" sz="24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742237"/>
            <a:ext cx="832339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1</a:t>
            </a:r>
            <a:r>
              <a:rPr lang="en-US" altLang="ko-KR" b="1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. </a:t>
            </a:r>
            <a:r>
              <a:rPr lang="en-US" altLang="ko-KR" b="1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Define</a:t>
            </a:r>
            <a:endParaRPr lang="ko-KR" altLang="en-US" b="1" dirty="0"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9381" y="1238022"/>
            <a:ext cx="71647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anose="020B0606020202030204" pitchFamily="34" charset="0"/>
              </a:rPr>
              <a:t>The Strategy Pattern defines a family of algorithms,</a:t>
            </a:r>
            <a:br>
              <a:rPr lang="en-US" dirty="0" smtClean="0">
                <a:latin typeface="Arial Narrow" panose="020B0606020202030204" pitchFamily="34" charset="0"/>
              </a:rPr>
            </a:br>
            <a:r>
              <a:rPr lang="en-US" dirty="0" smtClean="0">
                <a:latin typeface="Arial Narrow" panose="020B0606020202030204" pitchFamily="34" charset="0"/>
              </a:rPr>
              <a:t>encapsulates each one, and makes them interchangeable.</a:t>
            </a:r>
          </a:p>
          <a:p>
            <a:r>
              <a:rPr lang="en-US" dirty="0" smtClean="0">
                <a:latin typeface="Arial Narrow" panose="020B0606020202030204" pitchFamily="34" charset="0"/>
              </a:rPr>
              <a:t>Strategy lets the algorithms vary independently form clients that use it.</a:t>
            </a:r>
          </a:p>
          <a:p>
            <a:endParaRPr lang="en-US" dirty="0" smtClean="0">
              <a:latin typeface="Arial Narrow" panose="020B0606020202030204" pitchFamily="34" charset="0"/>
            </a:endParaRPr>
          </a:p>
        </p:txBody>
      </p:sp>
      <p:pic>
        <p:nvPicPr>
          <p:cNvPr id="1026" name="Picture 2" descr="Strategy design patter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227" y="2624644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82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116632"/>
            <a:ext cx="66607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de-DE" altLang="ko-KR" sz="24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II</a:t>
            </a:r>
            <a:r>
              <a:rPr lang="en-US" altLang="ko-KR" sz="24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. Strateg</a:t>
            </a:r>
            <a:r>
              <a:rPr lang="en-US" altLang="ko-KR" sz="24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y Pattern</a:t>
            </a:r>
            <a:endParaRPr lang="ko-KR" altLang="en-US" sz="24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742237"/>
            <a:ext cx="8323398" cy="31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2. Example: Transport strategy</a:t>
            </a:r>
            <a:endParaRPr lang="ko-KR" altLang="en-US" b="1" dirty="0"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pic>
        <p:nvPicPr>
          <p:cNvPr id="2050" name="Picture 2" descr="Various transportation strateg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668" y="2852936"/>
            <a:ext cx="6096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47564" y="1304764"/>
            <a:ext cx="81369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Imagine that you have to get to the </a:t>
            </a:r>
            <a:r>
              <a:rPr lang="en-US" dirty="0" smtClean="0">
                <a:latin typeface="Arial Narrow" panose="020B0606020202030204" pitchFamily="34" charset="0"/>
              </a:rPr>
              <a:t>airport.</a:t>
            </a:r>
          </a:p>
          <a:p>
            <a:r>
              <a:rPr lang="en-US" dirty="0" smtClean="0">
                <a:latin typeface="Arial Narrow" panose="020B0606020202030204" pitchFamily="34" charset="0"/>
              </a:rPr>
              <a:t>You </a:t>
            </a:r>
            <a:r>
              <a:rPr lang="en-US" dirty="0">
                <a:latin typeface="Arial Narrow" panose="020B0606020202030204" pitchFamily="34" charset="0"/>
              </a:rPr>
              <a:t>can catch a bus, order a cab, or get on your bicycle</a:t>
            </a:r>
            <a:r>
              <a:rPr lang="en-US" dirty="0" smtClean="0">
                <a:latin typeface="Arial Narrow" panose="020B0606020202030204" pitchFamily="34" charset="0"/>
              </a:rPr>
              <a:t>.</a:t>
            </a:r>
          </a:p>
          <a:p>
            <a:r>
              <a:rPr lang="en-US" dirty="0" smtClean="0">
                <a:latin typeface="Arial Narrow" panose="020B0606020202030204" pitchFamily="34" charset="0"/>
              </a:rPr>
              <a:t>These </a:t>
            </a:r>
            <a:r>
              <a:rPr lang="en-US" dirty="0">
                <a:latin typeface="Arial Narrow" panose="020B0606020202030204" pitchFamily="34" charset="0"/>
              </a:rPr>
              <a:t>are your transportation strategies</a:t>
            </a:r>
            <a:r>
              <a:rPr lang="en-US" dirty="0" smtClean="0">
                <a:latin typeface="Arial Narrow" panose="020B0606020202030204" pitchFamily="34" charset="0"/>
              </a:rPr>
              <a:t>.</a:t>
            </a:r>
          </a:p>
          <a:p>
            <a:r>
              <a:rPr lang="en-US" dirty="0" smtClean="0">
                <a:latin typeface="Arial Narrow" panose="020B0606020202030204" pitchFamily="34" charset="0"/>
              </a:rPr>
              <a:t>You </a:t>
            </a:r>
            <a:r>
              <a:rPr lang="en-US" dirty="0">
                <a:latin typeface="Arial Narrow" panose="020B0606020202030204" pitchFamily="34" charset="0"/>
              </a:rPr>
              <a:t>can pick one of the strategies depending on factors such as budget or time constraints</a:t>
            </a:r>
            <a:r>
              <a:rPr lang="en-US" dirty="0" smtClean="0">
                <a:latin typeface="Arial Narrow" panose="020B0606020202030204" pitchFamily="34" charset="0"/>
              </a:rPr>
              <a:t>.</a:t>
            </a:r>
          </a:p>
          <a:p>
            <a:endParaRPr lang="en-US" dirty="0" smtClean="0">
              <a:latin typeface="Arial Narrow" panose="020B0606020202030204" pitchFamily="34" charset="0"/>
            </a:endParaRPr>
          </a:p>
          <a:p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43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116632"/>
            <a:ext cx="66607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de-DE" altLang="ko-KR" sz="24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II</a:t>
            </a:r>
            <a:r>
              <a:rPr lang="en-US" altLang="ko-KR" sz="24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. Strateg</a:t>
            </a:r>
            <a:r>
              <a:rPr lang="en-US" altLang="ko-KR" sz="24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y Pattern</a:t>
            </a:r>
            <a:endParaRPr lang="ko-KR" altLang="en-US" sz="24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742237"/>
            <a:ext cx="8323398" cy="31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3</a:t>
            </a:r>
            <a:r>
              <a:rPr lang="en-US" altLang="ko-KR" b="1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. Example: Simple </a:t>
            </a:r>
            <a:r>
              <a:rPr lang="en-US" altLang="ko-KR" b="1" dirty="0" err="1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SinUDuck</a:t>
            </a:r>
            <a:r>
              <a:rPr lang="en-US" altLang="ko-KR" b="1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 app</a:t>
            </a:r>
            <a:endParaRPr lang="ko-KR" altLang="en-US" b="1" dirty="0"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pic>
        <p:nvPicPr>
          <p:cNvPr id="3074" name="Picture 2" descr="Stagery_Patter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5" y="1413025"/>
            <a:ext cx="8920604" cy="544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533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116632"/>
            <a:ext cx="66607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de-DE" altLang="ko-KR" sz="24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II</a:t>
            </a:r>
            <a:r>
              <a:rPr lang="en-US" altLang="ko-KR" sz="24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. Strateg</a:t>
            </a:r>
            <a:r>
              <a:rPr lang="en-US" altLang="ko-KR" sz="24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y Pattern</a:t>
            </a:r>
            <a:endParaRPr lang="ko-KR" altLang="en-US" sz="24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742237"/>
            <a:ext cx="8323398" cy="31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4. Structure</a:t>
            </a:r>
            <a:endParaRPr lang="ko-KR" altLang="en-US" b="1" dirty="0"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826" y="1772816"/>
            <a:ext cx="6934801" cy="377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92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116632"/>
            <a:ext cx="66607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de-DE" altLang="ko-KR" sz="24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II</a:t>
            </a:r>
            <a:r>
              <a:rPr lang="en-US" altLang="ko-KR" sz="24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. Strateg</a:t>
            </a:r>
            <a:r>
              <a:rPr lang="en-US" altLang="ko-KR" sz="24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y Pattern</a:t>
            </a:r>
            <a:endParaRPr lang="ko-KR" altLang="en-US" sz="24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742237"/>
            <a:ext cx="8323398" cy="31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5</a:t>
            </a:r>
            <a:r>
              <a:rPr lang="en-US" altLang="ko-KR" b="1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. Has-A </a:t>
            </a:r>
            <a:r>
              <a:rPr lang="en-US" altLang="ko-KR" b="1" dirty="0" err="1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vs</a:t>
            </a:r>
            <a:r>
              <a:rPr lang="en-US" altLang="ko-KR" b="1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 Is-A</a:t>
            </a:r>
            <a:endParaRPr lang="ko-KR" altLang="en-US" b="1" dirty="0"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9381" y="1238022"/>
            <a:ext cx="71647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anose="020B0606020202030204" pitchFamily="34" charset="0"/>
              </a:rPr>
              <a:t>Has-A can be better than Is-A.</a:t>
            </a:r>
            <a:br>
              <a:rPr lang="en-US" dirty="0" smtClean="0">
                <a:latin typeface="Arial Narrow" panose="020B0606020202030204" pitchFamily="34" charset="0"/>
              </a:rPr>
            </a:br>
            <a:endParaRPr lang="en-US" dirty="0" smtClean="0">
              <a:latin typeface="Arial Narrow" panose="020B0606020202030204" pitchFamily="34" charset="0"/>
            </a:endParaRPr>
          </a:p>
          <a:p>
            <a:r>
              <a:rPr lang="en-US" b="1" dirty="0" smtClean="0">
                <a:latin typeface="Arial Narrow" panose="020B0606020202030204" pitchFamily="34" charset="0"/>
              </a:rPr>
              <a:t>Design Principle:</a:t>
            </a:r>
            <a:r>
              <a:rPr lang="en-US" dirty="0" smtClean="0">
                <a:latin typeface="Arial Narrow" panose="020B0606020202030204" pitchFamily="34" charset="0"/>
              </a:rPr>
              <a:t/>
            </a:r>
            <a:br>
              <a:rPr lang="en-US" dirty="0" smtClean="0">
                <a:latin typeface="Arial Narrow" panose="020B0606020202030204" pitchFamily="34" charset="0"/>
              </a:rPr>
            </a:br>
            <a:r>
              <a:rPr lang="en-US" dirty="0" smtClean="0">
                <a:latin typeface="Arial Narrow" panose="020B0606020202030204" pitchFamily="34" charset="0"/>
              </a:rPr>
              <a:t>Favor composition over inheritance.</a:t>
            </a:r>
            <a:br>
              <a:rPr lang="en-US" dirty="0" smtClean="0">
                <a:latin typeface="Arial Narrow" panose="020B0606020202030204" pitchFamily="34" charset="0"/>
              </a:rPr>
            </a:br>
            <a:endParaRPr lang="en-US" dirty="0" smtClean="0">
              <a:latin typeface="Arial Narrow" panose="020B0606020202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9381" y="4005064"/>
            <a:ext cx="8323398" cy="31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6</a:t>
            </a:r>
            <a:r>
              <a:rPr lang="en-US" altLang="ko-KR" b="1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. Explain source code for </a:t>
            </a:r>
            <a:endParaRPr lang="ko-KR" altLang="en-US" b="1" dirty="0"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7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116632"/>
            <a:ext cx="66607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de-DE" altLang="ko-KR" sz="24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III</a:t>
            </a:r>
            <a:r>
              <a:rPr lang="en-US" altLang="ko-KR" sz="24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. Observer </a:t>
            </a:r>
            <a:r>
              <a:rPr lang="en-US" altLang="ko-KR" sz="24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Pattern</a:t>
            </a:r>
            <a:endParaRPr lang="ko-KR" altLang="en-US" sz="24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742237"/>
            <a:ext cx="832339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1</a:t>
            </a:r>
            <a:r>
              <a:rPr lang="en-US" altLang="ko-KR" b="1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. </a:t>
            </a:r>
            <a:r>
              <a:rPr lang="en-US" altLang="ko-KR" b="1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Define</a:t>
            </a:r>
            <a:endParaRPr lang="ko-KR" altLang="en-US" b="1" dirty="0"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9381" y="1238022"/>
            <a:ext cx="71647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anose="020B0606020202030204" pitchFamily="34" charset="0"/>
              </a:rPr>
              <a:t>The Observer Pattern defines a one-to-many dependency</a:t>
            </a:r>
          </a:p>
          <a:p>
            <a:r>
              <a:rPr lang="en-US" dirty="0" smtClean="0">
                <a:latin typeface="Arial Narrow" panose="020B0606020202030204" pitchFamily="34" charset="0"/>
              </a:rPr>
              <a:t>Between objects so that when one object changes state,</a:t>
            </a:r>
          </a:p>
          <a:p>
            <a:r>
              <a:rPr lang="en-US" dirty="0" smtClean="0">
                <a:latin typeface="Arial Narrow" panose="020B0606020202030204" pitchFamily="34" charset="0"/>
              </a:rPr>
              <a:t>All of its dependents are notified and updated automatically. </a:t>
            </a:r>
            <a:br>
              <a:rPr lang="en-US" dirty="0" smtClean="0">
                <a:latin typeface="Arial Narrow" panose="020B0606020202030204" pitchFamily="34" charset="0"/>
              </a:rPr>
            </a:br>
            <a:endParaRPr lang="en-US" dirty="0" smtClean="0">
              <a:latin typeface="Arial Narrow" panose="020B0606020202030204" pitchFamily="34" charset="0"/>
            </a:endParaRPr>
          </a:p>
        </p:txBody>
      </p:sp>
      <p:pic>
        <p:nvPicPr>
          <p:cNvPr id="4098" name="Picture 2" descr="Observer Design Patter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00" y="2168860"/>
            <a:ext cx="4919935" cy="3074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2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116632"/>
            <a:ext cx="66607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de-DE" altLang="ko-KR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I</a:t>
            </a:r>
            <a:r>
              <a:rPr lang="en-US" altLang="ko-KR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. </a:t>
            </a:r>
            <a:r>
              <a:rPr lang="en-US" altLang="ko-KR" b="1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Content 1</a:t>
            </a:r>
            <a:endParaRPr lang="ko-KR" altLang="en-US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742237"/>
            <a:ext cx="8323398" cy="26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1. Article 1</a:t>
            </a:r>
            <a:endParaRPr lang="ko-KR" altLang="en-US" sz="1400" b="1" dirty="0"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8" y="1016732"/>
            <a:ext cx="83233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Content</a:t>
            </a:r>
          </a:p>
          <a:p>
            <a:pPr>
              <a:lnSpc>
                <a:spcPct val="150000"/>
              </a:lnSpc>
            </a:pPr>
            <a:r>
              <a:rPr lang="en-US" altLang="ko-KR" sz="140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…..</a:t>
            </a:r>
            <a:endParaRPr lang="ko-KR" altLang="en-US" sz="1400" dirty="0"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07704" y="1999596"/>
            <a:ext cx="6012668" cy="138499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u="sng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Note: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Font            : Only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Arial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Narrow</a:t>
            </a:r>
            <a:endParaRPr lang="en-US" altLang="ko-KR" sz="1400" dirty="0">
              <a:solidFill>
                <a:schemeClr val="accent2">
                  <a:lumMod val="75000"/>
                </a:schemeClr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Language   : Only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English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Picture        : </a:t>
            </a: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Because of copyright issues,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DO NOT attach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unauthorized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images</a:t>
            </a:r>
            <a:endParaRPr lang="en-US" altLang="ko-KR" sz="1400" dirty="0">
              <a:solidFill>
                <a:schemeClr val="accent2">
                  <a:lumMod val="75000"/>
                </a:schemeClr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12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0년_HE(2)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10년_HE(2)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10년_HE(2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년_HE(2)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년_HE(2)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년_HE(2)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년_HE(2)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년_HE(2)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년_HE(2)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년_HE(2)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년_HE(2)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년_HE(2)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년_HE(2)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년_HE(2)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24079</TotalTime>
  <Words>366</Words>
  <Application>Microsoft Office PowerPoint</Application>
  <PresentationFormat>On-screen Show (4:3)</PresentationFormat>
  <Paragraphs>78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맑은 고딕</vt:lpstr>
      <vt:lpstr>Arial</vt:lpstr>
      <vt:lpstr>Arial Narrow</vt:lpstr>
      <vt:lpstr>돋움</vt:lpstr>
      <vt:lpstr>굴림</vt:lpstr>
      <vt:lpstr>LG스마트체 Regular</vt:lpstr>
      <vt:lpstr>Wingdings</vt:lpstr>
      <vt:lpstr>10년_HE(2)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seungmo.hwang</dc:creator>
  <cp:lastModifiedBy>HOANG VAN NGUYEN/LGEVH VS FUNCTIONAL TECHNOLOGY 4(hoang5.nguyen@lge.com)</cp:lastModifiedBy>
  <cp:revision>2485</cp:revision>
  <cp:lastPrinted>2016-07-27T12:58:04Z</cp:lastPrinted>
  <dcterms:created xsi:type="dcterms:W3CDTF">2013-09-17T00:50:35Z</dcterms:created>
  <dcterms:modified xsi:type="dcterms:W3CDTF">2023-08-31T09:55:56Z</dcterms:modified>
</cp:coreProperties>
</file>