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3"/>
  </p:notesMasterIdLst>
  <p:handoutMasterIdLst>
    <p:handoutMasterId r:id="rId34"/>
  </p:handoutMasterIdLst>
  <p:sldIdLst>
    <p:sldId id="399" r:id="rId2"/>
    <p:sldId id="403" r:id="rId3"/>
    <p:sldId id="426" r:id="rId4"/>
    <p:sldId id="427" r:id="rId5"/>
    <p:sldId id="428" r:id="rId6"/>
    <p:sldId id="429" r:id="rId7"/>
    <p:sldId id="430" r:id="rId8"/>
    <p:sldId id="431" r:id="rId9"/>
    <p:sldId id="405" r:id="rId10"/>
    <p:sldId id="406" r:id="rId11"/>
    <p:sldId id="409" r:id="rId12"/>
    <p:sldId id="407" r:id="rId13"/>
    <p:sldId id="408" r:id="rId14"/>
    <p:sldId id="415" r:id="rId15"/>
    <p:sldId id="410" r:id="rId16"/>
    <p:sldId id="411" r:id="rId17"/>
    <p:sldId id="412" r:id="rId18"/>
    <p:sldId id="413" r:id="rId19"/>
    <p:sldId id="414" r:id="rId20"/>
    <p:sldId id="416" r:id="rId21"/>
    <p:sldId id="417" r:id="rId22"/>
    <p:sldId id="418" r:id="rId23"/>
    <p:sldId id="419" r:id="rId24"/>
    <p:sldId id="420" r:id="rId25"/>
    <p:sldId id="421" r:id="rId26"/>
    <p:sldId id="423" r:id="rId27"/>
    <p:sldId id="424" r:id="rId28"/>
    <p:sldId id="425" r:id="rId29"/>
    <p:sldId id="432" r:id="rId30"/>
    <p:sldId id="433" r:id="rId31"/>
    <p:sldId id="434" r:id="rId32"/>
  </p:sldIdLst>
  <p:sldSz cx="9144000" cy="6858000" type="screen4x3"/>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9933"/>
    <a:srgbClr val="CCFFCC"/>
    <a:srgbClr val="FFFF00"/>
    <a:srgbClr val="00CC99"/>
    <a:srgbClr val="33CC33"/>
    <a:srgbClr val="33CCCC"/>
    <a:srgbClr val="00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875" autoAdjust="0"/>
  </p:normalViewPr>
  <p:slideViewPr>
    <p:cSldViewPr snapToObjects="1">
      <p:cViewPr varScale="1">
        <p:scale>
          <a:sx n="58" d="100"/>
          <a:sy n="58" d="100"/>
        </p:scale>
        <p:origin x="2131" y="43"/>
      </p:cViewPr>
      <p:guideLst>
        <p:guide orient="horz" pos="254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2023-09-13</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2023-09-13</a:t>
            </a:fld>
            <a:endParaRPr lang="ko-KR" altLang="en-US" dirty="0"/>
          </a:p>
        </p:txBody>
      </p:sp>
      <p:sp>
        <p:nvSpPr>
          <p:cNvPr id="4" name="슬라이드 이미지 개체 틀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baseline="0" dirty="0" smtClean="0"/>
              <a:t> </a:t>
            </a:r>
            <a:r>
              <a:rPr lang="en-US" sz="1200" b="1" i="0" kern="1200" dirty="0" smtClean="0">
                <a:solidFill>
                  <a:schemeClr val="tx1"/>
                </a:solidFill>
                <a:effectLst/>
                <a:latin typeface="+mn-lt"/>
                <a:ea typeface="+mn-ea"/>
                <a:cs typeface="+mn-cs"/>
              </a:rPr>
              <a:t>Creational patterns</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These patterns provide various object creation mechanisms, which increase flexibility and reuse of existing code.</a:t>
            </a:r>
            <a:endParaRPr lang="en-US" sz="1200" b="1" i="0" kern="1200" dirty="0" smtClean="0">
              <a:solidFill>
                <a:schemeClr val="tx1"/>
              </a:solidFill>
              <a:effectLst/>
              <a:latin typeface="+mn-lt"/>
              <a:ea typeface="+mn-ea"/>
              <a:cs typeface="+mn-cs"/>
            </a:endParaRPr>
          </a:p>
          <a:p>
            <a:pPr marL="0" indent="0">
              <a:buFontTx/>
              <a:buNone/>
            </a:pPr>
            <a:r>
              <a:rPr lang="en-US" dirty="0" err="1" smtClean="0"/>
              <a:t>Cung</a:t>
            </a:r>
            <a:r>
              <a:rPr lang="en-US" baseline="0" dirty="0" smtClean="0"/>
              <a:t> </a:t>
            </a:r>
            <a:r>
              <a:rPr lang="en-US" baseline="0" dirty="0" err="1" smtClean="0"/>
              <a:t>cấp</a:t>
            </a:r>
            <a:r>
              <a:rPr lang="en-US" baseline="0" dirty="0" smtClean="0"/>
              <a:t> </a:t>
            </a:r>
            <a:r>
              <a:rPr lang="en-US" baseline="0" dirty="0" err="1" smtClean="0"/>
              <a:t>nhiều</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tạo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tăng</a:t>
            </a:r>
            <a:r>
              <a:rPr lang="en-US" baseline="0" dirty="0" smtClean="0"/>
              <a:t>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và</a:t>
            </a:r>
            <a:r>
              <a:rPr lang="en-US" baseline="0" dirty="0" smtClean="0"/>
              <a:t> </a:t>
            </a:r>
            <a:r>
              <a:rPr lang="en-US" baseline="0" dirty="0" err="1" smtClean="0"/>
              <a:t>tái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code</a:t>
            </a:r>
            <a:endParaRPr lang="en-US" dirty="0" smtClean="0"/>
          </a:p>
          <a:p>
            <a:endParaRPr lang="en-US" dirty="0" smtClean="0"/>
          </a:p>
          <a:p>
            <a:pPr marL="0" marR="0" indent="0" algn="l" defTabSz="914400" rtl="0" eaLnBrk="0" fontAlgn="base" latinLnBrk="1"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Behavioral patterns</a:t>
            </a:r>
          </a:p>
          <a:p>
            <a:pPr marL="0" indent="0">
              <a:buFontTx/>
              <a:buNone/>
            </a:pPr>
            <a:r>
              <a:rPr lang="en-US" sz="1200" b="0" i="0" kern="1200" dirty="0" smtClean="0">
                <a:solidFill>
                  <a:schemeClr val="tx1"/>
                </a:solidFill>
                <a:effectLst/>
                <a:latin typeface="+mn-lt"/>
                <a:ea typeface="+mn-ea"/>
                <a:cs typeface="+mn-cs"/>
              </a:rPr>
              <a:t>These patterns are </a:t>
            </a:r>
            <a:r>
              <a:rPr lang="en-US" sz="1200" b="1" i="0" kern="1200" dirty="0" smtClean="0">
                <a:solidFill>
                  <a:schemeClr val="tx1"/>
                </a:solidFill>
                <a:effectLst/>
                <a:latin typeface="+mn-lt"/>
                <a:ea typeface="+mn-ea"/>
                <a:cs typeface="+mn-cs"/>
              </a:rPr>
              <a:t>concerned with algorithms</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assignment of responsibilities </a:t>
            </a:r>
            <a:r>
              <a:rPr lang="en-US" sz="1200" b="0" i="0" kern="1200" dirty="0" smtClean="0">
                <a:solidFill>
                  <a:schemeClr val="tx1"/>
                </a:solidFill>
                <a:effectLst/>
                <a:latin typeface="+mn-lt"/>
                <a:ea typeface="+mn-ea"/>
                <a:cs typeface="+mn-cs"/>
              </a:rPr>
              <a:t>between objects.</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algorithms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nhiệm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tượng</a:t>
            </a:r>
            <a:endParaRPr lang="en-US" sz="1200" b="0" i="0" kern="1200" baseline="0" dirty="0" smtClean="0">
              <a:solidFill>
                <a:schemeClr val="tx1"/>
              </a:solidFill>
              <a:effectLst/>
              <a:latin typeface="+mn-lt"/>
              <a:ea typeface="+mn-ea"/>
              <a:cs typeface="+mn-cs"/>
            </a:endParaRPr>
          </a:p>
          <a:p>
            <a:pPr marL="0" indent="0">
              <a:buFontTx/>
              <a:buNone/>
            </a:pPr>
            <a:endParaRPr lang="en-US" dirty="0" smtClean="0"/>
          </a:p>
          <a:p>
            <a:pPr marL="0" marR="0" indent="0" algn="l" defTabSz="914400" rtl="0" eaLnBrk="0" fontAlgn="base" latinLnBrk="1"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Structural patterns</a:t>
            </a:r>
          </a:p>
          <a:p>
            <a:pPr marL="0" indent="0">
              <a:buFontTx/>
              <a:buNone/>
            </a:pPr>
            <a:r>
              <a:rPr lang="en-US" sz="1200" b="0" i="0" kern="1200" dirty="0" smtClean="0">
                <a:solidFill>
                  <a:schemeClr val="tx1"/>
                </a:solidFill>
                <a:effectLst/>
                <a:latin typeface="+mn-lt"/>
                <a:ea typeface="+mn-ea"/>
                <a:cs typeface="+mn-cs"/>
              </a:rPr>
              <a:t>These patterns explain how to assemble objects and classes into larger structures while keeping these structures flexible and efficient.</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giải thích cách tập hợp các đối tượng và lớp thành các cấu trúc lớn hơn trong khi vẫn giữ cho các cấu trúc này linh hoạt và hiệu quả.</a:t>
            </a: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a:t>
            </a:fld>
            <a:endParaRPr lang="ko-KR" altLang="en-US" dirty="0"/>
          </a:p>
        </p:txBody>
      </p:sp>
    </p:spTree>
    <p:extLst>
      <p:ext uri="{BB962C8B-B14F-4D97-AF65-F5344CB8AC3E}">
        <p14:creationId xmlns:p14="http://schemas.microsoft.com/office/powerpoint/2010/main" val="1261942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11</a:t>
            </a:fld>
            <a:endParaRPr lang="ko-KR" altLang="en-US" dirty="0"/>
          </a:p>
        </p:txBody>
      </p:sp>
    </p:spTree>
    <p:extLst>
      <p:ext uri="{BB962C8B-B14F-4D97-AF65-F5344CB8AC3E}">
        <p14:creationId xmlns:p14="http://schemas.microsoft.com/office/powerpoint/2010/main" val="14926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r>
              <a:rPr lang="en-US" baseline="0" dirty="0" smtClean="0"/>
              <a:t>:</a:t>
            </a:r>
            <a:endParaRPr lang="en-US" baseline="0" dirty="0"/>
          </a:p>
          <a:p>
            <a:pPr marL="171450" indent="-171450">
              <a:buFontTx/>
              <a:buChar char="-"/>
            </a:pPr>
            <a:r>
              <a:rPr lang="en-US" baseline="0" dirty="0" err="1"/>
              <a:t>Thay</a:t>
            </a:r>
            <a:r>
              <a:rPr lang="en-US" baseline="0" dirty="0"/>
              <a:t> </a:t>
            </a:r>
            <a:r>
              <a:rPr lang="en-US" baseline="0" dirty="0" err="1"/>
              <a:t>đổi</a:t>
            </a:r>
            <a:r>
              <a:rPr lang="en-US" baseline="0" dirty="0"/>
              <a:t> </a:t>
            </a:r>
            <a:r>
              <a:rPr lang="en-US" baseline="0" dirty="0" err="1"/>
              <a:t>cách</a:t>
            </a:r>
            <a:r>
              <a:rPr lang="en-US" baseline="0" dirty="0"/>
              <a:t> bay </a:t>
            </a:r>
            <a:r>
              <a:rPr lang="en-US" baseline="0" dirty="0" err="1"/>
              <a:t>FlyWithWings</a:t>
            </a:r>
            <a:r>
              <a:rPr lang="en-US" baseline="0" dirty="0"/>
              <a:t> </a:t>
            </a:r>
            <a:r>
              <a:rPr lang="en-US" baseline="0" dirty="0" err="1"/>
              <a:t>cho</a:t>
            </a:r>
            <a:r>
              <a:rPr lang="en-US" baseline="0" dirty="0"/>
              <a:t> </a:t>
            </a:r>
            <a:r>
              <a:rPr lang="en-US" baseline="0" dirty="0" err="1"/>
              <a:t>toàn</a:t>
            </a:r>
            <a:r>
              <a:rPr lang="en-US" baseline="0" dirty="0"/>
              <a:t> </a:t>
            </a:r>
            <a:r>
              <a:rPr lang="en-US" baseline="0" dirty="0" err="1"/>
              <a:t>bộ</a:t>
            </a:r>
            <a:r>
              <a:rPr lang="en-US" baseline="0" dirty="0"/>
              <a:t> con </a:t>
            </a:r>
            <a:r>
              <a:rPr lang="en-US" baseline="0" dirty="0" err="1" smtClean="0"/>
              <a:t>vịt</a:t>
            </a: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12</a:t>
            </a:fld>
            <a:endParaRPr lang="ko-KR" altLang="en-US" dirty="0"/>
          </a:p>
        </p:txBody>
      </p:sp>
    </p:spTree>
    <p:extLst>
      <p:ext uri="{BB962C8B-B14F-4D97-AF65-F5344CB8AC3E}">
        <p14:creationId xmlns:p14="http://schemas.microsoft.com/office/powerpoint/2010/main" val="205609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Thay</a:t>
            </a:r>
            <a:r>
              <a:rPr lang="en-US" dirty="0"/>
              <a:t> </a:t>
            </a:r>
            <a:r>
              <a:rPr lang="en-US" dirty="0" err="1"/>
              <a:t>đổi</a:t>
            </a:r>
            <a:r>
              <a:rPr lang="en-US" dirty="0"/>
              <a:t> </a:t>
            </a:r>
            <a:r>
              <a:rPr lang="en-US" dirty="0" err="1"/>
              <a:t>cách</a:t>
            </a:r>
            <a:r>
              <a:rPr lang="en-US" dirty="0"/>
              <a:t> implement </a:t>
            </a:r>
            <a:r>
              <a:rPr lang="en-US" dirty="0" err="1"/>
              <a:t>trong</a:t>
            </a:r>
            <a:r>
              <a:rPr lang="en-US" dirty="0"/>
              <a:t> runtime</a:t>
            </a:r>
          </a:p>
          <a:p>
            <a:pPr marL="0" indent="0">
              <a:buFontTx/>
              <a:buNone/>
            </a:pPr>
            <a:endParaRPr lang="en-US" dirty="0"/>
          </a:p>
          <a:p>
            <a:pPr marL="0" indent="0">
              <a:buFontTx/>
              <a:buNone/>
            </a:pPr>
            <a:r>
              <a:rPr lang="en-US" dirty="0" err="1"/>
              <a:t>Có</a:t>
            </a:r>
            <a:r>
              <a:rPr lang="en-US" dirty="0"/>
              <a:t> </a:t>
            </a:r>
            <a:r>
              <a:rPr lang="en-US" dirty="0" err="1"/>
              <a:t>nhiều</a:t>
            </a:r>
            <a:r>
              <a:rPr lang="en-US" dirty="0"/>
              <a:t> class </a:t>
            </a:r>
            <a:r>
              <a:rPr lang="en-US" dirty="0" err="1"/>
              <a:t>tương</a:t>
            </a:r>
            <a:r>
              <a:rPr lang="en-US" dirty="0"/>
              <a:t> </a:t>
            </a:r>
            <a:r>
              <a:rPr lang="en-US" dirty="0" err="1"/>
              <a:t>tự</a:t>
            </a:r>
            <a:r>
              <a:rPr lang="en-US" dirty="0"/>
              <a:t> </a:t>
            </a:r>
            <a:r>
              <a:rPr lang="en-US" dirty="0" err="1"/>
              <a:t>nhau</a:t>
            </a:r>
            <a:r>
              <a:rPr lang="en-US" dirty="0"/>
              <a:t>, </a:t>
            </a:r>
            <a:r>
              <a:rPr lang="en-US" dirty="0" err="1"/>
              <a:t>nhưng</a:t>
            </a:r>
            <a:r>
              <a:rPr lang="en-US" dirty="0"/>
              <a:t> </a:t>
            </a:r>
            <a:r>
              <a:rPr lang="en-US" dirty="0" err="1"/>
              <a:t>cách</a:t>
            </a:r>
            <a:r>
              <a:rPr lang="en-US" dirty="0"/>
              <a:t> </a:t>
            </a:r>
            <a:r>
              <a:rPr lang="en-US" dirty="0" err="1"/>
              <a:t>thự</a:t>
            </a:r>
            <a:r>
              <a:rPr lang="en-US" dirty="0"/>
              <a:t> </a:t>
            </a:r>
            <a:r>
              <a:rPr lang="en-US" dirty="0" err="1"/>
              <a:t>thi</a:t>
            </a:r>
            <a:r>
              <a:rPr lang="en-US" dirty="0"/>
              <a:t> </a:t>
            </a:r>
            <a:r>
              <a:rPr lang="en-US" dirty="0" err="1"/>
              <a:t>khác</a:t>
            </a:r>
            <a:r>
              <a:rPr lang="en-US" dirty="0"/>
              <a:t> </a:t>
            </a:r>
            <a:r>
              <a:rPr lang="en-US" dirty="0" err="1"/>
              <a:t>nhau</a:t>
            </a:r>
            <a:endParaRPr lang="en-US" dirty="0"/>
          </a:p>
          <a:p>
            <a:pPr marL="0" indent="0">
              <a:buFontTx/>
              <a:buNone/>
            </a:pPr>
            <a:endParaRPr lang="en-US" dirty="0"/>
          </a:p>
          <a:p>
            <a:pPr marL="0" indent="0">
              <a:buFontTx/>
              <a:buNone/>
            </a:pPr>
            <a:r>
              <a:rPr lang="en-US" dirty="0"/>
              <a:t>Logic  </a:t>
            </a:r>
            <a:r>
              <a:rPr lang="en-US" dirty="0" err="1"/>
              <a:t>trong</a:t>
            </a:r>
            <a:r>
              <a:rPr lang="en-US" dirty="0"/>
              <a:t> algorithms </a:t>
            </a:r>
            <a:r>
              <a:rPr lang="en-US" dirty="0" err="1"/>
              <a:t>có</a:t>
            </a:r>
            <a:r>
              <a:rPr lang="en-US" dirty="0"/>
              <a:t> </a:t>
            </a:r>
            <a:r>
              <a:rPr lang="en-US" dirty="0" err="1"/>
              <a:t>thể</a:t>
            </a:r>
            <a:r>
              <a:rPr lang="en-US" dirty="0"/>
              <a:t> </a:t>
            </a:r>
            <a:r>
              <a:rPr lang="en-US" dirty="0" err="1"/>
              <a:t>không</a:t>
            </a:r>
            <a:r>
              <a:rPr lang="en-US" dirty="0"/>
              <a:t> </a:t>
            </a:r>
            <a:r>
              <a:rPr lang="en-US" dirty="0" err="1"/>
              <a:t>quan</a:t>
            </a:r>
            <a:r>
              <a:rPr lang="en-US" dirty="0"/>
              <a:t> </a:t>
            </a:r>
            <a:r>
              <a:rPr lang="en-US" dirty="0" err="1"/>
              <a:t>trọng</a:t>
            </a:r>
            <a:r>
              <a:rPr lang="en-US" dirty="0"/>
              <a:t> </a:t>
            </a:r>
            <a:r>
              <a:rPr lang="en-US" dirty="0" err="1"/>
              <a:t>với</a:t>
            </a:r>
            <a:r>
              <a:rPr lang="en-US" dirty="0"/>
              <a:t> logic </a:t>
            </a:r>
            <a:r>
              <a:rPr lang="en-US" dirty="0" err="1"/>
              <a:t>chung</a:t>
            </a:r>
            <a:r>
              <a:rPr lang="en-US" dirty="0"/>
              <a:t>.</a:t>
            </a:r>
          </a:p>
          <a:p>
            <a:pPr marL="0" indent="0">
              <a:buFontTx/>
              <a:buNone/>
            </a:pPr>
            <a:r>
              <a:rPr lang="en-US" dirty="0"/>
              <a:t>The Strategy pattern lets you do away with such a conditional by extracting all algorithms into separate classes, all of which implement the same interface.</a:t>
            </a:r>
          </a:p>
          <a:p>
            <a:pPr marL="0" indent="0">
              <a:buFontTx/>
              <a:buNone/>
            </a:pPr>
            <a:r>
              <a:rPr lang="en-US" dirty="0"/>
              <a:t>The original object delegates execution to one of these objects, instead of implementing all variants of the algorithm.</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13</a:t>
            </a:fld>
            <a:endParaRPr lang="ko-KR" altLang="en-US" dirty="0"/>
          </a:p>
        </p:txBody>
      </p:sp>
    </p:spTree>
    <p:extLst>
      <p:ext uri="{BB962C8B-B14F-4D97-AF65-F5344CB8AC3E}">
        <p14:creationId xmlns:p14="http://schemas.microsoft.com/office/powerpoint/2010/main" val="283358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Strategy pattern lets you indirectly alter the object’s behavior at runtime by associating it with different sub-objects which can perform specific sub-tasks in different ways</a:t>
            </a:r>
            <a:r>
              <a:rPr lang="en-US" dirty="0" smtClean="0"/>
              <a:t>.</a:t>
            </a:r>
            <a:endParaRPr lang="en-US" dirty="0"/>
          </a:p>
          <a:p>
            <a:pPr marL="0" indent="0">
              <a:buFontTx/>
              <a:buNone/>
            </a:pPr>
            <a:r>
              <a:rPr lang="en-US" dirty="0"/>
              <a:t>The Strategy pattern lets you extract the varying behavior into a separate class hierarchy and combine the original classes into one, thereby reducing duplicate code</a:t>
            </a:r>
            <a:r>
              <a:rPr lang="en-US" dirty="0" smtClean="0"/>
              <a:t>.</a:t>
            </a:r>
            <a:endParaRPr lang="en-US" dirty="0"/>
          </a:p>
          <a:p>
            <a:pPr marL="0" indent="0">
              <a:buFontTx/>
              <a:buNone/>
            </a:pPr>
            <a:r>
              <a:rPr lang="en-US" dirty="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a:t> </a:t>
            </a:r>
          </a:p>
          <a:p>
            <a:pPr marL="0" indent="0">
              <a:buFontTx/>
              <a:buNone/>
            </a:pPr>
            <a:r>
              <a:rPr lang="en-US" dirty="0"/>
              <a:t>The Strategy pattern lets you do away with such a conditional by extracting all algorithms into separate classes, all of which implement the same interface.</a:t>
            </a:r>
          </a:p>
          <a:p>
            <a:pPr marL="0" indent="0">
              <a:buFontTx/>
              <a:buNone/>
            </a:pPr>
            <a:r>
              <a:rPr lang="en-US" dirty="0"/>
              <a:t>The original object delegates execution to one of these objects, instead of implementing all variants of the algorithm.</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14</a:t>
            </a:fld>
            <a:endParaRPr lang="ko-KR" altLang="en-US" dirty="0"/>
          </a:p>
        </p:txBody>
      </p:sp>
    </p:spTree>
    <p:extLst>
      <p:ext uri="{BB962C8B-B14F-4D97-AF65-F5344CB8AC3E}">
        <p14:creationId xmlns:p14="http://schemas.microsoft.com/office/powerpoint/2010/main" val="637941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t>Observer</a:t>
            </a:r>
            <a:r>
              <a:rPr lang="en-US" baseline="0" dirty="0" smtClean="0"/>
              <a:t> Pattern: </a:t>
            </a:r>
            <a:r>
              <a:rPr lang="en-US" sz="1200" b="1" i="0" kern="1200" dirty="0" smtClean="0">
                <a:solidFill>
                  <a:schemeClr val="tx1"/>
                </a:solidFill>
                <a:effectLst/>
                <a:latin typeface="+mn-lt"/>
                <a:ea typeface="+mn-ea"/>
                <a:cs typeface="+mn-cs"/>
              </a:rPr>
              <a:t>Behavioral patterns</a:t>
            </a:r>
          </a:p>
          <a:p>
            <a:pPr marL="0" indent="0">
              <a:buFontTx/>
              <a:buNone/>
            </a:pPr>
            <a:r>
              <a:rPr lang="en-US" sz="1200" b="0" i="0" kern="1200" dirty="0" smtClean="0">
                <a:solidFill>
                  <a:schemeClr val="tx1"/>
                </a:solidFill>
                <a:effectLst/>
                <a:latin typeface="+mn-lt"/>
                <a:ea typeface="+mn-ea"/>
                <a:cs typeface="+mn-cs"/>
              </a:rPr>
              <a:t>These patterns are </a:t>
            </a:r>
            <a:r>
              <a:rPr lang="en-US" sz="1200" b="1" i="0" kern="1200" dirty="0" smtClean="0">
                <a:solidFill>
                  <a:schemeClr val="tx1"/>
                </a:solidFill>
                <a:effectLst/>
                <a:latin typeface="+mn-lt"/>
                <a:ea typeface="+mn-ea"/>
                <a:cs typeface="+mn-cs"/>
              </a:rPr>
              <a:t>concerned with algorithms</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assignment of responsibilities </a:t>
            </a:r>
            <a:r>
              <a:rPr lang="en-US" sz="1200" b="0" i="0" kern="1200" dirty="0" smtClean="0">
                <a:solidFill>
                  <a:schemeClr val="tx1"/>
                </a:solidFill>
                <a:effectLst/>
                <a:latin typeface="+mn-lt"/>
                <a:ea typeface="+mn-ea"/>
                <a:cs typeface="+mn-cs"/>
              </a:rPr>
              <a:t>between objects.</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algorithms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nhiệm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tượng</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15</a:t>
            </a:fld>
            <a:endParaRPr lang="ko-KR" altLang="en-US" dirty="0"/>
          </a:p>
        </p:txBody>
      </p:sp>
    </p:spTree>
    <p:extLst>
      <p:ext uri="{BB962C8B-B14F-4D97-AF65-F5344CB8AC3E}">
        <p14:creationId xmlns:p14="http://schemas.microsoft.com/office/powerpoint/2010/main" val="4110587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Ví</a:t>
            </a:r>
            <a:r>
              <a:rPr lang="en-US" dirty="0"/>
              <a:t> </a:t>
            </a:r>
            <a:r>
              <a:rPr lang="en-US" dirty="0" err="1"/>
              <a:t>dụ</a:t>
            </a:r>
            <a:r>
              <a:rPr lang="en-US" dirty="0"/>
              <a:t> </a:t>
            </a:r>
            <a:r>
              <a:rPr lang="en-US" dirty="0" err="1" smtClean="0"/>
              <a:t>Tèo</a:t>
            </a:r>
            <a:r>
              <a:rPr lang="en-US" dirty="0" smtClean="0"/>
              <a:t> </a:t>
            </a:r>
            <a:r>
              <a:rPr lang="en-US" dirty="0" err="1" smtClean="0"/>
              <a:t>Iphone</a:t>
            </a:r>
            <a:r>
              <a:rPr lang="en-US" dirty="0" smtClean="0"/>
              <a:t> </a:t>
            </a:r>
            <a:r>
              <a:rPr lang="en-US" dirty="0"/>
              <a:t>15 </a:t>
            </a:r>
            <a:r>
              <a:rPr lang="en-US" dirty="0" err="1"/>
              <a:t>ra</a:t>
            </a:r>
            <a:r>
              <a:rPr lang="en-US" dirty="0"/>
              <a:t> </a:t>
            </a:r>
            <a:r>
              <a:rPr lang="en-US" dirty="0" err="1"/>
              <a:t>mắt</a:t>
            </a:r>
            <a:endParaRPr lang="en-US" dirty="0"/>
          </a:p>
          <a:p>
            <a:pPr marL="171450" indent="-171450">
              <a:buFontTx/>
              <a:buChar char="-"/>
            </a:pPr>
            <a:endParaRPr lang="en-US" dirty="0"/>
          </a:p>
          <a:p>
            <a:pPr marL="171450" indent="-171450">
              <a:buFontTx/>
              <a:buChar char="-"/>
            </a:pPr>
            <a:r>
              <a:rPr lang="en-US" dirty="0" err="1"/>
              <a:t>Người</a:t>
            </a:r>
            <a:r>
              <a:rPr lang="en-US" dirty="0"/>
              <a:t> </a:t>
            </a:r>
            <a:r>
              <a:rPr lang="en-US" dirty="0" err="1"/>
              <a:t>dân</a:t>
            </a:r>
            <a:r>
              <a:rPr lang="en-US" dirty="0"/>
              <a:t>(</a:t>
            </a:r>
            <a:r>
              <a:rPr lang="en-US" dirty="0" err="1"/>
              <a:t>ifan</a:t>
            </a:r>
            <a:r>
              <a:rPr lang="en-US" dirty="0"/>
              <a:t>) </a:t>
            </a:r>
            <a:r>
              <a:rPr lang="en-US" dirty="0" err="1"/>
              <a:t>đi</a:t>
            </a:r>
            <a:r>
              <a:rPr lang="en-US" dirty="0"/>
              <a:t> </a:t>
            </a:r>
            <a:r>
              <a:rPr lang="en-US" dirty="0" err="1"/>
              <a:t>kiểm</a:t>
            </a:r>
            <a:r>
              <a:rPr lang="en-US" dirty="0"/>
              <a:t> </a:t>
            </a:r>
            <a:r>
              <a:rPr lang="en-US" dirty="0" err="1"/>
              <a:t>tra</a:t>
            </a:r>
            <a:r>
              <a:rPr lang="en-US" dirty="0"/>
              <a:t> hang </a:t>
            </a:r>
            <a:r>
              <a:rPr lang="en-US" dirty="0" err="1"/>
              <a:t>mới</a:t>
            </a:r>
            <a:r>
              <a:rPr lang="en-US" dirty="0"/>
              <a:t> </a:t>
            </a:r>
            <a:r>
              <a:rPr lang="en-US" dirty="0" err="1"/>
              <a:t>đã</a:t>
            </a:r>
            <a:r>
              <a:rPr lang="en-US" dirty="0"/>
              <a:t> </a:t>
            </a:r>
            <a:r>
              <a:rPr lang="en-US" dirty="0" err="1"/>
              <a:t>về</a:t>
            </a:r>
            <a:r>
              <a:rPr lang="en-US" dirty="0"/>
              <a:t> </a:t>
            </a:r>
            <a:r>
              <a:rPr lang="en-US" dirty="0" err="1"/>
              <a:t>tại</a:t>
            </a:r>
            <a:r>
              <a:rPr lang="en-US" dirty="0"/>
              <a:t> </a:t>
            </a:r>
            <a:r>
              <a:rPr lang="en-US" dirty="0" err="1"/>
              <a:t>của</a:t>
            </a:r>
            <a:r>
              <a:rPr lang="en-US" dirty="0"/>
              <a:t> </a:t>
            </a:r>
            <a:r>
              <a:rPr lang="en-US" dirty="0" err="1"/>
              <a:t>hàng</a:t>
            </a:r>
            <a:endParaRPr lang="en-US" dirty="0"/>
          </a:p>
          <a:p>
            <a:pPr marL="171450" indent="-171450">
              <a:buFontTx/>
              <a:buChar char="-"/>
            </a:pPr>
            <a:r>
              <a:rPr lang="en-US" dirty="0" err="1"/>
              <a:t>Của</a:t>
            </a:r>
            <a:r>
              <a:rPr lang="en-US" dirty="0"/>
              <a:t> </a:t>
            </a:r>
            <a:r>
              <a:rPr lang="en-US" dirty="0" err="1"/>
              <a:t>hàng</a:t>
            </a:r>
            <a:r>
              <a:rPr lang="en-US" dirty="0"/>
              <a:t> </a:t>
            </a:r>
            <a:r>
              <a:rPr lang="en-US" dirty="0" err="1"/>
              <a:t>gửi</a:t>
            </a:r>
            <a:r>
              <a:rPr lang="en-US" dirty="0"/>
              <a:t> </a:t>
            </a:r>
            <a:r>
              <a:rPr lang="en-US" dirty="0" err="1"/>
              <a:t>tất</a:t>
            </a:r>
            <a:r>
              <a:rPr lang="en-US" dirty="0"/>
              <a:t> </a:t>
            </a:r>
            <a:r>
              <a:rPr lang="en-US" dirty="0" err="1"/>
              <a:t>cả</a:t>
            </a:r>
            <a:r>
              <a:rPr lang="en-US" dirty="0"/>
              <a:t> </a:t>
            </a:r>
            <a:r>
              <a:rPr lang="en-US" dirty="0" err="1"/>
              <a:t>thông</a:t>
            </a:r>
            <a:r>
              <a:rPr lang="en-US" dirty="0"/>
              <a:t> </a:t>
            </a:r>
            <a:r>
              <a:rPr lang="en-US" dirty="0" err="1"/>
              <a:t>báo</a:t>
            </a:r>
            <a:r>
              <a:rPr lang="en-US" dirty="0"/>
              <a:t> </a:t>
            </a:r>
            <a:r>
              <a:rPr lang="en-US" dirty="0" err="1"/>
              <a:t>đến</a:t>
            </a:r>
            <a:r>
              <a:rPr lang="en-US" dirty="0"/>
              <a:t> </a:t>
            </a:r>
            <a:r>
              <a:rPr lang="en-US" dirty="0" err="1"/>
              <a:t>toàn</a:t>
            </a:r>
            <a:r>
              <a:rPr lang="en-US" dirty="0"/>
              <a:t> </a:t>
            </a:r>
            <a:r>
              <a:rPr lang="en-US" dirty="0" err="1"/>
              <a:t>bộ</a:t>
            </a:r>
            <a:r>
              <a:rPr lang="en-US" dirty="0"/>
              <a:t> </a:t>
            </a:r>
            <a:r>
              <a:rPr lang="en-US" dirty="0" err="1"/>
              <a:t>nhà</a:t>
            </a:r>
            <a:r>
              <a:rPr lang="en-US" dirty="0"/>
              <a:t> </a:t>
            </a:r>
            <a:r>
              <a:rPr lang="en-US" dirty="0" err="1"/>
              <a:t>dân</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16</a:t>
            </a:fld>
            <a:endParaRPr lang="ko-KR" altLang="en-US" dirty="0"/>
          </a:p>
        </p:txBody>
      </p:sp>
    </p:spTree>
    <p:extLst>
      <p:ext uri="{BB962C8B-B14F-4D97-AF65-F5344CB8AC3E}">
        <p14:creationId xmlns:p14="http://schemas.microsoft.com/office/powerpoint/2010/main" val="4169087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Email, </a:t>
            </a:r>
            <a:r>
              <a:rPr lang="en-US" dirty="0" err="1"/>
              <a:t>subcribe</a:t>
            </a:r>
            <a:r>
              <a:rPr lang="en-US" dirty="0"/>
              <a:t> </a:t>
            </a:r>
            <a:r>
              <a:rPr lang="en-US" dirty="0" err="1"/>
              <a:t>youtube</a:t>
            </a:r>
            <a:endParaRPr lang="en-US" dirty="0"/>
          </a:p>
          <a:p>
            <a:pPr marL="171450" indent="-171450">
              <a:buFontTx/>
              <a:buChar char="-"/>
            </a:pPr>
            <a:r>
              <a:rPr lang="en-US" dirty="0"/>
              <a:t>Giao </a:t>
            </a:r>
            <a:r>
              <a:rPr lang="en-US" dirty="0" err="1"/>
              <a:t>báo</a:t>
            </a:r>
            <a:r>
              <a:rPr lang="en-US" dirty="0"/>
              <a:t> </a:t>
            </a:r>
            <a:r>
              <a:rPr lang="en-US" dirty="0" err="1"/>
              <a:t>hàng</a:t>
            </a:r>
            <a:r>
              <a:rPr lang="en-US" dirty="0"/>
              <a:t> </a:t>
            </a:r>
            <a:r>
              <a:rPr lang="en-US" dirty="0" err="1"/>
              <a:t>ngày</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17</a:t>
            </a:fld>
            <a:endParaRPr lang="ko-KR" altLang="en-US" dirty="0"/>
          </a:p>
        </p:txBody>
      </p:sp>
    </p:spTree>
    <p:extLst>
      <p:ext uri="{BB962C8B-B14F-4D97-AF65-F5344CB8AC3E}">
        <p14:creationId xmlns:p14="http://schemas.microsoft.com/office/powerpoint/2010/main" val="1760233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Subject: interface </a:t>
            </a:r>
          </a:p>
          <a:p>
            <a:pPr marL="171450" indent="-171450">
              <a:buFontTx/>
              <a:buChar char="-"/>
            </a:pPr>
            <a:r>
              <a:rPr lang="en-US" dirty="0"/>
              <a:t>Observer: to observe the Subject</a:t>
            </a:r>
          </a:p>
          <a:p>
            <a:pPr marL="171450" indent="-171450">
              <a:buFontTx/>
              <a:buChar char="-"/>
            </a:pPr>
            <a:r>
              <a:rPr lang="en-US" dirty="0" err="1"/>
              <a:t>ConcreteObserver</a:t>
            </a:r>
            <a:endParaRPr lang="en-US" dirty="0"/>
          </a:p>
          <a:p>
            <a:pPr marL="171450" indent="-171450">
              <a:buFontTx/>
              <a:buChar char="-"/>
            </a:pPr>
            <a:r>
              <a:rPr lang="en-US" dirty="0" err="1"/>
              <a:t>ConcreteSubject</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dirty="0"/>
          </a:p>
        </p:txBody>
      </p:sp>
    </p:spTree>
    <p:extLst>
      <p:ext uri="{BB962C8B-B14F-4D97-AF65-F5344CB8AC3E}">
        <p14:creationId xmlns:p14="http://schemas.microsoft.com/office/powerpoint/2010/main" val="264104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19</a:t>
            </a:fld>
            <a:endParaRPr lang="ko-KR" altLang="en-US" dirty="0"/>
          </a:p>
        </p:txBody>
      </p:sp>
    </p:spTree>
    <p:extLst>
      <p:ext uri="{BB962C8B-B14F-4D97-AF65-F5344CB8AC3E}">
        <p14:creationId xmlns:p14="http://schemas.microsoft.com/office/powerpoint/2010/main" val="2393701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You can often experience this problem when working with classes of the graphical user interface.</a:t>
            </a:r>
          </a:p>
          <a:p>
            <a:pPr marL="0" indent="0">
              <a:buFontTx/>
              <a:buNone/>
            </a:pPr>
            <a:r>
              <a:rPr lang="en-US" dirty="0"/>
              <a:t>For example, you created custom button classes, and you want to let the clients hook some custom code to your buttons so that it fires whenever a user presses a button.</a:t>
            </a:r>
          </a:p>
          <a:p>
            <a:pPr marL="0" indent="0">
              <a:buFontTx/>
              <a:buNone/>
            </a:pPr>
            <a:endParaRPr lang="en-US" dirty="0"/>
          </a:p>
          <a:p>
            <a:pPr marL="0" indent="0">
              <a:buFontTx/>
              <a:buNone/>
            </a:pPr>
            <a:r>
              <a:rPr lang="en-US" dirty="0"/>
              <a:t>The Observer pattern lets any object that implements the subscriber interface subscribe for event notifications in publisher objects. You can add the subscription mechanism to your buttons, letting the clients hook up their custom code via custom subscriber classes.</a:t>
            </a:r>
          </a:p>
          <a:p>
            <a:pPr marL="0" indent="0">
              <a:buFontTx/>
              <a:buNone/>
            </a:pPr>
            <a:endParaRPr lang="en-US" dirty="0"/>
          </a:p>
          <a:p>
            <a:pPr marL="0" indent="0">
              <a:buFontTx/>
              <a:buNone/>
            </a:pPr>
            <a:r>
              <a:rPr lang="en-US" dirty="0"/>
              <a:t>The subscription list is dynamic, so subscribers can join or leave the list whenever they need to.</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20</a:t>
            </a:fld>
            <a:endParaRPr lang="ko-KR" altLang="en-US" dirty="0"/>
          </a:p>
        </p:txBody>
      </p:sp>
    </p:spTree>
    <p:extLst>
      <p:ext uri="{BB962C8B-B14F-4D97-AF65-F5344CB8AC3E}">
        <p14:creationId xmlns:p14="http://schemas.microsoft.com/office/powerpoint/2010/main" val="169726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a:t>Singleton</a:t>
            </a:r>
            <a:r>
              <a:rPr lang="en-US" baseline="0" dirty="0"/>
              <a:t> pattern </a:t>
            </a:r>
            <a:r>
              <a:rPr lang="en-US" baseline="0" dirty="0" err="1"/>
              <a:t>thuộc</a:t>
            </a:r>
            <a:r>
              <a:rPr lang="en-US" baseline="0" dirty="0"/>
              <a:t> </a:t>
            </a:r>
            <a:r>
              <a:rPr lang="en-US" baseline="0" dirty="0" err="1"/>
              <a:t>loại</a:t>
            </a:r>
            <a:r>
              <a:rPr lang="en-US" baseline="0" dirty="0"/>
              <a:t>: </a:t>
            </a:r>
            <a:r>
              <a:rPr lang="en-US" sz="1200" b="1" i="0" kern="1200" dirty="0">
                <a:solidFill>
                  <a:schemeClr val="tx1"/>
                </a:solidFill>
                <a:effectLst/>
                <a:latin typeface="+mn-lt"/>
                <a:ea typeface="+mn-ea"/>
                <a:cs typeface="+mn-cs"/>
              </a:rPr>
              <a:t>Creational </a:t>
            </a:r>
            <a:r>
              <a:rPr lang="en-US" sz="1200" b="1" i="0" kern="1200" dirty="0" smtClean="0">
                <a:solidFill>
                  <a:schemeClr val="tx1"/>
                </a:solidFill>
                <a:effectLst/>
                <a:latin typeface="+mn-lt"/>
                <a:ea typeface="+mn-ea"/>
                <a:cs typeface="+mn-cs"/>
              </a:rPr>
              <a:t>patterns</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These patterns provide various object creation mechanisms, which increase flexibility and reuse of existing code.</a:t>
            </a:r>
            <a:endParaRPr lang="en-US" sz="1200" b="1" i="0" kern="1200" dirty="0">
              <a:solidFill>
                <a:schemeClr val="tx1"/>
              </a:solidFill>
              <a:effectLst/>
              <a:latin typeface="+mn-lt"/>
              <a:ea typeface="+mn-ea"/>
              <a:cs typeface="+mn-cs"/>
            </a:endParaRPr>
          </a:p>
          <a:p>
            <a:pPr marL="0" indent="0">
              <a:buFontTx/>
              <a:buNone/>
            </a:pPr>
            <a:r>
              <a:rPr lang="en-US" dirty="0" err="1" smtClean="0"/>
              <a:t>Cung</a:t>
            </a:r>
            <a:r>
              <a:rPr lang="en-US" baseline="0" dirty="0" smtClean="0"/>
              <a:t> </a:t>
            </a:r>
            <a:r>
              <a:rPr lang="en-US" baseline="0" dirty="0" err="1" smtClean="0"/>
              <a:t>cấp</a:t>
            </a:r>
            <a:r>
              <a:rPr lang="en-US" baseline="0" dirty="0" smtClean="0"/>
              <a:t> </a:t>
            </a:r>
            <a:r>
              <a:rPr lang="en-US" baseline="0" dirty="0" err="1" smtClean="0"/>
              <a:t>nhiều</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tạo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tăng</a:t>
            </a:r>
            <a:r>
              <a:rPr lang="en-US" baseline="0" dirty="0" smtClean="0"/>
              <a:t>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và</a:t>
            </a:r>
            <a:r>
              <a:rPr lang="en-US" baseline="0" dirty="0" smtClean="0"/>
              <a:t> </a:t>
            </a:r>
            <a:r>
              <a:rPr lang="en-US" baseline="0" dirty="0" err="1" smtClean="0"/>
              <a:t>tái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a:t>
            </a:fld>
            <a:endParaRPr lang="ko-KR" altLang="en-US" dirty="0"/>
          </a:p>
        </p:txBody>
      </p:sp>
    </p:spTree>
    <p:extLst>
      <p:ext uri="{BB962C8B-B14F-4D97-AF65-F5344CB8AC3E}">
        <p14:creationId xmlns:p14="http://schemas.microsoft.com/office/powerpoint/2010/main" val="4232637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21</a:t>
            </a:fld>
            <a:endParaRPr lang="ko-KR" altLang="en-US" dirty="0"/>
          </a:p>
        </p:txBody>
      </p:sp>
    </p:spTree>
    <p:extLst>
      <p:ext uri="{BB962C8B-B14F-4D97-AF65-F5344CB8AC3E}">
        <p14:creationId xmlns:p14="http://schemas.microsoft.com/office/powerpoint/2010/main" val="2569912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t>Decorator</a:t>
            </a:r>
            <a:r>
              <a:rPr lang="en-US" baseline="0" dirty="0" smtClean="0"/>
              <a:t> Pattern: </a:t>
            </a:r>
            <a:r>
              <a:rPr lang="en-US" sz="1200" b="1" i="0" kern="1200" dirty="0" smtClean="0">
                <a:solidFill>
                  <a:schemeClr val="tx1"/>
                </a:solidFill>
                <a:effectLst/>
                <a:latin typeface="+mn-lt"/>
                <a:ea typeface="+mn-ea"/>
                <a:cs typeface="+mn-cs"/>
              </a:rPr>
              <a:t>Structural patterns</a:t>
            </a:r>
          </a:p>
          <a:p>
            <a:pPr marL="0" indent="0">
              <a:buFontTx/>
              <a:buNone/>
            </a:pPr>
            <a:r>
              <a:rPr lang="en-US" sz="1200" b="0" i="0" kern="1200" dirty="0" smtClean="0">
                <a:solidFill>
                  <a:schemeClr val="tx1"/>
                </a:solidFill>
                <a:effectLst/>
                <a:latin typeface="+mn-lt"/>
                <a:ea typeface="+mn-ea"/>
                <a:cs typeface="+mn-cs"/>
              </a:rPr>
              <a:t>These patterns explain how to assemble objects and classes into larger structures while keeping these structures flexible and efficient.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giải thích cách tập hợp các đối tượng và lớp thành các cấu trúc lớn hơn trong khi vẫn giữ cho các cấu trúc này linh hoạt và hiệu quả.</a:t>
            </a:r>
            <a:endParaRPr lang="en-US" sz="1200" b="0" i="0" kern="1200" dirty="0" smtClean="0">
              <a:solidFill>
                <a:schemeClr val="tx1"/>
              </a:solidFill>
              <a:effectLst/>
              <a:latin typeface="+mn-lt"/>
              <a:ea typeface="+mn-ea"/>
              <a:cs typeface="+mn-cs"/>
            </a:endParaRPr>
          </a:p>
          <a:p>
            <a:pPr marL="0" indent="0">
              <a:buFontTx/>
              <a:buNone/>
            </a:pPr>
            <a:endParaRPr lang="en-US" sz="1200" b="0" i="0" kern="1200" dirty="0" smtClean="0">
              <a:solidFill>
                <a:schemeClr val="tx1"/>
              </a:solidFill>
              <a:effectLst/>
              <a:latin typeface="+mn-lt"/>
              <a:ea typeface="+mn-ea"/>
              <a:cs typeface="+mn-cs"/>
            </a:endParaRPr>
          </a:p>
          <a:p>
            <a:pPr marL="0" indent="0">
              <a:buFontTx/>
              <a:buNone/>
            </a:pPr>
            <a:endParaRPr lang="en-US" sz="1200" b="0" i="0" kern="1200" dirty="0" smtClean="0">
              <a:solidFill>
                <a:schemeClr val="tx1"/>
              </a:solidFill>
              <a:effectLst/>
              <a:latin typeface="+mn-lt"/>
              <a:ea typeface="+mn-ea"/>
              <a:cs typeface="+mn-cs"/>
            </a:endParaRPr>
          </a:p>
          <a:p>
            <a:pPr marL="0" indent="0">
              <a:buFontTx/>
              <a:buNone/>
            </a:pPr>
            <a:endParaRPr lang="en-US" dirty="0" smtClean="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22</a:t>
            </a:fld>
            <a:endParaRPr lang="ko-KR" altLang="en-US" dirty="0"/>
          </a:p>
        </p:txBody>
      </p:sp>
    </p:spTree>
    <p:extLst>
      <p:ext uri="{BB962C8B-B14F-4D97-AF65-F5344CB8AC3E}">
        <p14:creationId xmlns:p14="http://schemas.microsoft.com/office/powerpoint/2010/main" val="1041375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You tried to address that problem by creating special subclasses which combined several notification methods within one class. </a:t>
            </a:r>
            <a:endParaRPr lang="en-US" sz="1200" b="0" i="0" kern="1200" dirty="0" smtClean="0">
              <a:solidFill>
                <a:schemeClr val="tx1"/>
              </a:solidFill>
              <a:effectLst/>
              <a:latin typeface="+mn-lt"/>
              <a:ea typeface="+mn-ea"/>
              <a:cs typeface="+mn-cs"/>
            </a:endParaRPr>
          </a:p>
          <a:p>
            <a:pPr marL="0" indent="0">
              <a:buFontTx/>
              <a:buNone/>
            </a:pP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thừa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class con</a:t>
            </a:r>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However, it quickly became apparent that this approach would bloat the code immensely, not only the library code but the client code as well</a:t>
            </a:r>
            <a:r>
              <a:rPr lang="en-US" sz="1200" b="0" i="0" kern="1200" dirty="0" smtClean="0">
                <a:solidFill>
                  <a:schemeClr val="tx1"/>
                </a:solidFill>
                <a:effectLst/>
                <a:latin typeface="+mn-lt"/>
                <a:ea typeface="+mn-ea"/>
                <a:cs typeface="+mn-cs"/>
              </a:rPr>
              <a:t>.</a:t>
            </a:r>
          </a:p>
          <a:p>
            <a:pPr marL="0" indent="0">
              <a:buFontTx/>
              <a:buNone/>
            </a:pPr>
            <a:r>
              <a:rPr lang="en-US" sz="1200" b="0" i="0" kern="1200" dirty="0" err="1" smtClean="0">
                <a:solidFill>
                  <a:schemeClr val="tx1"/>
                </a:solidFill>
                <a:effectLst/>
                <a:latin typeface="+mn-lt"/>
                <a:ea typeface="+mn-ea"/>
                <a:cs typeface="+mn-cs"/>
              </a:rPr>
              <a:t>Quá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t>
            </a:r>
            <a:r>
              <a:rPr lang="en-US" sz="1200" b="0" i="0" kern="1200" dirty="0" err="1" smtClean="0">
                <a:solidFill>
                  <a:schemeClr val="tx1"/>
                </a:solidFill>
                <a:effectLst/>
                <a:latin typeface="+mn-lt"/>
                <a:ea typeface="+mn-ea"/>
                <a:cs typeface="+mn-cs"/>
              </a:rPr>
              <a:t>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loại</a:t>
            </a:r>
            <a:r>
              <a:rPr lang="en-US" sz="1200" b="0" i="0" kern="1200" baseline="0" dirty="0" smtClean="0">
                <a:solidFill>
                  <a:schemeClr val="tx1"/>
                </a:solidFill>
                <a:effectLst/>
                <a:latin typeface="+mn-lt"/>
                <a:ea typeface="+mn-ea"/>
                <a:cs typeface="+mn-cs"/>
              </a:rPr>
              <a:t> class con </a:t>
            </a:r>
            <a:r>
              <a:rPr lang="en-US" sz="1200" b="0" i="0" kern="1200" baseline="0" dirty="0" err="1" smtClean="0">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23</a:t>
            </a:fld>
            <a:endParaRPr lang="ko-KR" altLang="en-US" dirty="0"/>
          </a:p>
        </p:txBody>
      </p:sp>
    </p:spTree>
    <p:extLst>
      <p:ext uri="{BB962C8B-B14F-4D97-AF65-F5344CB8AC3E}">
        <p14:creationId xmlns:p14="http://schemas.microsoft.com/office/powerpoint/2010/main" val="248571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24</a:t>
            </a:fld>
            <a:endParaRPr lang="ko-KR" altLang="en-US" dirty="0"/>
          </a:p>
        </p:txBody>
      </p:sp>
    </p:spTree>
    <p:extLst>
      <p:ext uri="{BB962C8B-B14F-4D97-AF65-F5344CB8AC3E}">
        <p14:creationId xmlns:p14="http://schemas.microsoft.com/office/powerpoint/2010/main" val="3420917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25</a:t>
            </a:fld>
            <a:endParaRPr lang="ko-KR" altLang="en-US" dirty="0"/>
          </a:p>
        </p:txBody>
      </p:sp>
    </p:spTree>
    <p:extLst>
      <p:ext uri="{BB962C8B-B14F-4D97-AF65-F5344CB8AC3E}">
        <p14:creationId xmlns:p14="http://schemas.microsoft.com/office/powerpoint/2010/main" val="1943114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26</a:t>
            </a:fld>
            <a:endParaRPr lang="ko-KR" altLang="en-US" dirty="0"/>
          </a:p>
        </p:txBody>
      </p:sp>
    </p:spTree>
    <p:extLst>
      <p:ext uri="{BB962C8B-B14F-4D97-AF65-F5344CB8AC3E}">
        <p14:creationId xmlns:p14="http://schemas.microsoft.com/office/powerpoint/2010/main" val="4270574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Decorator lets you structure your business logic into layers, create a decorator for each layer and compose objects with various combinations of this logic at runtime.</a:t>
            </a:r>
          </a:p>
          <a:p>
            <a:pPr marL="0" indent="0">
              <a:buFontTx/>
              <a:buNone/>
            </a:pPr>
            <a:r>
              <a:rPr lang="en-US" dirty="0"/>
              <a:t>The client code can treat all these objects in the same way, since they all follow a common interface.</a:t>
            </a:r>
          </a:p>
          <a:p>
            <a:pPr marL="0" indent="0">
              <a:buFontTx/>
              <a:buNone/>
            </a:pPr>
            <a:endParaRPr lang="en-US" dirty="0"/>
          </a:p>
          <a:p>
            <a:pPr marL="0" indent="0">
              <a:buFontTx/>
              <a:buNone/>
            </a:pPr>
            <a:r>
              <a:rPr lang="en-US" dirty="0"/>
              <a:t>Many programming languages have the final keyword that can be used to prevent further extension of a class. For a final class, the only way to reuse the existing behavior would be to wrap the class with your own wrapper, using the Decorator pattern.</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27</a:t>
            </a:fld>
            <a:endParaRPr lang="ko-KR" altLang="en-US" dirty="0"/>
          </a:p>
        </p:txBody>
      </p:sp>
    </p:spTree>
    <p:extLst>
      <p:ext uri="{BB962C8B-B14F-4D97-AF65-F5344CB8AC3E}">
        <p14:creationId xmlns:p14="http://schemas.microsoft.com/office/powerpoint/2010/main" val="39744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28</a:t>
            </a:fld>
            <a:endParaRPr lang="ko-KR" altLang="en-US" dirty="0"/>
          </a:p>
        </p:txBody>
      </p:sp>
    </p:spTree>
    <p:extLst>
      <p:ext uri="{BB962C8B-B14F-4D97-AF65-F5344CB8AC3E}">
        <p14:creationId xmlns:p14="http://schemas.microsoft.com/office/powerpoint/2010/main" val="644878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29</a:t>
            </a:fld>
            <a:endParaRPr lang="ko-KR" altLang="en-US" dirty="0"/>
          </a:p>
        </p:txBody>
      </p:sp>
    </p:spTree>
    <p:extLst>
      <p:ext uri="{BB962C8B-B14F-4D97-AF65-F5344CB8AC3E}">
        <p14:creationId xmlns:p14="http://schemas.microsoft.com/office/powerpoint/2010/main" val="2508165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30</a:t>
            </a:fld>
            <a:endParaRPr lang="ko-KR" altLang="en-US" dirty="0"/>
          </a:p>
        </p:txBody>
      </p:sp>
    </p:spTree>
    <p:extLst>
      <p:ext uri="{BB962C8B-B14F-4D97-AF65-F5344CB8AC3E}">
        <p14:creationId xmlns:p14="http://schemas.microsoft.com/office/powerpoint/2010/main" val="39145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4</a:t>
            </a:fld>
            <a:endParaRPr lang="ko-KR" altLang="en-US" dirty="0"/>
          </a:p>
        </p:txBody>
      </p:sp>
    </p:spTree>
    <p:extLst>
      <p:ext uri="{BB962C8B-B14F-4D97-AF65-F5344CB8AC3E}">
        <p14:creationId xmlns:p14="http://schemas.microsoft.com/office/powerpoint/2010/main" val="1454934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31</a:t>
            </a:fld>
            <a:endParaRPr lang="ko-KR" altLang="en-US" dirty="0"/>
          </a:p>
        </p:txBody>
      </p:sp>
    </p:spTree>
    <p:extLst>
      <p:ext uri="{BB962C8B-B14F-4D97-AF65-F5344CB8AC3E}">
        <p14:creationId xmlns:p14="http://schemas.microsoft.com/office/powerpoint/2010/main" val="324591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a:latin typeface="Arial Narrow" panose="020B0606020202030204" pitchFamily="34" charset="0"/>
              </a:rPr>
              <a:t>And provide </a:t>
            </a:r>
            <a:r>
              <a:rPr lang="en-US" b="1" dirty="0">
                <a:latin typeface="Arial Narrow" panose="020B0606020202030204" pitchFamily="34" charset="0"/>
              </a:rPr>
              <a:t>global point of access </a:t>
            </a:r>
            <a:r>
              <a:rPr lang="en-US" dirty="0">
                <a:latin typeface="Arial Narrow" panose="020B0606020202030204" pitchFamily="34" charset="0"/>
              </a:rPr>
              <a:t>to it.</a:t>
            </a:r>
            <a:br>
              <a:rPr lang="en-US" dirty="0">
                <a:latin typeface="Arial Narrow" panose="020B0606020202030204" pitchFamily="34" charset="0"/>
              </a:rPr>
            </a:br>
            <a:r>
              <a:rPr lang="en-US" dirty="0">
                <a:latin typeface="Arial Narrow" panose="020B0606020202030204" pitchFamily="34" charset="0"/>
              </a:rPr>
              <a:t>Singleton Pattern ensures a class has only </a:t>
            </a:r>
            <a:r>
              <a:rPr lang="en-US" b="1" dirty="0">
                <a:latin typeface="Arial Narrow" panose="020B0606020202030204" pitchFamily="34" charset="0"/>
              </a:rPr>
              <a:t>one instance</a:t>
            </a:r>
            <a:r>
              <a:rPr lang="en-US" dirty="0">
                <a:latin typeface="Arial Narrow" panose="020B0606020202030204" pitchFamily="34" charset="0"/>
              </a:rPr>
              <a:t>,</a:t>
            </a:r>
          </a:p>
          <a:p>
            <a:endParaRPr lang="en-US" dirty="0">
              <a:latin typeface="Arial Narrow" panose="020B0606020202030204" pitchFamily="34" charset="0"/>
            </a:endParaRP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5</a:t>
            </a:fld>
            <a:endParaRPr lang="ko-KR" altLang="en-US" dirty="0"/>
          </a:p>
        </p:txBody>
      </p:sp>
    </p:spTree>
    <p:extLst>
      <p:ext uri="{BB962C8B-B14F-4D97-AF65-F5344CB8AC3E}">
        <p14:creationId xmlns:p14="http://schemas.microsoft.com/office/powerpoint/2010/main" val="225662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Static: </a:t>
            </a:r>
            <a:r>
              <a:rPr lang="en-US" dirty="0" err="1"/>
              <a:t>init</a:t>
            </a:r>
            <a:r>
              <a:rPr lang="en-US" dirty="0"/>
              <a:t> at run App, not efficient</a:t>
            </a:r>
          </a:p>
          <a:p>
            <a:pPr marL="0" indent="0">
              <a:buFontTx/>
              <a:buNone/>
            </a:pPr>
            <a:r>
              <a:rPr lang="en-US" dirty="0"/>
              <a:t>Classis: Not Thread Safe</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dirty="0"/>
              <a:t>Double-Check Locking</a:t>
            </a:r>
            <a:r>
              <a:rPr lang="en-US" dirty="0" smtClean="0"/>
              <a:t>: Thread-safe, Refection issue</a:t>
            </a:r>
            <a:r>
              <a:rPr lang="en-US" dirty="0"/>
              <a:t/>
            </a:r>
            <a:br>
              <a:rPr lang="en-US" dirty="0"/>
            </a:br>
            <a:r>
              <a:rPr lang="en-US" dirty="0"/>
              <a:t> Pops:</a:t>
            </a:r>
            <a:br>
              <a:rPr lang="en-US" dirty="0"/>
            </a:br>
            <a:r>
              <a:rPr lang="en-US" dirty="0"/>
              <a:t> - </a:t>
            </a:r>
            <a:r>
              <a:rPr lang="en-US" b="1" i="0" dirty="0">
                <a:solidFill>
                  <a:srgbClr val="000000"/>
                </a:solidFill>
                <a:effectLst/>
                <a:latin typeface="Raleway" pitchFamily="2" charset="0"/>
              </a:rPr>
              <a:t>the field needs to be </a:t>
            </a:r>
            <a:r>
              <a:rPr lang="en-US" b="1" i="1" dirty="0">
                <a:solidFill>
                  <a:srgbClr val="000000"/>
                </a:solidFill>
                <a:effectLst/>
                <a:latin typeface="Raleway" pitchFamily="2" charset="0"/>
              </a:rPr>
              <a:t>volatile</a:t>
            </a:r>
            <a:r>
              <a:rPr lang="en-US" b="0" i="0" dirty="0">
                <a:solidFill>
                  <a:srgbClr val="000000"/>
                </a:solidFill>
                <a:effectLst/>
                <a:latin typeface="Raleway" pitchFamily="2" charset="0"/>
              </a:rPr>
              <a:t> to prevent cache incoherence issues.</a:t>
            </a:r>
            <a:r>
              <a:rPr lang="en-US" dirty="0"/>
              <a:t/>
            </a:r>
            <a:br>
              <a:rPr lang="en-US" dirty="0"/>
            </a:br>
            <a:r>
              <a:rPr lang="en-US" dirty="0"/>
              <a:t> - Thread safe and efficient, </a:t>
            </a:r>
            <a:r>
              <a:rPr lang="en-US" b="1" i="0" dirty="0">
                <a:solidFill>
                  <a:srgbClr val="000000"/>
                </a:solidFill>
                <a:effectLst/>
                <a:latin typeface="Raleway" pitchFamily="2" charset="0"/>
              </a:rPr>
              <a:t>we need to create the object in the first place and only in that case we would acquire the lock</a:t>
            </a:r>
            <a:br>
              <a:rPr lang="en-US" b="1" i="0" dirty="0">
                <a:solidFill>
                  <a:srgbClr val="000000"/>
                </a:solidFill>
                <a:effectLst/>
                <a:latin typeface="Raleway" pitchFamily="2" charset="0"/>
              </a:rPr>
            </a:br>
            <a:r>
              <a:rPr lang="en-US" b="1" i="0" dirty="0">
                <a:solidFill>
                  <a:srgbClr val="000000"/>
                </a:solidFill>
                <a:effectLst/>
                <a:latin typeface="Raleway" pitchFamily="2" charset="0"/>
              </a:rPr>
              <a:t> </a:t>
            </a:r>
            <a:r>
              <a:rPr lang="en-US" b="0" i="0" dirty="0">
                <a:solidFill>
                  <a:srgbClr val="000000"/>
                </a:solidFill>
                <a:effectLst/>
                <a:latin typeface="Raleway" pitchFamily="2" charset="0"/>
              </a:rPr>
              <a:t>Cons:</a:t>
            </a:r>
            <a:br>
              <a:rPr lang="en-US" b="0" i="0" dirty="0">
                <a:solidFill>
                  <a:srgbClr val="000000"/>
                </a:solidFill>
                <a:effectLst/>
                <a:latin typeface="Raleway" pitchFamily="2" charset="0"/>
              </a:rPr>
            </a:br>
            <a:r>
              <a:rPr lang="en-US" b="0" i="0" dirty="0">
                <a:solidFill>
                  <a:srgbClr val="000000"/>
                </a:solidFill>
                <a:effectLst/>
                <a:latin typeface="Raleway" pitchFamily="2" charset="0"/>
              </a:rPr>
              <a:t>  - since it requires the </a:t>
            </a:r>
            <a:r>
              <a:rPr lang="en-US" b="1" i="1" dirty="0">
                <a:solidFill>
                  <a:srgbClr val="000000"/>
                </a:solidFill>
                <a:effectLst/>
                <a:latin typeface="Raleway" pitchFamily="2" charset="0"/>
              </a:rPr>
              <a:t>volatile</a:t>
            </a:r>
            <a:r>
              <a:rPr lang="en-US" b="0" i="0" dirty="0">
                <a:solidFill>
                  <a:srgbClr val="000000"/>
                </a:solidFill>
                <a:effectLst/>
                <a:latin typeface="Raleway" pitchFamily="2" charset="0"/>
              </a:rPr>
              <a:t> keyword to work properly, it’s </a:t>
            </a:r>
            <a:r>
              <a:rPr lang="en-US" b="1" i="0" dirty="0">
                <a:solidFill>
                  <a:srgbClr val="000000"/>
                </a:solidFill>
                <a:effectLst/>
                <a:latin typeface="Raleway" pitchFamily="2" charset="0"/>
              </a:rPr>
              <a:t>not compatible </a:t>
            </a:r>
            <a:r>
              <a:rPr lang="en-US" b="0" i="0" dirty="0">
                <a:solidFill>
                  <a:srgbClr val="000000"/>
                </a:solidFill>
                <a:effectLst/>
                <a:latin typeface="Raleway" pitchFamily="2" charset="0"/>
              </a:rPr>
              <a:t>with </a:t>
            </a:r>
            <a:r>
              <a:rPr lang="en-US" b="1" i="0" dirty="0">
                <a:solidFill>
                  <a:srgbClr val="000000"/>
                </a:solidFill>
                <a:effectLst/>
                <a:latin typeface="Raleway" pitchFamily="2" charset="0"/>
              </a:rPr>
              <a:t>Java 1.4 and lower versions</a:t>
            </a:r>
            <a:br>
              <a:rPr lang="en-US" b="1" i="0" dirty="0">
                <a:solidFill>
                  <a:srgbClr val="000000"/>
                </a:solidFill>
                <a:effectLst/>
                <a:latin typeface="Raleway" pitchFamily="2" charset="0"/>
              </a:rPr>
            </a:br>
            <a:r>
              <a:rPr lang="en-US" b="1" i="0" dirty="0">
                <a:solidFill>
                  <a:srgbClr val="000000"/>
                </a:solidFill>
                <a:effectLst/>
                <a:latin typeface="Raleway" pitchFamily="2" charset="0"/>
              </a:rPr>
              <a:t>  - </a:t>
            </a:r>
            <a:r>
              <a:rPr lang="en-US" b="0" i="0" dirty="0">
                <a:solidFill>
                  <a:srgbClr val="000000"/>
                </a:solidFill>
                <a:effectLst/>
                <a:latin typeface="Raleway" pitchFamily="2" charset="0"/>
              </a:rPr>
              <a:t>it’s quite verbose and it makes the code difficult to read</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b="1" i="0" dirty="0">
              <a:solidFill>
                <a:srgbClr val="000000"/>
              </a:solidFill>
              <a:effectLst/>
              <a:latin typeface="Raleway" pitchFamily="2" charset="0"/>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en-US" b="0" i="0" dirty="0" err="1" smtClean="0">
                <a:solidFill>
                  <a:srgbClr val="000000"/>
                </a:solidFill>
                <a:effectLst/>
                <a:latin typeface="Raleway" pitchFamily="2" charset="0"/>
              </a:rPr>
              <a:t>Enum</a:t>
            </a:r>
            <a:r>
              <a:rPr lang="en-US" b="0" i="0" dirty="0" smtClean="0">
                <a:solidFill>
                  <a:srgbClr val="000000"/>
                </a:solidFill>
                <a:effectLst/>
                <a:latin typeface="Raleway" pitchFamily="2" charset="0"/>
              </a:rPr>
              <a:t>:</a:t>
            </a:r>
            <a:r>
              <a:rPr lang="en-US" b="0" i="0" baseline="0" dirty="0" smtClean="0">
                <a:solidFill>
                  <a:srgbClr val="000000"/>
                </a:solidFill>
                <a:effectLst/>
                <a:latin typeface="Raleway" pitchFamily="2" charset="0"/>
              </a:rPr>
              <a:t> concise, easy to implement, resolved refection issue</a:t>
            </a:r>
            <a:endParaRPr lang="en-US" b="0" i="0" dirty="0">
              <a:solidFill>
                <a:srgbClr val="000000"/>
              </a:solidFill>
              <a:effectLst/>
              <a:latin typeface="Raleway" pitchFamily="2" charset="0"/>
            </a:endParaRPr>
          </a:p>
          <a:p>
            <a:pPr marL="0" indent="0">
              <a:buFontTx/>
              <a:buNone/>
            </a:pPr>
            <a:r>
              <a:rPr lang="en-US" b="1" i="0" dirty="0">
                <a:solidFill>
                  <a:srgbClr val="000000"/>
                </a:solidFill>
                <a:effectLst/>
                <a:latin typeface="Raleway" pitchFamily="2" charset="0"/>
              </a:rPr>
              <a:t/>
            </a:r>
            <a:br>
              <a:rPr lang="en-US" b="1" i="0" dirty="0">
                <a:solidFill>
                  <a:srgbClr val="000000"/>
                </a:solidFill>
                <a:effectLst/>
                <a:latin typeface="Raleway" pitchFamily="2" charset="0"/>
              </a:rPr>
            </a:b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6</a:t>
            </a:fld>
            <a:endParaRPr lang="ko-KR" altLang="en-US" dirty="0"/>
          </a:p>
        </p:txBody>
      </p:sp>
    </p:spTree>
    <p:extLst>
      <p:ext uri="{BB962C8B-B14F-4D97-AF65-F5344CB8AC3E}">
        <p14:creationId xmlns:p14="http://schemas.microsoft.com/office/powerpoint/2010/main" val="146959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Example</a:t>
            </a:r>
            <a:r>
              <a:rPr lang="en-US" baseline="0" dirty="0" smtClean="0"/>
              <a:t> to use singleton:</a:t>
            </a:r>
            <a:endParaRPr lang="en-US" dirty="0" smtClean="0"/>
          </a:p>
          <a:p>
            <a:pPr marL="0" indent="0">
              <a:buFontTx/>
              <a:buNone/>
            </a:pPr>
            <a:r>
              <a:rPr lang="en-US" dirty="0" smtClean="0"/>
              <a:t>Resource Access</a:t>
            </a:r>
            <a:endParaRPr lang="en-US" dirty="0"/>
          </a:p>
          <a:p>
            <a:pPr marL="0" indent="0">
              <a:buFontTx/>
              <a:buNone/>
            </a:pPr>
            <a:r>
              <a:rPr lang="en-US" dirty="0"/>
              <a:t>State </a:t>
            </a:r>
            <a:r>
              <a:rPr lang="en-US" dirty="0" smtClean="0"/>
              <a:t>Management</a:t>
            </a:r>
            <a:endParaRPr lang="en-US" dirty="0"/>
          </a:p>
          <a:p>
            <a:pPr marL="0" indent="0">
              <a:buFontTx/>
              <a:buNone/>
            </a:pPr>
            <a:r>
              <a:rPr lang="en-US" dirty="0"/>
              <a:t>Logging </a:t>
            </a:r>
            <a:r>
              <a:rPr lang="en-US" dirty="0" smtClean="0"/>
              <a:t>mechanism</a:t>
            </a:r>
            <a:endParaRPr lang="en-US" dirty="0"/>
          </a:p>
          <a:p>
            <a:pPr marL="0" indent="0">
              <a:buFontTx/>
              <a:buNone/>
            </a:pPr>
            <a:r>
              <a:rPr lang="en-US" dirty="0"/>
              <a:t>Configuration </a:t>
            </a:r>
            <a:r>
              <a:rPr lang="en-US" dirty="0" smtClean="0"/>
              <a:t>Management</a:t>
            </a: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7</a:t>
            </a:fld>
            <a:endParaRPr lang="ko-KR" altLang="en-US" dirty="0"/>
          </a:p>
        </p:txBody>
      </p:sp>
    </p:spTree>
    <p:extLst>
      <p:ext uri="{BB962C8B-B14F-4D97-AF65-F5344CB8AC3E}">
        <p14:creationId xmlns:p14="http://schemas.microsoft.com/office/powerpoint/2010/main" val="407456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8</a:t>
            </a:fld>
            <a:endParaRPr lang="ko-KR" altLang="en-US" dirty="0"/>
          </a:p>
        </p:txBody>
      </p:sp>
    </p:spTree>
    <p:extLst>
      <p:ext uri="{BB962C8B-B14F-4D97-AF65-F5344CB8AC3E}">
        <p14:creationId xmlns:p14="http://schemas.microsoft.com/office/powerpoint/2010/main" val="369862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t>Strategy Pattern: </a:t>
            </a:r>
            <a:r>
              <a:rPr lang="en-US" sz="1200" b="1" i="0" kern="1200" dirty="0" smtClean="0">
                <a:solidFill>
                  <a:schemeClr val="tx1"/>
                </a:solidFill>
                <a:effectLst/>
                <a:latin typeface="+mn-lt"/>
                <a:ea typeface="+mn-ea"/>
                <a:cs typeface="+mn-cs"/>
              </a:rPr>
              <a:t>Behavioral patterns</a:t>
            </a:r>
          </a:p>
          <a:p>
            <a:pPr marL="0" indent="0">
              <a:buFontTx/>
              <a:buNone/>
            </a:pPr>
            <a:r>
              <a:rPr lang="en-US" sz="1200" b="0" i="0" kern="1200" dirty="0" smtClean="0">
                <a:solidFill>
                  <a:schemeClr val="tx1"/>
                </a:solidFill>
                <a:effectLst/>
                <a:latin typeface="+mn-lt"/>
                <a:ea typeface="+mn-ea"/>
                <a:cs typeface="+mn-cs"/>
              </a:rPr>
              <a:t>These patterns are </a:t>
            </a:r>
            <a:r>
              <a:rPr lang="en-US" sz="1200" b="1" i="0" kern="1200" dirty="0" smtClean="0">
                <a:solidFill>
                  <a:schemeClr val="tx1"/>
                </a:solidFill>
                <a:effectLst/>
                <a:latin typeface="+mn-lt"/>
                <a:ea typeface="+mn-ea"/>
                <a:cs typeface="+mn-cs"/>
              </a:rPr>
              <a:t>concerned with algorithms</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assignment of responsibilities </a:t>
            </a:r>
            <a:r>
              <a:rPr lang="en-US" sz="1200" b="0" i="0" kern="1200" dirty="0" smtClean="0">
                <a:solidFill>
                  <a:schemeClr val="tx1"/>
                </a:solidFill>
                <a:effectLst/>
                <a:latin typeface="+mn-lt"/>
                <a:ea typeface="+mn-ea"/>
                <a:cs typeface="+mn-cs"/>
              </a:rPr>
              <a:t>between objects.</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algorithms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nhiệm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tượng</a:t>
            </a:r>
            <a:r>
              <a:rPr lang="en-US" dirty="0" smtClean="0"/>
              <a:t/>
            </a:r>
            <a:br>
              <a:rPr lang="en-US" dirty="0" smtClean="0"/>
            </a:br>
            <a:r>
              <a:rPr lang="en-US" dirty="0" smtClean="0"/>
              <a:t/>
            </a:r>
            <a:br>
              <a:rPr lang="en-US" dirty="0" smtClean="0"/>
            </a:br>
            <a:r>
              <a:rPr lang="en-US" dirty="0" err="1" smtClean="0"/>
              <a:t>Người</a:t>
            </a:r>
            <a:r>
              <a:rPr lang="en-US" baseline="0" dirty="0" smtClean="0"/>
              <a:t> </a:t>
            </a:r>
            <a:r>
              <a:rPr lang="en-US" baseline="0" dirty="0" err="1" smtClean="0"/>
              <a:t>chơi</a:t>
            </a:r>
            <a:r>
              <a:rPr lang="en-US" baseline="0" dirty="0" smtClean="0"/>
              <a:t> golf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chiếc</a:t>
            </a:r>
            <a:r>
              <a:rPr lang="en-US" baseline="0" dirty="0" smtClean="0"/>
              <a:t> </a:t>
            </a:r>
            <a:r>
              <a:rPr lang="en-US" baseline="0" dirty="0" err="1" smtClean="0"/>
              <a:t>gậy</a:t>
            </a:r>
            <a:r>
              <a:rPr lang="en-US" baseline="0" dirty="0" smtClean="0"/>
              <a:t> </a:t>
            </a:r>
            <a:r>
              <a:rPr lang="en-US" baseline="0" dirty="0" err="1" smtClean="0"/>
              <a:t>nào</a:t>
            </a:r>
            <a:r>
              <a:rPr lang="en-US" baseline="0" dirty="0" smtClean="0"/>
              <a:t>.</a:t>
            </a:r>
            <a:br>
              <a:rPr lang="en-US" baseline="0" dirty="0" smtClean="0"/>
            </a:br>
            <a:r>
              <a:rPr lang="en-US" baseline="0" dirty="0" err="1" smtClean="0"/>
              <a:t>Gậy</a:t>
            </a:r>
            <a:r>
              <a:rPr lang="en-US" baseline="0" dirty="0" smtClean="0"/>
              <a:t> </a:t>
            </a:r>
            <a:r>
              <a:rPr lang="en-US" baseline="0" dirty="0" err="1" smtClean="0"/>
              <a:t>chơi</a:t>
            </a:r>
            <a:r>
              <a:rPr lang="en-US" baseline="0" dirty="0" smtClean="0"/>
              <a:t> golf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bởi</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ai</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9</a:t>
            </a:fld>
            <a:endParaRPr lang="ko-KR" altLang="en-US" dirty="0"/>
          </a:p>
        </p:txBody>
      </p:sp>
    </p:spTree>
    <p:extLst>
      <p:ext uri="{BB962C8B-B14F-4D97-AF65-F5344CB8AC3E}">
        <p14:creationId xmlns:p14="http://schemas.microsoft.com/office/powerpoint/2010/main" val="8953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Mong</a:t>
            </a:r>
            <a:r>
              <a:rPr lang="en-US" dirty="0"/>
              <a:t> </a:t>
            </a:r>
            <a:r>
              <a:rPr lang="en-US" dirty="0" err="1"/>
              <a:t>muốn</a:t>
            </a:r>
            <a:r>
              <a:rPr lang="en-US" dirty="0"/>
              <a:t>:</a:t>
            </a:r>
            <a:br>
              <a:rPr lang="en-US" dirty="0"/>
            </a:br>
            <a:r>
              <a:rPr lang="en-US" dirty="0"/>
              <a:t> - </a:t>
            </a:r>
            <a:r>
              <a:rPr lang="en-US" dirty="0" err="1"/>
              <a:t>Đi</a:t>
            </a:r>
            <a:r>
              <a:rPr lang="en-US" dirty="0"/>
              <a:t> </a:t>
            </a:r>
            <a:r>
              <a:rPr lang="en-US" dirty="0" err="1"/>
              <a:t>đến</a:t>
            </a:r>
            <a:r>
              <a:rPr lang="en-US" dirty="0"/>
              <a:t> </a:t>
            </a:r>
            <a:r>
              <a:rPr lang="en-US" dirty="0" err="1"/>
              <a:t>sân</a:t>
            </a:r>
            <a:r>
              <a:rPr lang="en-US" dirty="0"/>
              <a:t> bay</a:t>
            </a:r>
          </a:p>
          <a:p>
            <a:pPr marL="0" indent="0">
              <a:buFontTx/>
              <a:buNone/>
            </a:pPr>
            <a:r>
              <a:rPr lang="en-US" dirty="0"/>
              <a:t> - </a:t>
            </a:r>
            <a:r>
              <a:rPr lang="en-US" dirty="0" err="1"/>
              <a:t>Điều</a:t>
            </a:r>
            <a:r>
              <a:rPr lang="en-US" dirty="0"/>
              <a:t> </a:t>
            </a:r>
            <a:r>
              <a:rPr lang="en-US" dirty="0" err="1"/>
              <a:t>kiện</a:t>
            </a:r>
            <a:r>
              <a:rPr lang="en-US" dirty="0"/>
              <a:t> </a:t>
            </a:r>
            <a:r>
              <a:rPr lang="en-US" dirty="0" err="1"/>
              <a:t>phù</a:t>
            </a:r>
            <a:r>
              <a:rPr lang="en-US" dirty="0"/>
              <a:t> </a:t>
            </a:r>
            <a:r>
              <a:rPr lang="en-US" dirty="0" err="1" smtClean="0"/>
              <a:t>hợp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chi </a:t>
            </a:r>
            <a:r>
              <a:rPr lang="en-US" baseline="0" dirty="0" err="1" smtClean="0"/>
              <a:t>phí</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10</a:t>
            </a:fld>
            <a:endParaRPr lang="ko-KR" altLang="en-US" dirty="0"/>
          </a:p>
        </p:txBody>
      </p:sp>
    </p:spTree>
    <p:extLst>
      <p:ext uri="{BB962C8B-B14F-4D97-AF65-F5344CB8AC3E}">
        <p14:creationId xmlns:p14="http://schemas.microsoft.com/office/powerpoint/2010/main" val="243637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a:r>
              <a:rPr lang="en-US" altLang="ko-KR" sz="1292"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efactoring.guru/design-patterns/catalo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refactoring.guru/design-pattern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s://youtube.com/playlist?list=PLoaAbmGPgTSOrVuxwbnDJ14U9J6CXJXUk&amp;si=s7LdqybbKAmQoPE4" TargetMode="External"/><Relationship Id="rId5" Type="http://schemas.openxmlformats.org/officeDocument/2006/relationships/hyperlink" Target="https://www.oreilly.com/library/view/head-first-design/9781492077992/" TargetMode="External"/><Relationship Id="rId4" Type="http://schemas.openxmlformats.org/officeDocument/2006/relationships/hyperlink" Target="https://github.com/bethrobson/Head-First-Design-Patter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그룹 2"/>
          <p:cNvGrpSpPr/>
          <p:nvPr/>
        </p:nvGrpSpPr>
        <p:grpSpPr>
          <a:xfrm>
            <a:off x="2499378" y="1808820"/>
            <a:ext cx="4664910" cy="984885"/>
            <a:chOff x="1347511" y="1429673"/>
            <a:chExt cx="11096441" cy="1066959"/>
          </a:xfrm>
        </p:grpSpPr>
        <p:sp>
          <p:nvSpPr>
            <p:cNvPr id="4" name="Line 7"/>
            <p:cNvSpPr>
              <a:spLocks noChangeShapeType="1"/>
            </p:cNvSpPr>
            <p:nvPr/>
          </p:nvSpPr>
          <p:spPr bwMode="auto">
            <a:xfrm>
              <a:off x="1347511" y="1923569"/>
              <a:ext cx="110964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844083"/>
              <a:endParaRPr lang="ko-KR" altLang="en-US" sz="1662" dirty="0">
                <a:solidFill>
                  <a:prstClr val="black"/>
                </a:solidFill>
              </a:endParaRPr>
            </a:p>
          </p:txBody>
        </p:sp>
        <p:sp>
          <p:nvSpPr>
            <p:cNvPr id="5" name="Text Box 21"/>
            <p:cNvSpPr txBox="1">
              <a:spLocks noChangeArrowheads="1"/>
            </p:cNvSpPr>
            <p:nvPr/>
          </p:nvSpPr>
          <p:spPr bwMode="auto">
            <a:xfrm>
              <a:off x="1347511" y="1429673"/>
              <a:ext cx="11096441"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83077" tIns="0" rIns="83077"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3200" dirty="0">
                  <a:solidFill>
                    <a:prstClr val="black"/>
                  </a:solidFill>
                  <a:latin typeface="Arial Narrow" panose="020B0606020202030204" pitchFamily="34" charset="0"/>
                  <a:ea typeface="LG스마트체 Regular" panose="020B0600000101010101" pitchFamily="50" charset="-127"/>
                </a:rPr>
                <a:t>Overview Design Patterns</a:t>
              </a:r>
              <a:endParaRPr lang="ko-KR" altLang="en-US" sz="3200" dirty="0">
                <a:solidFill>
                  <a:prstClr val="black"/>
                </a:solidFill>
                <a:latin typeface="Arial Narrow" panose="020B0606020202030204" pitchFamily="34" charset="0"/>
                <a:ea typeface="LG스마트체 Regular" panose="020B0600000101010101" pitchFamily="50" charset="-127"/>
              </a:endParaRPr>
            </a:p>
          </p:txBody>
        </p:sp>
      </p:grpSp>
      <p:sp>
        <p:nvSpPr>
          <p:cNvPr id="6" name="Text Box 3"/>
          <p:cNvSpPr txBox="1">
            <a:spLocks noChangeArrowheads="1"/>
          </p:cNvSpPr>
          <p:nvPr/>
        </p:nvSpPr>
        <p:spPr bwMode="auto">
          <a:xfrm>
            <a:off x="4222607" y="6014082"/>
            <a:ext cx="715259" cy="30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2023.09</a:t>
            </a:r>
            <a:endParaRPr lang="ko-KR" altLang="en-US"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7" name="Text Box 4"/>
          <p:cNvSpPr txBox="1">
            <a:spLocks noChangeArrowheads="1"/>
          </p:cNvSpPr>
          <p:nvPr/>
        </p:nvSpPr>
        <p:spPr bwMode="auto">
          <a:xfrm>
            <a:off x="3848186" y="5694443"/>
            <a:ext cx="14446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LGEDV DANANG</a:t>
            </a:r>
            <a:endParaRPr lang="ko-KR" altLang="en-US"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7"/>
          <p:cNvSpPr txBox="1">
            <a:spLocks noChangeArrowheads="1"/>
          </p:cNvSpPr>
          <p:nvPr/>
        </p:nvSpPr>
        <p:spPr bwMode="auto">
          <a:xfrm>
            <a:off x="3910545" y="2795091"/>
            <a:ext cx="1319904" cy="400110"/>
          </a:xfrm>
          <a:prstGeom prst="rect">
            <a:avLst/>
          </a:prstGeom>
          <a:noFill/>
          <a:ln>
            <a:noFill/>
          </a:ln>
        </p:spPr>
        <p:txBody>
          <a:bodyPr wrap="none" lIns="149538" rIns="149538" anchor="ctr">
            <a:spAutoFit/>
          </a:bodyPr>
          <a:lstStyle>
            <a:lvl1pPr marL="177800" indent="-177800"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spcBef>
                <a:spcPct val="30000"/>
              </a:spcBef>
            </a:pPr>
            <a:r>
              <a:rPr lang="en-US" altLang="ko-KR" sz="2000" u="sng" dirty="0">
                <a:solidFill>
                  <a:prstClr val="black"/>
                </a:solidFill>
                <a:latin typeface="Arial Narrow" panose="020B0606020202030204" pitchFamily="34" charset="0"/>
                <a:ea typeface="LG스마트체 Regular" panose="020B0600000101010101" pitchFamily="50" charset="-127"/>
              </a:rPr>
              <a:t>CONTENT</a:t>
            </a:r>
            <a:endParaRPr lang="ko-KR" altLang="en-US" sz="2000" u="sng" dirty="0">
              <a:solidFill>
                <a:prstClr val="black"/>
              </a:solidFill>
              <a:latin typeface="Arial Narrow" panose="020B0606020202030204" pitchFamily="34" charset="0"/>
              <a:ea typeface="LG스마트체 Regular" panose="020B0600000101010101" pitchFamily="50" charset="-127"/>
            </a:endParaRPr>
          </a:p>
        </p:txBody>
      </p:sp>
      <p:sp>
        <p:nvSpPr>
          <p:cNvPr id="10" name="Text Box 16"/>
          <p:cNvSpPr txBox="1">
            <a:spLocks noChangeArrowheads="1"/>
          </p:cNvSpPr>
          <p:nvPr/>
        </p:nvSpPr>
        <p:spPr bwMode="auto">
          <a:xfrm>
            <a:off x="3520786" y="3294844"/>
            <a:ext cx="2563381" cy="149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3231" tIns="33231" rIns="33231" bIns="33231">
            <a:spAutoFit/>
          </a:bodyPr>
          <a:lstStyle>
            <a:lvl1pPr marL="182563" indent="-182563"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Intro to Design Patterns</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Singleton Pattern</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Strategy Pattern </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Observer Pattern</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Decorator Pattern</a:t>
            </a:r>
          </a:p>
          <a:p>
            <a:pPr marL="184050" indent="0" defTabSz="844083" eaLnBrk="1" hangingPunct="1"/>
            <a:endParaRPr lang="en-US" altLang="ko-KR" sz="1292" dirty="0">
              <a:solidFill>
                <a:prstClr val="black"/>
              </a:solidFill>
              <a:latin typeface="Arial Narrow" panose="020B0606020202030204" pitchFamily="34" charset="0"/>
              <a:ea typeface="LG스마트체 Regular" panose="020B0600000101010101" pitchFamily="50" charset="-127"/>
            </a:endParaRPr>
          </a:p>
        </p:txBody>
      </p:sp>
      <p:sp>
        <p:nvSpPr>
          <p:cNvPr id="24" name="Text Box 9"/>
          <p:cNvSpPr txBox="1">
            <a:spLocks noChangeArrowheads="1"/>
          </p:cNvSpPr>
          <p:nvPr/>
        </p:nvSpPr>
        <p:spPr bwMode="auto">
          <a:xfrm>
            <a:off x="3884735" y="405775"/>
            <a:ext cx="1369286" cy="234360"/>
          </a:xfrm>
          <a:prstGeom prst="rect">
            <a:avLst/>
          </a:prstGeom>
          <a:noFill/>
          <a:ln w="6350">
            <a:solidFill>
              <a:schemeClr val="bg1">
                <a:lumMod val="85000"/>
              </a:schemeClr>
            </a:solidFill>
            <a:miter lim="800000"/>
            <a:headEnd/>
            <a:tailEnd/>
          </a:ln>
          <a:effectLst/>
        </p:spPr>
        <p:txBody>
          <a:bodyPr wrap="none">
            <a:spAutoFit/>
          </a:bodyPr>
          <a:lstStyle/>
          <a:p>
            <a:r>
              <a:rPr lang="en-US" altLang="ko-KR" sz="923" dirty="0">
                <a:solidFill>
                  <a:schemeClr val="bg1">
                    <a:lumMod val="75000"/>
                  </a:schemeClr>
                </a:solidFill>
                <a:latin typeface="Arial" charset="0"/>
              </a:rPr>
              <a:t>LGE Internal Use Only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325100"/>
            <a:ext cx="1440160" cy="630070"/>
          </a:xfrm>
          <a:prstGeom prst="rect">
            <a:avLst/>
          </a:prstGeom>
        </p:spPr>
      </p:pic>
    </p:spTree>
    <p:extLst>
      <p:ext uri="{BB962C8B-B14F-4D97-AF65-F5344CB8AC3E}">
        <p14:creationId xmlns:p14="http://schemas.microsoft.com/office/powerpoint/2010/main" val="416821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 Transport strategy</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Various transportation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39" y="2875756"/>
            <a:ext cx="7478554" cy="35055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7564" y="1304764"/>
            <a:ext cx="8136904" cy="1754326"/>
          </a:xfrm>
          <a:prstGeom prst="rect">
            <a:avLst/>
          </a:prstGeom>
          <a:noFill/>
        </p:spPr>
        <p:txBody>
          <a:bodyPr wrap="square" rtlCol="0">
            <a:spAutoFit/>
          </a:bodyPr>
          <a:lstStyle/>
          <a:p>
            <a:r>
              <a:rPr lang="en-US" dirty="0">
                <a:latin typeface="Arial Narrow" panose="020B0606020202030204" pitchFamily="34" charset="0"/>
              </a:rPr>
              <a:t>Imagine that you have to get to the airport.</a:t>
            </a:r>
          </a:p>
          <a:p>
            <a:r>
              <a:rPr lang="en-US" dirty="0">
                <a:latin typeface="Arial Narrow" panose="020B0606020202030204" pitchFamily="34" charset="0"/>
              </a:rPr>
              <a:t>You can catch a bus, order a cab, or get on your bicycle.</a:t>
            </a:r>
          </a:p>
          <a:p>
            <a:r>
              <a:rPr lang="en-US" dirty="0">
                <a:latin typeface="Arial Narrow" panose="020B0606020202030204" pitchFamily="34" charset="0"/>
              </a:rPr>
              <a:t>These are your transportation strategies.</a:t>
            </a:r>
          </a:p>
          <a:p>
            <a:r>
              <a:rPr lang="en-US" dirty="0">
                <a:latin typeface="Arial Narrow" panose="020B0606020202030204" pitchFamily="34" charset="0"/>
              </a:rPr>
              <a:t>You can pick one of the strategies depending on factors such as budget or time constraints.</a:t>
            </a: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418443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450169" y="1592796"/>
            <a:ext cx="8207457" cy="4464496"/>
          </a:xfrm>
          <a:prstGeom prst="rect">
            <a:avLst/>
          </a:prstGeom>
        </p:spPr>
      </p:pic>
    </p:spTree>
    <p:extLst>
      <p:ext uri="{BB962C8B-B14F-4D97-AF65-F5344CB8AC3E}">
        <p14:creationId xmlns:p14="http://schemas.microsoft.com/office/powerpoint/2010/main" val="353592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Example: Simple </a:t>
            </a:r>
            <a:r>
              <a:rPr lang="en-US" altLang="ko-KR" b="1" dirty="0" err="1">
                <a:latin typeface="Arial Narrow" panose="020B0606020202030204" pitchFamily="34" charset="0"/>
                <a:ea typeface="LG스마트체 Regular" panose="020B0600000101010101" pitchFamily="50" charset="-127"/>
                <a:cs typeface="Arial" pitchFamily="34" charset="0"/>
              </a:rPr>
              <a:t>SinUDuck</a:t>
            </a:r>
            <a:r>
              <a:rPr lang="en-US" altLang="ko-KR" b="1" dirty="0">
                <a:latin typeface="Arial Narrow" panose="020B0606020202030204" pitchFamily="34" charset="0"/>
                <a:ea typeface="LG스마트체 Regular" panose="020B0600000101010101" pitchFamily="50" charset="-127"/>
                <a:cs typeface="Arial" pitchFamily="34" charset="0"/>
              </a:rPr>
              <a:t> app and demo</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074" name="Picture 2" descr="Stagery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 y="1413025"/>
            <a:ext cx="8920604" cy="544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3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7164796" cy="3416320"/>
          </a:xfrm>
          <a:prstGeom prst="rect">
            <a:avLst/>
          </a:prstGeom>
          <a:noFill/>
        </p:spPr>
        <p:txBody>
          <a:bodyPr wrap="square" rtlCol="0">
            <a:spAutoFit/>
          </a:bodyPr>
          <a:lstStyle/>
          <a:p>
            <a:r>
              <a:rPr lang="en-US" dirty="0">
                <a:latin typeface="Arial Narrow" panose="020B0606020202030204" pitchFamily="34" charset="0"/>
              </a:rPr>
              <a:t>Use the Strategy pattern when you want to use </a:t>
            </a:r>
            <a:r>
              <a:rPr lang="en-US" b="1" dirty="0">
                <a:latin typeface="Arial Narrow" panose="020B0606020202030204" pitchFamily="34" charset="0"/>
              </a:rPr>
              <a:t>different variants of an algorithm </a:t>
            </a:r>
            <a:r>
              <a:rPr lang="en-US" dirty="0">
                <a:latin typeface="Arial Narrow" panose="020B0606020202030204" pitchFamily="34" charset="0"/>
              </a:rPr>
              <a:t>within an object and be able </a:t>
            </a:r>
            <a:r>
              <a:rPr lang="en-US" b="1" dirty="0">
                <a:latin typeface="Arial Narrow" panose="020B0606020202030204" pitchFamily="34" charset="0"/>
              </a:rPr>
              <a:t>to switch</a:t>
            </a:r>
            <a:r>
              <a:rPr lang="en-US" dirty="0">
                <a:latin typeface="Arial Narrow" panose="020B0606020202030204" pitchFamily="34" charset="0"/>
              </a:rPr>
              <a:t> from one algorithm to another during </a:t>
            </a:r>
            <a:r>
              <a:rPr lang="en-US" b="1" dirty="0">
                <a:latin typeface="Arial Narrow" panose="020B0606020202030204" pitchFamily="34" charset="0"/>
              </a:rPr>
              <a:t>runtime</a:t>
            </a:r>
            <a:r>
              <a:rPr lang="en-US" dirty="0">
                <a:latin typeface="Arial Narrow" panose="020B0606020202030204" pitchFamily="34" charset="0"/>
              </a:rPr>
              <a:t>.</a:t>
            </a:r>
          </a:p>
          <a:p>
            <a:endParaRPr lang="en-US" dirty="0">
              <a:latin typeface="Arial Narrow" panose="020B0606020202030204" pitchFamily="34" charset="0"/>
            </a:endParaRPr>
          </a:p>
          <a:p>
            <a:r>
              <a:rPr lang="en-US" dirty="0">
                <a:latin typeface="Arial Narrow" panose="020B0606020202030204" pitchFamily="34" charset="0"/>
              </a:rPr>
              <a:t>Use the Strategy when you have a </a:t>
            </a:r>
            <a:r>
              <a:rPr lang="en-US" b="1" dirty="0">
                <a:latin typeface="Arial Narrow" panose="020B0606020202030204" pitchFamily="34" charset="0"/>
              </a:rPr>
              <a:t>lot of similar classes</a:t>
            </a:r>
            <a:r>
              <a:rPr lang="en-US" dirty="0">
                <a:latin typeface="Arial Narrow" panose="020B0606020202030204" pitchFamily="34" charset="0"/>
              </a:rPr>
              <a:t> that only </a:t>
            </a:r>
            <a:r>
              <a:rPr lang="en-US" b="1" dirty="0">
                <a:latin typeface="Arial Narrow" panose="020B0606020202030204" pitchFamily="34" charset="0"/>
              </a:rPr>
              <a:t>differ</a:t>
            </a:r>
            <a:r>
              <a:rPr lang="en-US" dirty="0">
                <a:latin typeface="Arial Narrow" panose="020B0606020202030204" pitchFamily="34" charset="0"/>
              </a:rPr>
              <a:t> in the </a:t>
            </a:r>
            <a:r>
              <a:rPr lang="en-US" b="1" dirty="0">
                <a:latin typeface="Arial Narrow" panose="020B0606020202030204" pitchFamily="34" charset="0"/>
              </a:rPr>
              <a:t>way</a:t>
            </a:r>
            <a:r>
              <a:rPr lang="en-US" dirty="0">
                <a:latin typeface="Arial Narrow" panose="020B0606020202030204" pitchFamily="34" charset="0"/>
              </a:rPr>
              <a:t> they </a:t>
            </a:r>
            <a:r>
              <a:rPr lang="en-US" b="1" dirty="0">
                <a:latin typeface="Arial Narrow" panose="020B0606020202030204" pitchFamily="34" charset="0"/>
              </a:rPr>
              <a:t>execute</a:t>
            </a:r>
            <a:r>
              <a:rPr lang="en-US" dirty="0">
                <a:latin typeface="Arial Narrow" panose="020B0606020202030204" pitchFamily="34" charset="0"/>
              </a:rPr>
              <a:t> some behavior.</a:t>
            </a:r>
          </a:p>
          <a:p>
            <a:endParaRPr lang="en-US" dirty="0">
              <a:latin typeface="Arial Narrow" panose="020B0606020202030204" pitchFamily="34" charset="0"/>
            </a:endParaRPr>
          </a:p>
          <a:p>
            <a:r>
              <a:rPr lang="en-US" dirty="0">
                <a:latin typeface="Arial Narrow" panose="020B0606020202030204" pitchFamily="34" charset="0"/>
              </a:rPr>
              <a:t>Use the pattern to isolate the </a:t>
            </a:r>
            <a:r>
              <a:rPr lang="en-US" b="1" dirty="0">
                <a:latin typeface="Arial Narrow" panose="020B0606020202030204" pitchFamily="34" charset="0"/>
              </a:rPr>
              <a:t>business logic </a:t>
            </a:r>
            <a:r>
              <a:rPr lang="en-US" dirty="0">
                <a:latin typeface="Arial Narrow" panose="020B0606020202030204" pitchFamily="34" charset="0"/>
              </a:rPr>
              <a:t>of a class from the </a:t>
            </a:r>
            <a:r>
              <a:rPr lang="en-US" b="1" dirty="0">
                <a:latin typeface="Arial Narrow" panose="020B0606020202030204" pitchFamily="34" charset="0"/>
              </a:rPr>
              <a:t>implementation</a:t>
            </a:r>
            <a:r>
              <a:rPr lang="en-US" dirty="0">
                <a:latin typeface="Arial Narrow" panose="020B0606020202030204" pitchFamily="34" charset="0"/>
              </a:rPr>
              <a:t> details </a:t>
            </a:r>
            <a:r>
              <a:rPr lang="en-US" b="1" dirty="0">
                <a:latin typeface="Arial Narrow" panose="020B0606020202030204" pitchFamily="34" charset="0"/>
              </a:rPr>
              <a:t>of algorithms </a:t>
            </a:r>
            <a:r>
              <a:rPr lang="en-US" dirty="0">
                <a:latin typeface="Arial Narrow" panose="020B0606020202030204" pitchFamily="34" charset="0"/>
              </a:rPr>
              <a:t>that </a:t>
            </a:r>
            <a:r>
              <a:rPr lang="en-US" b="1" dirty="0">
                <a:latin typeface="Arial Narrow" panose="020B0606020202030204" pitchFamily="34" charset="0"/>
              </a:rPr>
              <a:t>may not be </a:t>
            </a:r>
            <a:r>
              <a:rPr lang="en-US" dirty="0">
                <a:latin typeface="Arial Narrow" panose="020B0606020202030204" pitchFamily="34" charset="0"/>
              </a:rPr>
              <a:t>as </a:t>
            </a:r>
            <a:r>
              <a:rPr lang="en-US" b="1" dirty="0">
                <a:latin typeface="Arial Narrow" panose="020B0606020202030204" pitchFamily="34" charset="0"/>
              </a:rPr>
              <a:t>important</a:t>
            </a:r>
            <a:r>
              <a:rPr lang="en-US" dirty="0">
                <a:latin typeface="Arial Narrow" panose="020B0606020202030204" pitchFamily="34" charset="0"/>
              </a:rPr>
              <a:t> in </a:t>
            </a:r>
            <a:r>
              <a:rPr lang="en-US" b="1" dirty="0">
                <a:latin typeface="Arial Narrow" panose="020B0606020202030204" pitchFamily="34" charset="0"/>
              </a:rPr>
              <a:t>the context of that logic</a:t>
            </a:r>
            <a:r>
              <a:rPr lang="en-US" dirty="0">
                <a:latin typeface="Arial Narrow" panose="020B0606020202030204" pitchFamily="34" charset="0"/>
              </a:rPr>
              <a:t>.</a:t>
            </a:r>
          </a:p>
          <a:p>
            <a:r>
              <a:rPr lang="en-US" dirty="0">
                <a:latin typeface="Arial Narrow" panose="020B0606020202030204" pitchFamily="34" charset="0"/>
              </a:rPr>
              <a:t> </a:t>
            </a:r>
          </a:p>
          <a:p>
            <a:r>
              <a:rPr lang="en-US" dirty="0">
                <a:latin typeface="Arial Narrow" panose="020B0606020202030204" pitchFamily="34" charset="0"/>
              </a:rPr>
              <a:t>Use the pattern when your class has a </a:t>
            </a:r>
            <a:r>
              <a:rPr lang="en-US" b="1" dirty="0">
                <a:latin typeface="Arial Narrow" panose="020B0606020202030204" pitchFamily="34" charset="0"/>
              </a:rPr>
              <a:t>massive conditional statement that switches </a:t>
            </a:r>
            <a:r>
              <a:rPr lang="en-US" dirty="0">
                <a:latin typeface="Arial Narrow" panose="020B0606020202030204" pitchFamily="34" charset="0"/>
              </a:rPr>
              <a:t>between different </a:t>
            </a:r>
            <a:r>
              <a:rPr lang="en-US" b="1" dirty="0">
                <a:latin typeface="Arial Narrow" panose="020B0606020202030204" pitchFamily="34" charset="0"/>
              </a:rPr>
              <a:t>variants of the same algorithm</a:t>
            </a:r>
            <a:r>
              <a:rPr lang="en-US" dirty="0">
                <a:latin typeface="Arial Narrow" panose="020B0606020202030204" pitchFamily="34" charset="0"/>
              </a:rPr>
              <a:t>.</a:t>
            </a:r>
          </a:p>
        </p:txBody>
      </p:sp>
    </p:spTree>
    <p:extLst>
      <p:ext uri="{BB962C8B-B14F-4D97-AF65-F5344CB8AC3E}">
        <p14:creationId xmlns:p14="http://schemas.microsoft.com/office/powerpoint/2010/main" val="35107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8323398" cy="4524315"/>
          </a:xfrm>
          <a:prstGeom prst="rect">
            <a:avLst/>
          </a:prstGeom>
          <a:noFill/>
        </p:spPr>
        <p:txBody>
          <a:bodyPr wrap="square" rtlCol="0">
            <a:spAutoFit/>
          </a:bodyPr>
          <a:lstStyle/>
          <a:p>
            <a:r>
              <a:rPr lang="en-US" b="1" dirty="0">
                <a:latin typeface="Arial Narrow" panose="020B0606020202030204" pitchFamily="34" charset="0"/>
              </a:rPr>
              <a:t>Props</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You can </a:t>
            </a:r>
            <a:r>
              <a:rPr lang="en-US" b="1" dirty="0">
                <a:latin typeface="Arial Narrow" panose="020B0606020202030204" pitchFamily="34" charset="0"/>
              </a:rPr>
              <a:t>swap algorithms </a:t>
            </a:r>
            <a:r>
              <a:rPr lang="en-US" dirty="0">
                <a:latin typeface="Arial Narrow" panose="020B0606020202030204" pitchFamily="34" charset="0"/>
              </a:rPr>
              <a:t>used inside an object at </a:t>
            </a:r>
            <a:r>
              <a:rPr lang="en-US" b="1" dirty="0">
                <a:latin typeface="Arial Narrow" panose="020B0606020202030204" pitchFamily="34" charset="0"/>
              </a:rPr>
              <a:t>runtime</a:t>
            </a:r>
            <a:r>
              <a:rPr lang="en-US" dirty="0">
                <a:latin typeface="Arial Narrow" panose="020B0606020202030204" pitchFamily="34" charset="0"/>
              </a:rPr>
              <a:t>.</a:t>
            </a:r>
          </a:p>
          <a:p>
            <a:r>
              <a:rPr lang="en-US" dirty="0">
                <a:latin typeface="Arial Narrow" panose="020B0606020202030204" pitchFamily="34" charset="0"/>
              </a:rPr>
              <a:t>You can isolate the implementation details of an algorithm from the code that uses it.</a:t>
            </a:r>
          </a:p>
          <a:p>
            <a:r>
              <a:rPr lang="en-US" dirty="0">
                <a:latin typeface="Arial Narrow" panose="020B0606020202030204" pitchFamily="34" charset="0"/>
              </a:rPr>
              <a:t>You can replace inheritance with composition.</a:t>
            </a:r>
          </a:p>
          <a:p>
            <a:r>
              <a:rPr lang="en-US" b="1" dirty="0">
                <a:latin typeface="Arial Narrow" panose="020B0606020202030204" pitchFamily="34" charset="0"/>
              </a:rPr>
              <a:t>Open/Closed </a:t>
            </a:r>
            <a:r>
              <a:rPr lang="en-US" dirty="0">
                <a:latin typeface="Arial Narrow" panose="020B0606020202030204" pitchFamily="34" charset="0"/>
              </a:rPr>
              <a:t>Principle. You can introduce new strategies </a:t>
            </a:r>
            <a:r>
              <a:rPr lang="en-US" b="1" dirty="0">
                <a:latin typeface="Arial Narrow" panose="020B0606020202030204" pitchFamily="34" charset="0"/>
              </a:rPr>
              <a:t>without having to change the context</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b="1" dirty="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If you only have a </a:t>
            </a:r>
            <a:r>
              <a:rPr lang="en-US" b="1" dirty="0">
                <a:latin typeface="Arial Narrow" panose="020B0606020202030204" pitchFamily="34" charset="0"/>
              </a:rPr>
              <a:t>couple of algorithms </a:t>
            </a:r>
            <a:r>
              <a:rPr lang="en-US" dirty="0">
                <a:latin typeface="Arial Narrow" panose="020B0606020202030204" pitchFamily="34" charset="0"/>
              </a:rPr>
              <a:t>and they </a:t>
            </a:r>
            <a:r>
              <a:rPr lang="en-US" b="1" dirty="0">
                <a:latin typeface="Arial Narrow" panose="020B0606020202030204" pitchFamily="34" charset="0"/>
              </a:rPr>
              <a:t>rarely change </a:t>
            </a:r>
          </a:p>
          <a:p>
            <a:r>
              <a:rPr lang="en-US" dirty="0">
                <a:latin typeface="Arial Narrow" panose="020B0606020202030204" pitchFamily="34" charset="0"/>
              </a:rPr>
              <a:t>=&gt; no real reason to </a:t>
            </a:r>
            <a:r>
              <a:rPr lang="en-US" b="1" dirty="0">
                <a:latin typeface="Arial Narrow" panose="020B0606020202030204" pitchFamily="34" charset="0"/>
              </a:rPr>
              <a:t>overcomplicate the program</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Clients must be aware of the differences between strategies to be able to select a proper one.</a:t>
            </a:r>
          </a:p>
          <a:p>
            <a:endParaRPr lang="en-US" dirty="0">
              <a:latin typeface="Arial Narrow" panose="020B0606020202030204" pitchFamily="34" charset="0"/>
            </a:endParaRPr>
          </a:p>
        </p:txBody>
      </p:sp>
    </p:spTree>
    <p:extLst>
      <p:ext uri="{BB962C8B-B14F-4D97-AF65-F5344CB8AC3E}">
        <p14:creationId xmlns:p14="http://schemas.microsoft.com/office/powerpoint/2010/main" val="2880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Observer Pattern defines a </a:t>
            </a:r>
            <a:r>
              <a:rPr lang="en-US" b="1" dirty="0">
                <a:latin typeface="Arial Narrow" panose="020B0606020202030204" pitchFamily="34" charset="0"/>
              </a:rPr>
              <a:t>one-to-many dependency</a:t>
            </a:r>
          </a:p>
          <a:p>
            <a:r>
              <a:rPr lang="en-US" dirty="0">
                <a:latin typeface="Arial Narrow" panose="020B0606020202030204" pitchFamily="34" charset="0"/>
              </a:rPr>
              <a:t>Between </a:t>
            </a:r>
            <a:r>
              <a:rPr lang="en-US" b="1" dirty="0">
                <a:latin typeface="Arial Narrow" panose="020B0606020202030204" pitchFamily="34" charset="0"/>
              </a:rPr>
              <a:t>objects</a:t>
            </a:r>
            <a:r>
              <a:rPr lang="en-US" dirty="0">
                <a:latin typeface="Arial Narrow" panose="020B0606020202030204" pitchFamily="34" charset="0"/>
              </a:rPr>
              <a:t> so that when </a:t>
            </a:r>
            <a:r>
              <a:rPr lang="en-US" b="1" dirty="0">
                <a:latin typeface="Arial Narrow" panose="020B0606020202030204" pitchFamily="34" charset="0"/>
              </a:rPr>
              <a:t>one object changes state</a:t>
            </a:r>
            <a:r>
              <a:rPr lang="en-US" dirty="0">
                <a:latin typeface="Arial Narrow" panose="020B0606020202030204" pitchFamily="34" charset="0"/>
              </a:rPr>
              <a:t>,</a:t>
            </a:r>
          </a:p>
          <a:p>
            <a:r>
              <a:rPr lang="en-US" dirty="0">
                <a:latin typeface="Arial Narrow" panose="020B0606020202030204" pitchFamily="34" charset="0"/>
              </a:rPr>
              <a:t>All of its dependents </a:t>
            </a:r>
            <a:r>
              <a:rPr lang="en-US" b="1" dirty="0">
                <a:latin typeface="Arial Narrow" panose="020B0606020202030204" pitchFamily="34" charset="0"/>
              </a:rPr>
              <a:t>are notified</a:t>
            </a:r>
            <a:r>
              <a:rPr lang="en-US" dirty="0">
                <a:latin typeface="Arial Narrow" panose="020B0606020202030204" pitchFamily="34" charset="0"/>
              </a:rPr>
              <a:t> and </a:t>
            </a:r>
            <a:r>
              <a:rPr lang="en-US" b="1" dirty="0">
                <a:latin typeface="Arial Narrow" panose="020B0606020202030204" pitchFamily="34" charset="0"/>
              </a:rPr>
              <a:t>updated automatically</a:t>
            </a:r>
            <a:r>
              <a:rPr lang="en-US" dirty="0">
                <a:latin typeface="Arial Narrow" panose="020B0606020202030204" pitchFamily="34" charset="0"/>
              </a:rPr>
              <a:t>. </a:t>
            </a:r>
            <a:br>
              <a:rPr lang="en-US" dirty="0">
                <a:latin typeface="Arial Narrow" panose="020B0606020202030204" pitchFamily="34" charset="0"/>
              </a:rPr>
            </a:br>
            <a:endParaRPr lang="en-US" dirty="0">
              <a:latin typeface="Arial Narrow" panose="020B0606020202030204" pitchFamily="34" charset="0"/>
            </a:endParaRPr>
          </a:p>
        </p:txBody>
      </p:sp>
      <p:pic>
        <p:nvPicPr>
          <p:cNvPr id="4098" name="Picture 2" descr="Observ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2439294"/>
            <a:ext cx="5731191" cy="358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2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Imagine that you have two types of objects: a </a:t>
            </a:r>
            <a:r>
              <a:rPr lang="en-US" b="1" dirty="0">
                <a:latin typeface="Arial Narrow" panose="020B0606020202030204" pitchFamily="34" charset="0"/>
              </a:rPr>
              <a:t>Customer</a:t>
            </a:r>
            <a:r>
              <a:rPr lang="en-US" dirty="0">
                <a:latin typeface="Arial Narrow" panose="020B0606020202030204" pitchFamily="34" charset="0"/>
              </a:rPr>
              <a:t> and a </a:t>
            </a:r>
            <a:r>
              <a:rPr lang="en-US" b="1" dirty="0">
                <a:latin typeface="Arial Narrow" panose="020B0606020202030204" pitchFamily="34" charset="0"/>
              </a:rPr>
              <a:t>Store</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The customer is very interested in a particular brand of product (say, it’s a new model of the iPhone) which should become available in the store very soon.</a:t>
            </a:r>
            <a:br>
              <a:rPr lang="en-US" dirty="0">
                <a:latin typeface="Arial Narrow" panose="020B0606020202030204" pitchFamily="34" charset="0"/>
              </a:rPr>
            </a:br>
            <a:endParaRPr lang="en-US" dirty="0">
              <a:latin typeface="Arial Narrow" panose="020B0606020202030204" pitchFamily="34" charset="0"/>
            </a:endParaRPr>
          </a:p>
        </p:txBody>
      </p:sp>
      <p:pic>
        <p:nvPicPr>
          <p:cNvPr id="1026" name="Picture 2">
            <a:extLst>
              <a:ext uri="{FF2B5EF4-FFF2-40B4-BE49-F238E27FC236}">
                <a16:creationId xmlns="" xmlns:a16="http://schemas.microsoft.com/office/drawing/2014/main" id="{6B9BCD5F-8A34-BBCC-679D-D0668C821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64" y="2276872"/>
            <a:ext cx="8323398" cy="41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Magazine and newspaper subscriptions">
            <a:extLst>
              <a:ext uri="{FF2B5EF4-FFF2-40B4-BE49-F238E27FC236}">
                <a16:creationId xmlns="" xmlns:a16="http://schemas.microsoft.com/office/drawing/2014/main" id="{2CB52CD9-464B-FDDA-3B6A-09ED2AFC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48780"/>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6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1026" name="Picture 2" descr="Observe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7" y="1085866"/>
            <a:ext cx="7299120" cy="574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 Some examples of Observer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2031325"/>
          </a:xfrm>
          <a:prstGeom prst="rect">
            <a:avLst/>
          </a:prstGeom>
          <a:noFill/>
        </p:spPr>
        <p:txBody>
          <a:bodyPr wrap="square" rtlCol="0">
            <a:spAutoFit/>
          </a:bodyPr>
          <a:lstStyle/>
          <a:p>
            <a:r>
              <a:rPr lang="en-US" b="1" dirty="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Simple</a:t>
            </a:r>
          </a:p>
          <a:p>
            <a:pPr marL="285750" indent="-285750">
              <a:buFont typeface="Arial" panose="020B0604020202020204" pitchFamily="34" charset="0"/>
              <a:buChar char="•"/>
            </a:pPr>
            <a:r>
              <a:rPr lang="en-US" dirty="0">
                <a:latin typeface="Arial Narrow" panose="020B0606020202030204" pitchFamily="34" charset="0"/>
              </a:rPr>
              <a:t>Simple Observable</a:t>
            </a:r>
          </a:p>
          <a:p>
            <a:pPr marL="285750" indent="-285750">
              <a:buFont typeface="Arial" panose="020B0604020202020204" pitchFamily="34" charset="0"/>
              <a:buChar char="•"/>
            </a:pPr>
            <a:r>
              <a:rPr lang="en-US" dirty="0">
                <a:latin typeface="Arial Narrow" panose="020B0606020202030204" pitchFamily="34" charset="0"/>
              </a:rPr>
              <a:t>Swing</a:t>
            </a:r>
          </a:p>
          <a:p>
            <a:pPr marL="285750" indent="-285750">
              <a:buFont typeface="Arial" panose="020B0604020202020204" pitchFamily="34" charset="0"/>
              <a:buChar char="•"/>
            </a:pPr>
            <a:r>
              <a:rPr lang="en-US" dirty="0">
                <a:latin typeface="Arial Narrow" panose="020B0606020202030204" pitchFamily="34" charset="0"/>
              </a:rPr>
              <a:t>Weather</a:t>
            </a:r>
          </a:p>
          <a:p>
            <a:pPr marL="285750" indent="-285750">
              <a:buFont typeface="Arial" panose="020B0604020202020204" pitchFamily="34" charset="0"/>
              <a:buChar char="•"/>
            </a:pPr>
            <a:r>
              <a:rPr lang="en-US" dirty="0">
                <a:latin typeface="Arial Narrow" panose="020B0606020202030204" pitchFamily="34" charset="0"/>
              </a:rPr>
              <a:t>Weather Observable</a:t>
            </a:r>
          </a:p>
        </p:txBody>
      </p:sp>
    </p:spTree>
    <p:extLst>
      <p:ext uri="{BB962C8B-B14F-4D97-AF65-F5344CB8AC3E}">
        <p14:creationId xmlns:p14="http://schemas.microsoft.com/office/powerpoint/2010/main" val="420738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a:t>
            </a:r>
            <a:r>
              <a:rPr lang="en-US" altLang="ko-KR" sz="2400" b="1" dirty="0">
                <a:latin typeface="Arial Narrow" panose="020B0606020202030204" pitchFamily="34" charset="0"/>
                <a:ea typeface="LG스마트체 Regular" panose="020B0600000101010101" pitchFamily="50" charset="-127"/>
              </a:rPr>
              <a:t>. Intro to Design Pattern </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a:latin typeface="Arial Narrow" panose="020B0606020202030204" pitchFamily="34" charset="0"/>
                <a:ea typeface="LG스마트체 Regular" panose="020B0600000101010101" pitchFamily="50" charset="-127"/>
                <a:cs typeface="Arial" pitchFamily="34" charset="0"/>
              </a:rPr>
              <a:t>1. Why do we need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23528" y="1448780"/>
            <a:ext cx="71647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arrow" panose="020B0606020202030204" pitchFamily="34" charset="0"/>
              </a:rPr>
              <a:t>Someone has already solved your problems.</a:t>
            </a:r>
          </a:p>
          <a:p>
            <a:pPr marL="285750" indent="-285750">
              <a:buFont typeface="Arial" panose="020B0604020202020204" pitchFamily="34" charset="0"/>
              <a:buChar char="•"/>
            </a:pPr>
            <a:r>
              <a:rPr lang="en-US" dirty="0">
                <a:latin typeface="Arial Narrow" panose="020B0606020202030204" pitchFamily="34" charset="0"/>
              </a:rPr>
              <a:t>To fix known problems, can be predicted issues</a:t>
            </a:r>
          </a:p>
          <a:p>
            <a:pPr marL="285750" indent="-285750">
              <a:buFont typeface="Arial" panose="020B0604020202020204" pitchFamily="34" charset="0"/>
              <a:buChar char="•"/>
            </a:pPr>
            <a:r>
              <a:rPr lang="en-US" dirty="0">
                <a:latin typeface="Arial Narrow" panose="020B0606020202030204" pitchFamily="34" charset="0"/>
              </a:rPr>
              <a:t>Speeds up the development process</a:t>
            </a:r>
          </a:p>
          <a:p>
            <a:pPr marL="285750" indent="-285750">
              <a:buFont typeface="Arial" panose="020B0604020202020204" pitchFamily="34" charset="0"/>
              <a:buChar char="•"/>
            </a:pPr>
            <a:r>
              <a:rPr lang="en-US" dirty="0">
                <a:latin typeface="Arial Narrow" panose="020B0606020202030204" pitchFamily="34" charset="0"/>
              </a:rPr>
              <a:t>Code readability</a:t>
            </a:r>
          </a:p>
          <a:p>
            <a:pPr marL="285750" indent="-285750">
              <a:buFont typeface="Arial" panose="020B0604020202020204" pitchFamily="34" charset="0"/>
              <a:buChar char="•"/>
            </a:pPr>
            <a:r>
              <a:rPr lang="en-US" dirty="0">
                <a:latin typeface="Arial Narrow" panose="020B0606020202030204" pitchFamily="34" charset="0"/>
              </a:rPr>
              <a:t>Easy to maintain, because many people familiar with them.</a:t>
            </a: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
        <p:nvSpPr>
          <p:cNvPr id="5" name="TextBox 4"/>
          <p:cNvSpPr txBox="1"/>
          <p:nvPr/>
        </p:nvSpPr>
        <p:spPr>
          <a:xfrm>
            <a:off x="307528" y="3600138"/>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The catalog of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23528" y="4078010"/>
            <a:ext cx="7164796" cy="1200329"/>
          </a:xfrm>
          <a:prstGeom prst="rect">
            <a:avLst/>
          </a:prstGeom>
          <a:noFill/>
        </p:spPr>
        <p:txBody>
          <a:bodyPr wrap="square" rtlCol="0">
            <a:spAutoFit/>
          </a:bodyPr>
          <a:lstStyle/>
          <a:p>
            <a:r>
              <a:rPr lang="en-US" dirty="0">
                <a:latin typeface="Arial Narrow" panose="020B0606020202030204" pitchFamily="34" charset="0"/>
                <a:hlinkClick r:id="rId3"/>
              </a:rPr>
              <a:t>The Catalog of Design Patterns</a:t>
            </a:r>
            <a:endParaRPr lang="en-US"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122590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337545" cy="1477328"/>
          </a:xfrm>
          <a:prstGeom prst="rect">
            <a:avLst/>
          </a:prstGeom>
          <a:noFill/>
        </p:spPr>
        <p:txBody>
          <a:bodyPr wrap="square" rtlCol="0">
            <a:spAutoFit/>
          </a:bodyPr>
          <a:lstStyle/>
          <a:p>
            <a:r>
              <a:rPr lang="en-US" dirty="0">
                <a:latin typeface="Arial Narrow" panose="020B0606020202030204" pitchFamily="34" charset="0"/>
              </a:rPr>
              <a:t>Use the Observer pattern when </a:t>
            </a:r>
            <a:r>
              <a:rPr lang="en-US" b="1" dirty="0">
                <a:latin typeface="Arial Narrow" panose="020B0606020202030204" pitchFamily="34" charset="0"/>
              </a:rPr>
              <a:t>changes</a:t>
            </a:r>
            <a:r>
              <a:rPr lang="en-US" dirty="0">
                <a:latin typeface="Arial Narrow" panose="020B0606020202030204" pitchFamily="34" charset="0"/>
              </a:rPr>
              <a:t> to the </a:t>
            </a:r>
            <a:r>
              <a:rPr lang="en-US" b="1" dirty="0">
                <a:latin typeface="Arial Narrow" panose="020B0606020202030204" pitchFamily="34" charset="0"/>
              </a:rPr>
              <a:t>state of one object </a:t>
            </a:r>
            <a:r>
              <a:rPr lang="en-US" dirty="0">
                <a:latin typeface="Arial Narrow" panose="020B0606020202030204" pitchFamily="34" charset="0"/>
              </a:rPr>
              <a:t>may </a:t>
            </a:r>
            <a:r>
              <a:rPr lang="en-US" b="1" dirty="0">
                <a:latin typeface="Arial Narrow" panose="020B0606020202030204" pitchFamily="34" charset="0"/>
              </a:rPr>
              <a:t>require</a:t>
            </a:r>
            <a:r>
              <a:rPr lang="en-US" dirty="0">
                <a:latin typeface="Arial Narrow" panose="020B0606020202030204" pitchFamily="34" charset="0"/>
              </a:rPr>
              <a:t> </a:t>
            </a:r>
            <a:r>
              <a:rPr lang="en-US" b="1" dirty="0">
                <a:latin typeface="Arial Narrow" panose="020B0606020202030204" pitchFamily="34" charset="0"/>
              </a:rPr>
              <a:t>changing other objects</a:t>
            </a:r>
            <a:r>
              <a:rPr lang="en-US" dirty="0">
                <a:latin typeface="Arial Narrow" panose="020B0606020202030204" pitchFamily="34" charset="0"/>
              </a:rPr>
              <a:t>, and the actual set of objects is unknown beforehand or changes dynamically.</a:t>
            </a:r>
          </a:p>
          <a:p>
            <a:endParaRPr lang="en-US" dirty="0">
              <a:latin typeface="Arial Narrow" panose="020B0606020202030204" pitchFamily="34" charset="0"/>
            </a:endParaRPr>
          </a:p>
          <a:p>
            <a:r>
              <a:rPr lang="en-US" dirty="0">
                <a:latin typeface="Arial Narrow" panose="020B0606020202030204" pitchFamily="34" charset="0"/>
              </a:rPr>
              <a:t>Use the pattern when some objects in your </a:t>
            </a:r>
            <a:r>
              <a:rPr lang="en-US" b="1" dirty="0">
                <a:latin typeface="Arial Narrow" panose="020B0606020202030204" pitchFamily="34" charset="0"/>
              </a:rPr>
              <a:t>app must observe others</a:t>
            </a:r>
            <a:r>
              <a:rPr lang="en-US" dirty="0">
                <a:latin typeface="Arial Narrow" panose="020B0606020202030204" pitchFamily="34" charset="0"/>
              </a:rPr>
              <a:t>, but only for a limited time or in specific cases.</a:t>
            </a:r>
          </a:p>
        </p:txBody>
      </p:sp>
    </p:spTree>
    <p:extLst>
      <p:ext uri="{BB962C8B-B14F-4D97-AF65-F5344CB8AC3E}">
        <p14:creationId xmlns:p14="http://schemas.microsoft.com/office/powerpoint/2010/main" val="174178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2862322"/>
          </a:xfrm>
          <a:prstGeom prst="rect">
            <a:avLst/>
          </a:prstGeom>
          <a:noFill/>
        </p:spPr>
        <p:txBody>
          <a:bodyPr wrap="square" rtlCol="0">
            <a:spAutoFit/>
          </a:bodyPr>
          <a:lstStyle/>
          <a:p>
            <a:r>
              <a:rPr lang="en-US" b="1" dirty="0">
                <a:latin typeface="Arial Narrow" panose="020B0606020202030204" pitchFamily="34" charset="0"/>
              </a:rPr>
              <a:t>Props</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Open/Closed Principle. You can introduce new subscriber classes without having to change the publisher’s code.</a:t>
            </a:r>
          </a:p>
          <a:p>
            <a:r>
              <a:rPr lang="en-US" dirty="0">
                <a:latin typeface="Arial Narrow" panose="020B0606020202030204" pitchFamily="34" charset="0"/>
              </a:rPr>
              <a:t>You can establish relations between objects at runtime..</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b="1" dirty="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Subscribers are notified in random order.</a:t>
            </a:r>
          </a:p>
        </p:txBody>
      </p:sp>
    </p:spTree>
    <p:extLst>
      <p:ext uri="{BB962C8B-B14F-4D97-AF65-F5344CB8AC3E}">
        <p14:creationId xmlns:p14="http://schemas.microsoft.com/office/powerpoint/2010/main" val="4243252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Observer Pattern </a:t>
            </a:r>
            <a:r>
              <a:rPr lang="en-US" b="1" dirty="0">
                <a:latin typeface="Arial Narrow" panose="020B0606020202030204" pitchFamily="34" charset="0"/>
              </a:rPr>
              <a:t>attaches additional responsibilities</a:t>
            </a:r>
            <a:r>
              <a:rPr lang="en-US" dirty="0">
                <a:latin typeface="Arial Narrow" panose="020B0606020202030204" pitchFamily="34" charset="0"/>
              </a:rPr>
              <a:t> to an object </a:t>
            </a:r>
            <a:r>
              <a:rPr lang="en-US" b="1" dirty="0">
                <a:latin typeface="Arial Narrow" panose="020B0606020202030204" pitchFamily="34" charset="0"/>
              </a:rPr>
              <a:t>dynamically</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Decorators provide </a:t>
            </a:r>
            <a:r>
              <a:rPr lang="en-US" b="1" dirty="0">
                <a:latin typeface="Arial Narrow" panose="020B0606020202030204" pitchFamily="34" charset="0"/>
              </a:rPr>
              <a:t>a flexible alternative </a:t>
            </a:r>
            <a:r>
              <a:rPr lang="en-US" dirty="0">
                <a:latin typeface="Arial Narrow" panose="020B0606020202030204" pitchFamily="34" charset="0"/>
              </a:rPr>
              <a:t>to </a:t>
            </a:r>
            <a:r>
              <a:rPr lang="en-US" b="1" dirty="0" err="1">
                <a:latin typeface="Arial Narrow" panose="020B0606020202030204" pitchFamily="34" charset="0"/>
              </a:rPr>
              <a:t>subclassing</a:t>
            </a:r>
            <a:r>
              <a:rPr lang="en-US" b="1" dirty="0">
                <a:latin typeface="Arial Narrow" panose="020B0606020202030204" pitchFamily="34" charset="0"/>
              </a:rPr>
              <a:t> for extending </a:t>
            </a:r>
            <a:r>
              <a:rPr lang="en-US" dirty="0">
                <a:latin typeface="Arial Narrow" panose="020B0606020202030204" pitchFamily="34" charset="0"/>
              </a:rPr>
              <a:t>functionality. </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34888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Imagine that you’re working on a notification library which lets other programs notify their users about important events.</a:t>
            </a:r>
            <a:br>
              <a:rPr lang="en-US" dirty="0">
                <a:latin typeface="Arial Narrow" panose="020B0606020202030204" pitchFamily="34" charset="0"/>
              </a:rPr>
            </a:br>
            <a:endParaRPr lang="en-US" dirty="0">
              <a:latin typeface="Arial Narrow" panose="020B0606020202030204" pitchFamily="34" charset="0"/>
            </a:endParaRPr>
          </a:p>
        </p:txBody>
      </p:sp>
      <p:pic>
        <p:nvPicPr>
          <p:cNvPr id="3074"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48" y="2528900"/>
            <a:ext cx="6000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9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You get a combined effect from wearing multiple pieces of clothing.</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4098" name="Picture 2" descr="Example of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20486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781586" y="1252880"/>
            <a:ext cx="7407282" cy="5250635"/>
          </a:xfrm>
          <a:prstGeom prst="rect">
            <a:avLst/>
          </a:prstGeom>
        </p:spPr>
      </p:pic>
    </p:spTree>
    <p:extLst>
      <p:ext uri="{BB962C8B-B14F-4D97-AF65-F5344CB8AC3E}">
        <p14:creationId xmlns:p14="http://schemas.microsoft.com/office/powerpoint/2010/main" val="287205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 Some examples for Decorator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1754326"/>
          </a:xfrm>
          <a:prstGeom prst="rect">
            <a:avLst/>
          </a:prstGeom>
          <a:noFill/>
        </p:spPr>
        <p:txBody>
          <a:bodyPr wrap="square" rtlCol="0">
            <a:spAutoFit/>
          </a:bodyPr>
          <a:lstStyle/>
          <a:p>
            <a:r>
              <a:rPr lang="en-US" b="1" dirty="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IO</a:t>
            </a:r>
          </a:p>
          <a:p>
            <a:pPr marL="285750" indent="-285750">
              <a:buFont typeface="Arial" panose="020B0604020202020204" pitchFamily="34" charset="0"/>
              <a:buChar char="•"/>
            </a:pPr>
            <a:r>
              <a:rPr lang="en-US" dirty="0">
                <a:latin typeface="Arial Narrow" panose="020B0606020202030204" pitchFamily="34" charset="0"/>
              </a:rPr>
              <a:t>Pizza</a:t>
            </a:r>
          </a:p>
          <a:p>
            <a:pPr marL="285750" indent="-285750">
              <a:buFont typeface="Arial" panose="020B0604020202020204" pitchFamily="34" charset="0"/>
              <a:buChar char="•"/>
            </a:pPr>
            <a:r>
              <a:rPr lang="en-US" dirty="0" err="1">
                <a:latin typeface="Arial Narrow" panose="020B0606020202030204" pitchFamily="34" charset="0"/>
              </a:rPr>
              <a:t>StarBuzz</a:t>
            </a:r>
            <a:endParaRPr lang="en-US" dirty="0">
              <a:latin typeface="Arial Narrow" panose="020B0606020202030204" pitchFamily="34" charset="0"/>
            </a:endParaRPr>
          </a:p>
          <a:p>
            <a:pPr marL="285750" indent="-285750">
              <a:buFont typeface="Arial" panose="020B0604020202020204" pitchFamily="34" charset="0"/>
              <a:buChar char="•"/>
            </a:pPr>
            <a:r>
              <a:rPr lang="en-US" dirty="0" err="1">
                <a:latin typeface="Arial Narrow" panose="020B0606020202030204" pitchFamily="34" charset="0"/>
              </a:rPr>
              <a:t>StarBuzz</a:t>
            </a:r>
            <a:r>
              <a:rPr lang="en-US" dirty="0">
                <a:latin typeface="Arial Narrow" panose="020B0606020202030204" pitchFamily="34" charset="0"/>
              </a:rPr>
              <a:t> With Sizes</a:t>
            </a:r>
          </a:p>
        </p:txBody>
      </p:sp>
    </p:spTree>
    <p:extLst>
      <p:ext uri="{BB962C8B-B14F-4D97-AF65-F5344CB8AC3E}">
        <p14:creationId xmlns:p14="http://schemas.microsoft.com/office/powerpoint/2010/main" val="384380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Decorator pattern when you need to be able to assign extra behaviors to objects at runtime without breaking the code that uses these objects.</a:t>
            </a:r>
          </a:p>
          <a:p>
            <a:endParaRPr lang="en-US" dirty="0">
              <a:latin typeface="Arial Narrow" panose="020B0606020202030204" pitchFamily="34" charset="0"/>
            </a:endParaRPr>
          </a:p>
          <a:p>
            <a:r>
              <a:rPr lang="en-US" dirty="0">
                <a:latin typeface="Arial Narrow" panose="020B0606020202030204" pitchFamily="34" charset="0"/>
              </a:rPr>
              <a:t>Use the pattern when it’s awkward or not possible to extend an object’s behavior using inheritance.</a:t>
            </a:r>
          </a:p>
        </p:txBody>
      </p:sp>
    </p:spTree>
    <p:extLst>
      <p:ext uri="{BB962C8B-B14F-4D97-AF65-F5344CB8AC3E}">
        <p14:creationId xmlns:p14="http://schemas.microsoft.com/office/powerpoint/2010/main" val="79646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4247317"/>
          </a:xfrm>
          <a:prstGeom prst="rect">
            <a:avLst/>
          </a:prstGeom>
          <a:noFill/>
        </p:spPr>
        <p:txBody>
          <a:bodyPr wrap="square" rtlCol="0">
            <a:spAutoFit/>
          </a:bodyPr>
          <a:lstStyle/>
          <a:p>
            <a:r>
              <a:rPr lang="en-US" b="1" dirty="0">
                <a:latin typeface="Arial Narrow" panose="020B0606020202030204" pitchFamily="34" charset="0"/>
              </a:rPr>
              <a:t>Props</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You can extend an object’s behavior without making a new subclass.</a:t>
            </a:r>
          </a:p>
          <a:p>
            <a:r>
              <a:rPr lang="en-US" dirty="0">
                <a:latin typeface="Arial Narrow" panose="020B0606020202030204" pitchFamily="34" charset="0"/>
              </a:rPr>
              <a:t>You can add or remove responsibilities from an object at runtime.</a:t>
            </a:r>
          </a:p>
          <a:p>
            <a:r>
              <a:rPr lang="en-US" dirty="0">
                <a:latin typeface="Arial Narrow" panose="020B0606020202030204" pitchFamily="34" charset="0"/>
              </a:rPr>
              <a:t>You can combine several behaviors by wrapping an object into multiple decorators.</a:t>
            </a:r>
          </a:p>
          <a:p>
            <a:r>
              <a:rPr lang="en-US" dirty="0">
                <a:latin typeface="Arial Narrow" panose="020B0606020202030204" pitchFamily="34" charset="0"/>
              </a:rPr>
              <a:t>Single Responsibility Principle. You can divide a monolithic class that implements many possible variants of behavior into several smaller classes.</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b="1" dirty="0">
                <a:latin typeface="Arial Narrow" panose="020B0606020202030204" pitchFamily="34" charset="0"/>
              </a:rPr>
              <a:t>Cons:</a:t>
            </a:r>
            <a:br>
              <a:rPr lang="en-US" b="1"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It’s hard to remove a specific wrapper from the wrappers stack.</a:t>
            </a:r>
          </a:p>
          <a:p>
            <a:r>
              <a:rPr lang="en-US" dirty="0">
                <a:latin typeface="Arial Narrow" panose="020B0606020202030204" pitchFamily="34" charset="0"/>
              </a:rPr>
              <a:t>It’s hard to implement a decorator in such a way that its behavior doesn’t depend on the order in the decorators stack.</a:t>
            </a:r>
          </a:p>
          <a:p>
            <a:r>
              <a:rPr lang="en-US" dirty="0">
                <a:latin typeface="Arial Narrow" panose="020B0606020202030204" pitchFamily="34" charset="0"/>
              </a:rPr>
              <a:t>The initial configuration code of layers might look pretty ugly.</a:t>
            </a:r>
          </a:p>
        </p:txBody>
      </p:sp>
    </p:spTree>
    <p:extLst>
      <p:ext uri="{BB962C8B-B14F-4D97-AF65-F5344CB8AC3E}">
        <p14:creationId xmlns:p14="http://schemas.microsoft.com/office/powerpoint/2010/main" val="232694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856" y="2744924"/>
            <a:ext cx="2988332" cy="1274195"/>
          </a:xfrm>
          <a:prstGeom prst="rect">
            <a:avLst/>
          </a:prstGeom>
          <a:noFill/>
        </p:spPr>
        <p:txBody>
          <a:bodyPr wrap="square" rtlCol="0">
            <a:spAutoFit/>
          </a:bodyPr>
          <a:lstStyle/>
          <a:p>
            <a:pPr fontAlgn="base">
              <a:lnSpc>
                <a:spcPct val="80000"/>
              </a:lnSpc>
              <a:spcBef>
                <a:spcPct val="0"/>
              </a:spcBef>
              <a:spcAft>
                <a:spcPct val="0"/>
              </a:spcAft>
            </a:pPr>
            <a:r>
              <a:rPr lang="en-US" altLang="ko-KR" sz="9600" b="1" dirty="0">
                <a:latin typeface="Arial Narrow" panose="020B0606020202030204" pitchFamily="34" charset="0"/>
                <a:ea typeface="LG스마트체 Regular" panose="020B0600000101010101" pitchFamily="50" charset="-127"/>
                <a:cs typeface="Arial" pitchFamily="34" charset="0"/>
              </a:rPr>
              <a:t>Q &amp; A</a:t>
            </a:r>
            <a:endParaRPr lang="ko-KR" altLang="en-US" sz="96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100213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Singleton Pattern </a:t>
            </a:r>
            <a:r>
              <a:rPr lang="en-US" b="1" dirty="0">
                <a:latin typeface="Arial Narrow" panose="020B0606020202030204" pitchFamily="34" charset="0"/>
              </a:rPr>
              <a:t>ensures</a:t>
            </a:r>
            <a:r>
              <a:rPr lang="en-US" dirty="0">
                <a:latin typeface="Arial Narrow" panose="020B0606020202030204" pitchFamily="34" charset="0"/>
              </a:rPr>
              <a:t> a class has </a:t>
            </a:r>
            <a:r>
              <a:rPr lang="en-US" b="1" dirty="0">
                <a:latin typeface="Arial Narrow" panose="020B0606020202030204" pitchFamily="34" charset="0"/>
              </a:rPr>
              <a:t>only one instance</a:t>
            </a:r>
            <a:r>
              <a:rPr lang="en-US" dirty="0">
                <a:latin typeface="Arial Narrow" panose="020B0606020202030204" pitchFamily="34" charset="0"/>
              </a:rPr>
              <a:t>,</a:t>
            </a:r>
          </a:p>
          <a:p>
            <a:r>
              <a:rPr lang="en-US" dirty="0">
                <a:latin typeface="Arial Narrow" panose="020B0606020202030204" pitchFamily="34" charset="0"/>
              </a:rPr>
              <a:t>And provide </a:t>
            </a:r>
            <a:r>
              <a:rPr lang="en-US" b="1" dirty="0">
                <a:latin typeface="Arial Narrow" panose="020B0606020202030204" pitchFamily="34" charset="0"/>
              </a:rPr>
              <a:t>global point </a:t>
            </a:r>
            <a:r>
              <a:rPr lang="en-US" dirty="0">
                <a:latin typeface="Arial Narrow" panose="020B0606020202030204" pitchFamily="34" charset="0"/>
              </a:rPr>
              <a:t>of </a:t>
            </a:r>
            <a:r>
              <a:rPr lang="en-US" b="1" dirty="0">
                <a:latin typeface="Arial Narrow" panose="020B0606020202030204" pitchFamily="34" charset="0"/>
              </a:rPr>
              <a:t>access</a:t>
            </a:r>
            <a:r>
              <a:rPr lang="en-US" dirty="0">
                <a:latin typeface="Arial Narrow" panose="020B0606020202030204" pitchFamily="34" charset="0"/>
              </a:rPr>
              <a:t> to it.</a:t>
            </a:r>
          </a:p>
        </p:txBody>
      </p:sp>
      <p:pic>
        <p:nvPicPr>
          <p:cNvPr id="1026" name="Picture 2" descr="Singleto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24086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14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1760" y="2835800"/>
            <a:ext cx="4752528" cy="1077218"/>
          </a:xfrm>
          <a:prstGeom prst="rect">
            <a:avLst/>
          </a:prstGeom>
          <a:noFill/>
        </p:spPr>
        <p:txBody>
          <a:bodyPr wrap="square" rtlCol="0">
            <a:spAutoFit/>
          </a:bodyPr>
          <a:lstStyle/>
          <a:p>
            <a:pPr fontAlgn="base">
              <a:lnSpc>
                <a:spcPct val="80000"/>
              </a:lnSpc>
              <a:spcBef>
                <a:spcPct val="0"/>
              </a:spcBef>
              <a:spcAft>
                <a:spcPct val="0"/>
              </a:spcAft>
            </a:pPr>
            <a:r>
              <a:rPr lang="en-US" altLang="ko-KR" sz="8000" b="1" dirty="0">
                <a:latin typeface="Arial Narrow" panose="020B0606020202030204" pitchFamily="34" charset="0"/>
                <a:ea typeface="LG스마트체 Regular" panose="020B0600000101010101" pitchFamily="50" charset="-127"/>
                <a:cs typeface="Arial" pitchFamily="34" charset="0"/>
              </a:rPr>
              <a:t>Thank you</a:t>
            </a:r>
            <a:endParaRPr lang="ko-KR" altLang="en-US" sz="80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3031417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en-US" altLang="ko-KR" sz="2400" b="1" dirty="0" smtClean="0">
                <a:latin typeface="Arial Narrow" panose="020B0606020202030204" pitchFamily="34" charset="0"/>
                <a:ea typeface="LG스마트체 Regular" panose="020B0600000101010101" pitchFamily="50" charset="-127"/>
              </a:rPr>
              <a:t>References</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1" y="1238022"/>
            <a:ext cx="8323398" cy="1477328"/>
          </a:xfrm>
          <a:prstGeom prst="rect">
            <a:avLst/>
          </a:prstGeom>
          <a:noFill/>
        </p:spPr>
        <p:txBody>
          <a:bodyPr wrap="square" rtlCol="0">
            <a:spAutoFit/>
          </a:bodyPr>
          <a:lstStyle/>
          <a:p>
            <a:pPr marL="342900" indent="-342900">
              <a:buAutoNum type="arabicPeriod"/>
            </a:pPr>
            <a:r>
              <a:rPr lang="en-US" dirty="0" smtClean="0">
                <a:latin typeface="Arial Narrow" panose="020B0606020202030204" pitchFamily="34" charset="0"/>
                <a:hlinkClick r:id="rId3"/>
              </a:rPr>
              <a:t>https</a:t>
            </a:r>
            <a:r>
              <a:rPr lang="en-US" dirty="0">
                <a:latin typeface="Arial Narrow" panose="020B0606020202030204" pitchFamily="34" charset="0"/>
                <a:hlinkClick r:id="rId3"/>
              </a:rPr>
              <a:t>://</a:t>
            </a:r>
            <a:r>
              <a:rPr lang="en-US" dirty="0" smtClean="0">
                <a:latin typeface="Arial Narrow" panose="020B0606020202030204" pitchFamily="34" charset="0"/>
                <a:hlinkClick r:id="rId3"/>
              </a:rPr>
              <a:t>refactoring.guru/design-patterns</a:t>
            </a:r>
            <a:r>
              <a:rPr lang="en-US" dirty="0" smtClean="0">
                <a:latin typeface="Arial Narrow" panose="020B0606020202030204" pitchFamily="34" charset="0"/>
              </a:rPr>
              <a:t> </a:t>
            </a:r>
          </a:p>
          <a:p>
            <a:pPr marL="342900" indent="-342900">
              <a:buAutoNum type="arabicPeriod"/>
            </a:pPr>
            <a:r>
              <a:rPr lang="en-US" dirty="0">
                <a:latin typeface="Arial Narrow" panose="020B0606020202030204" pitchFamily="34" charset="0"/>
                <a:hlinkClick r:id="rId4"/>
              </a:rPr>
              <a:t>https://</a:t>
            </a:r>
            <a:r>
              <a:rPr lang="en-US" dirty="0" smtClean="0">
                <a:latin typeface="Arial Narrow" panose="020B0606020202030204" pitchFamily="34" charset="0"/>
                <a:hlinkClick r:id="rId4"/>
              </a:rPr>
              <a:t>github.com/bethrobson/Head-First-Design-Patterns</a:t>
            </a:r>
            <a:r>
              <a:rPr lang="en-US" dirty="0" smtClean="0">
                <a:latin typeface="Arial Narrow" panose="020B0606020202030204" pitchFamily="34" charset="0"/>
              </a:rPr>
              <a:t> </a:t>
            </a:r>
          </a:p>
          <a:p>
            <a:pPr marL="342900" indent="-342900">
              <a:buAutoNum type="arabicPeriod"/>
            </a:pPr>
            <a:r>
              <a:rPr lang="en-US" dirty="0">
                <a:latin typeface="Arial Narrow" panose="020B0606020202030204" pitchFamily="34" charset="0"/>
                <a:hlinkClick r:id="rId5"/>
              </a:rPr>
              <a:t>https://www.oreilly.com/library/view/head-first-design/9781492077992</a:t>
            </a:r>
            <a:r>
              <a:rPr lang="en-US" dirty="0" smtClean="0">
                <a:latin typeface="Arial Narrow" panose="020B0606020202030204" pitchFamily="34" charset="0"/>
                <a:hlinkClick r:id="rId5"/>
              </a:rPr>
              <a:t>/</a:t>
            </a:r>
            <a:r>
              <a:rPr lang="en-US" dirty="0" smtClean="0">
                <a:latin typeface="Arial Narrow" panose="020B0606020202030204" pitchFamily="34" charset="0"/>
              </a:rPr>
              <a:t> </a:t>
            </a:r>
          </a:p>
          <a:p>
            <a:pPr marL="342900" indent="-342900">
              <a:buAutoNum type="arabicPeriod"/>
            </a:pPr>
            <a:r>
              <a:rPr lang="en-US" dirty="0">
                <a:latin typeface="Arial Narrow" panose="020B0606020202030204" pitchFamily="34" charset="0"/>
                <a:hlinkClick r:id="rId6"/>
              </a:rPr>
              <a:t>https://</a:t>
            </a:r>
            <a:r>
              <a:rPr lang="en-US" dirty="0" smtClean="0">
                <a:latin typeface="Arial Narrow" panose="020B0606020202030204" pitchFamily="34" charset="0"/>
                <a:hlinkClick r:id="rId6"/>
              </a:rPr>
              <a:t>youtube.com/playlist?list=PLoaAbmGPgTSOrVuxwbnDJ14U9J6CXJXUk&amp;si=s7LdqybbKAmQoPE4</a:t>
            </a:r>
            <a:r>
              <a:rPr lang="en-US" dirty="0" smtClean="0">
                <a:latin typeface="Arial Narrow" panose="020B0606020202030204" pitchFamily="34" charset="0"/>
              </a:rPr>
              <a:t> </a:t>
            </a:r>
            <a:endParaRPr lang="en-US" dirty="0">
              <a:latin typeface="Arial Narrow" panose="020B0606020202030204" pitchFamily="34" charset="0"/>
            </a:endParaRPr>
          </a:p>
        </p:txBody>
      </p:sp>
    </p:spTree>
    <p:extLst>
      <p:ext uri="{BB962C8B-B14F-4D97-AF65-F5344CB8AC3E}">
        <p14:creationId xmlns:p14="http://schemas.microsoft.com/office/powerpoint/2010/main" val="220423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most common reason for this is to </a:t>
            </a:r>
            <a:r>
              <a:rPr lang="en-US" b="1" dirty="0">
                <a:latin typeface="Arial Narrow" panose="020B0606020202030204" pitchFamily="34" charset="0"/>
              </a:rPr>
              <a:t>control access </a:t>
            </a:r>
            <a:r>
              <a:rPr lang="en-US" dirty="0">
                <a:latin typeface="Arial Narrow" panose="020B0606020202030204" pitchFamily="34" charset="0"/>
              </a:rPr>
              <a:t>to some </a:t>
            </a:r>
            <a:r>
              <a:rPr lang="en-US" b="1" dirty="0">
                <a:latin typeface="Arial Narrow" panose="020B0606020202030204" pitchFamily="34" charset="0"/>
              </a:rPr>
              <a:t>shared resource</a:t>
            </a:r>
            <a:r>
              <a:rPr lang="en-US" dirty="0">
                <a:latin typeface="Arial Narrow" panose="020B0606020202030204" pitchFamily="34" charset="0"/>
              </a:rPr>
              <a:t>—for example, a database or a file.</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The global access to a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15475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1445935" y="1884353"/>
            <a:ext cx="6201976" cy="3420137"/>
          </a:xfrm>
          <a:prstGeom prst="rect">
            <a:avLst/>
          </a:prstGeom>
        </p:spPr>
      </p:pic>
    </p:spTree>
    <p:extLst>
      <p:ext uri="{BB962C8B-B14F-4D97-AF65-F5344CB8AC3E}">
        <p14:creationId xmlns:p14="http://schemas.microsoft.com/office/powerpoint/2010/main" val="14444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8" name="TextBox 7"/>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Some examples for Singleton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9" name="TextBox 8"/>
          <p:cNvSpPr txBox="1"/>
          <p:nvPr/>
        </p:nvSpPr>
        <p:spPr>
          <a:xfrm>
            <a:off x="309381" y="1238022"/>
            <a:ext cx="8323398" cy="2031325"/>
          </a:xfrm>
          <a:prstGeom prst="rect">
            <a:avLst/>
          </a:prstGeom>
          <a:noFill/>
        </p:spPr>
        <p:txBody>
          <a:bodyPr wrap="square" rtlCol="0">
            <a:spAutoFit/>
          </a:bodyPr>
          <a:lstStyle/>
          <a:p>
            <a:r>
              <a:rPr lang="en-US" b="1" dirty="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Static</a:t>
            </a:r>
          </a:p>
          <a:p>
            <a:pPr marL="285750" indent="-285750">
              <a:buFont typeface="Arial" panose="020B0604020202020204" pitchFamily="34" charset="0"/>
              <a:buChar char="•"/>
            </a:pPr>
            <a:r>
              <a:rPr lang="en-US" dirty="0">
                <a:latin typeface="Arial Narrow" panose="020B0606020202030204" pitchFamily="34" charset="0"/>
              </a:rPr>
              <a:t>Classic</a:t>
            </a:r>
          </a:p>
          <a:p>
            <a:pPr marL="285750" indent="-285750">
              <a:buFont typeface="Arial" panose="020B0604020202020204" pitchFamily="34" charset="0"/>
              <a:buChar char="•"/>
            </a:pPr>
            <a:r>
              <a:rPr lang="en-US" dirty="0">
                <a:latin typeface="Arial Narrow" panose="020B0606020202030204" pitchFamily="34" charset="0"/>
              </a:rPr>
              <a:t>Thread Safe</a:t>
            </a:r>
          </a:p>
          <a:p>
            <a:pPr marL="285750" indent="-285750">
              <a:buFont typeface="Arial" panose="020B0604020202020204" pitchFamily="34" charset="0"/>
              <a:buChar char="•"/>
            </a:pPr>
            <a:r>
              <a:rPr lang="en-US" dirty="0">
                <a:latin typeface="Arial Narrow" panose="020B0606020202030204" pitchFamily="34" charset="0"/>
              </a:rPr>
              <a:t>Double-Check Locking</a:t>
            </a:r>
          </a:p>
          <a:p>
            <a:pPr marL="285750" indent="-285750">
              <a:buFont typeface="Arial" panose="020B0604020202020204" pitchFamily="34" charset="0"/>
              <a:buChar char="•"/>
            </a:pPr>
            <a:r>
              <a:rPr lang="en-US" dirty="0">
                <a:latin typeface="Arial Narrow" panose="020B0606020202030204" pitchFamily="34" charset="0"/>
              </a:rPr>
              <a:t>Enum</a:t>
            </a:r>
          </a:p>
        </p:txBody>
      </p:sp>
    </p:spTree>
    <p:extLst>
      <p:ext uri="{BB962C8B-B14F-4D97-AF65-F5344CB8AC3E}">
        <p14:creationId xmlns:p14="http://schemas.microsoft.com/office/powerpoint/2010/main" val="367575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5.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Singleton pattern when a class in your program should have just </a:t>
            </a:r>
            <a:r>
              <a:rPr lang="en-US" b="1" dirty="0">
                <a:latin typeface="Arial Narrow" panose="020B0606020202030204" pitchFamily="34" charset="0"/>
              </a:rPr>
              <a:t>a single instance</a:t>
            </a:r>
            <a:r>
              <a:rPr lang="en-US" dirty="0">
                <a:latin typeface="Arial Narrow" panose="020B0606020202030204" pitchFamily="34" charset="0"/>
              </a:rPr>
              <a:t> available to all clients;</a:t>
            </a:r>
          </a:p>
          <a:p>
            <a:r>
              <a:rPr lang="en-US" dirty="0">
                <a:latin typeface="Arial Narrow" panose="020B0606020202030204" pitchFamily="34" charset="0"/>
              </a:rPr>
              <a:t>for example, a single database object shared by different parts of the program.</a:t>
            </a:r>
          </a:p>
          <a:p>
            <a:endParaRPr lang="en-US" dirty="0">
              <a:latin typeface="Arial Narrow" panose="020B0606020202030204" pitchFamily="34" charset="0"/>
            </a:endParaRPr>
          </a:p>
          <a:p>
            <a:r>
              <a:rPr lang="en-US" dirty="0">
                <a:latin typeface="Arial Narrow" panose="020B0606020202030204" pitchFamily="34" charset="0"/>
              </a:rPr>
              <a:t>Use the Singleton pattern when you need stricter control </a:t>
            </a:r>
            <a:r>
              <a:rPr lang="en-US" b="1" dirty="0">
                <a:latin typeface="Arial Narrow" panose="020B0606020202030204" pitchFamily="34" charset="0"/>
              </a:rPr>
              <a:t>over global variables</a:t>
            </a:r>
            <a:r>
              <a:rPr lang="en-US" dirty="0">
                <a:latin typeface="Arial Narrow" panose="020B0606020202030204" pitchFamily="34" charset="0"/>
              </a:rPr>
              <a:t>.</a:t>
            </a:r>
          </a:p>
        </p:txBody>
      </p:sp>
    </p:spTree>
    <p:extLst>
      <p:ext uri="{BB962C8B-B14F-4D97-AF65-F5344CB8AC3E}">
        <p14:creationId xmlns:p14="http://schemas.microsoft.com/office/powerpoint/2010/main" val="374199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3970318"/>
          </a:xfrm>
          <a:prstGeom prst="rect">
            <a:avLst/>
          </a:prstGeom>
          <a:noFill/>
        </p:spPr>
        <p:txBody>
          <a:bodyPr wrap="square" rtlCol="0">
            <a:spAutoFit/>
          </a:bodyPr>
          <a:lstStyle/>
          <a:p>
            <a:r>
              <a:rPr lang="en-US" b="1" dirty="0">
                <a:latin typeface="Arial Narrow" panose="020B0606020202030204" pitchFamily="34" charset="0"/>
              </a:rPr>
              <a:t>Props</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You can be sure that a class has only a single instance.</a:t>
            </a:r>
          </a:p>
          <a:p>
            <a:r>
              <a:rPr lang="en-US" dirty="0">
                <a:latin typeface="Arial Narrow" panose="020B0606020202030204" pitchFamily="34" charset="0"/>
              </a:rPr>
              <a:t>You gain a global access point to that instance.</a:t>
            </a:r>
          </a:p>
          <a:p>
            <a:r>
              <a:rPr lang="en-US" dirty="0">
                <a:latin typeface="Arial Narrow" panose="020B0606020202030204" pitchFamily="34" charset="0"/>
              </a:rPr>
              <a:t>The singleton object is initialized only when it’s requested for the first time.</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b="1" dirty="0">
                <a:latin typeface="Arial Narrow" panose="020B0606020202030204" pitchFamily="34" charset="0"/>
              </a:rPr>
              <a:t>Cons:</a:t>
            </a:r>
            <a:br>
              <a:rPr lang="en-US" b="1"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Violates the Single Responsibility Principle. </a:t>
            </a:r>
            <a:br>
              <a:rPr lang="en-US" dirty="0">
                <a:latin typeface="Arial Narrow" panose="020B0606020202030204" pitchFamily="34" charset="0"/>
              </a:rPr>
            </a:br>
            <a:r>
              <a:rPr lang="en-US" dirty="0">
                <a:latin typeface="Arial Narrow" panose="020B0606020202030204" pitchFamily="34" charset="0"/>
              </a:rPr>
              <a:t>The pattern solves two problems at the time.</a:t>
            </a:r>
          </a:p>
          <a:p>
            <a:r>
              <a:rPr lang="en-US" dirty="0">
                <a:latin typeface="Arial Narrow" panose="020B0606020202030204" pitchFamily="34" charset="0"/>
              </a:rPr>
              <a:t>The Singleton pattern can mask bad design, for instance, when the components of the program know too much about each other.</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Global access may risk</a:t>
            </a:r>
          </a:p>
        </p:txBody>
      </p:sp>
    </p:spTree>
    <p:extLst>
      <p:ext uri="{BB962C8B-B14F-4D97-AF65-F5344CB8AC3E}">
        <p14:creationId xmlns:p14="http://schemas.microsoft.com/office/powerpoint/2010/main" val="173315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Strategy Pattern defines a </a:t>
            </a:r>
            <a:r>
              <a:rPr lang="en-US" b="1" dirty="0">
                <a:latin typeface="Arial Narrow" panose="020B0606020202030204" pitchFamily="34" charset="0"/>
              </a:rPr>
              <a:t>family of algorithms</a:t>
            </a:r>
            <a:r>
              <a:rPr lang="en-US" dirty="0">
                <a:latin typeface="Arial Narrow" panose="020B0606020202030204" pitchFamily="34" charset="0"/>
              </a:rPr>
              <a:t>,</a:t>
            </a:r>
            <a:br>
              <a:rPr lang="en-US" dirty="0">
                <a:latin typeface="Arial Narrow" panose="020B0606020202030204" pitchFamily="34" charset="0"/>
              </a:rPr>
            </a:br>
            <a:r>
              <a:rPr lang="en-US" b="1" dirty="0">
                <a:latin typeface="Arial Narrow" panose="020B0606020202030204" pitchFamily="34" charset="0"/>
              </a:rPr>
              <a:t>encapsulates each one</a:t>
            </a:r>
            <a:r>
              <a:rPr lang="en-US" dirty="0">
                <a:latin typeface="Arial Narrow" panose="020B0606020202030204" pitchFamily="34" charset="0"/>
              </a:rPr>
              <a:t>, and makes them </a:t>
            </a:r>
            <a:r>
              <a:rPr lang="en-US" b="1" dirty="0">
                <a:latin typeface="Arial Narrow" panose="020B0606020202030204" pitchFamily="34" charset="0"/>
              </a:rPr>
              <a:t>interchangeable</a:t>
            </a:r>
            <a:r>
              <a:rPr lang="en-US" dirty="0">
                <a:latin typeface="Arial Narrow" panose="020B0606020202030204" pitchFamily="34" charset="0"/>
              </a:rPr>
              <a:t>.</a:t>
            </a:r>
          </a:p>
          <a:p>
            <a:r>
              <a:rPr lang="en-US" dirty="0">
                <a:latin typeface="Arial Narrow" panose="020B0606020202030204" pitchFamily="34" charset="0"/>
              </a:rPr>
              <a:t>Strategy lets the algorithms vary </a:t>
            </a:r>
            <a:r>
              <a:rPr lang="en-US" b="1" dirty="0">
                <a:latin typeface="Arial Narrow" panose="020B0606020202030204" pitchFamily="34" charset="0"/>
              </a:rPr>
              <a:t>independently</a:t>
            </a:r>
            <a:r>
              <a:rPr lang="en-US" dirty="0">
                <a:latin typeface="Arial Narrow" panose="020B0606020202030204" pitchFamily="34" charset="0"/>
              </a:rPr>
              <a:t> form clients that use it.</a:t>
            </a:r>
          </a:p>
          <a:p>
            <a:endParaRPr lang="en-US" dirty="0">
              <a:latin typeface="Arial Narrow" panose="020B0606020202030204" pitchFamily="34" charset="0"/>
            </a:endParaRPr>
          </a:p>
        </p:txBody>
      </p:sp>
      <p:pic>
        <p:nvPicPr>
          <p:cNvPr id="1026" name="Picture 2" descr="Strategy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608" y="2429448"/>
            <a:ext cx="6447141" cy="402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20106"/>
      </p:ext>
    </p:extLst>
  </p:cSld>
  <p:clrMapOvr>
    <a:masterClrMapping/>
  </p:clrMapOvr>
</p:sld>
</file>

<file path=ppt/theme/theme1.xml><?xml version="1.0" encoding="utf-8"?>
<a:theme xmlns:a="http://schemas.openxmlformats.org/drawingml/2006/main" name="10년_HE(2)">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25217</TotalTime>
  <Words>1518</Words>
  <Application>Microsoft Office PowerPoint</Application>
  <PresentationFormat>On-screen Show (4:3)</PresentationFormat>
  <Paragraphs>272</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맑은 고딕</vt:lpstr>
      <vt:lpstr>Arial</vt:lpstr>
      <vt:lpstr>Arial Narrow</vt:lpstr>
      <vt:lpstr>돋움</vt:lpstr>
      <vt:lpstr>굴림</vt:lpstr>
      <vt:lpstr>LG스마트체 Regular</vt:lpstr>
      <vt:lpstr>Raleway</vt:lpstr>
      <vt:lpstr>Wingdings</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HOANG VAN NGUYEN/LGEVH VS FUNCTIONAL TECHNOLOGY 4(hoang5.nguyen@lge.com)</cp:lastModifiedBy>
  <cp:revision>2541</cp:revision>
  <cp:lastPrinted>2016-07-27T12:58:04Z</cp:lastPrinted>
  <dcterms:created xsi:type="dcterms:W3CDTF">2013-09-17T00:50:35Z</dcterms:created>
  <dcterms:modified xsi:type="dcterms:W3CDTF">2023-09-13T06:35:06Z</dcterms:modified>
</cp:coreProperties>
</file>