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2"/>
  </p:notesMasterIdLst>
  <p:sldIdLst>
    <p:sldId id="256" r:id="rId2"/>
    <p:sldId id="258" r:id="rId3"/>
    <p:sldId id="259" r:id="rId4"/>
    <p:sldId id="260" r:id="rId5"/>
    <p:sldId id="262" r:id="rId6"/>
    <p:sldId id="309" r:id="rId7"/>
    <p:sldId id="318" r:id="rId8"/>
    <p:sldId id="302" r:id="rId9"/>
    <p:sldId id="304" r:id="rId10"/>
    <p:sldId id="305" r:id="rId11"/>
    <p:sldId id="306" r:id="rId12"/>
    <p:sldId id="310" r:id="rId13"/>
    <p:sldId id="311" r:id="rId14"/>
    <p:sldId id="312" r:id="rId15"/>
    <p:sldId id="314" r:id="rId16"/>
    <p:sldId id="315" r:id="rId17"/>
    <p:sldId id="313" r:id="rId18"/>
    <p:sldId id="316" r:id="rId19"/>
    <p:sldId id="317" r:id="rId20"/>
    <p:sldId id="279" r:id="rId21"/>
  </p:sldIdLst>
  <p:sldSz cx="9144000" cy="5143500" type="screen16x9"/>
  <p:notesSz cx="6858000" cy="9144000"/>
  <p:embeddedFontLst>
    <p:embeddedFont>
      <p:font typeface="Bebas Neue" panose="020B0606020202050201" pitchFamily="34" charset="0"/>
      <p:regular r:id="rId23"/>
    </p:embeddedFont>
    <p:embeddedFont>
      <p:font typeface="Lucida Sans Unicode" panose="020B0602030504020204" pitchFamily="34" charset="0"/>
      <p:regular r:id="rId24"/>
    </p:embeddedFont>
    <p:embeddedFont>
      <p:font typeface="Montserrat" panose="00000500000000000000" pitchFamily="2" charset="0"/>
      <p:regular r:id="rId25"/>
      <p:bold r:id="rId26"/>
      <p:italic r:id="rId27"/>
      <p:boldItalic r:id="rId28"/>
    </p:embeddedFont>
    <p:embeddedFont>
      <p:font typeface="Montserrat Black" panose="00000A00000000000000" pitchFamily="2" charset="0"/>
      <p:bold r:id="rId29"/>
      <p:boldItalic r:id="rId30"/>
    </p:embeddedFont>
    <p:embeddedFont>
      <p:font typeface="Montserrat Medium" panose="000006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7317D2-2E1E-4B66-9F81-D9FFA3E5E660}">
  <a:tblStyle styleId="{087317D2-2E1E-4B66-9F81-D9FFA3E5E6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3935" autoAdjust="0"/>
  </p:normalViewPr>
  <p:slideViewPr>
    <p:cSldViewPr snapToGrid="0">
      <p:cViewPr varScale="1">
        <p:scale>
          <a:sx n="82" d="100"/>
          <a:sy n="82" d="100"/>
        </p:scale>
        <p:origin x="1734" y="8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D2FE53-BDF3-48FE-923F-F23D676E267F}" type="doc">
      <dgm:prSet loTypeId="urn:microsoft.com/office/officeart/2011/layout/HexagonRadial" loCatId="cycle" qsTypeId="urn:microsoft.com/office/officeart/2005/8/quickstyle/3d3" qsCatId="3D" csTypeId="urn:microsoft.com/office/officeart/2005/8/colors/accent1_2" csCatId="accent1" phldr="1"/>
      <dgm:spPr/>
      <dgm:t>
        <a:bodyPr/>
        <a:lstStyle/>
        <a:p>
          <a:endParaRPr lang="en-US"/>
        </a:p>
      </dgm:t>
    </dgm:pt>
    <dgm:pt modelId="{DBFE6181-EAE6-4C11-B255-F3E8345D201A}">
      <dgm:prSet phldrT="[Text]" custT="1"/>
      <dgm:spPr/>
      <dgm:t>
        <a:bodyPr/>
        <a:lstStyle/>
        <a:p>
          <a:r>
            <a:rPr lang="en-US" sz="2400" b="1" dirty="0"/>
            <a:t>Jira</a:t>
          </a:r>
        </a:p>
        <a:p>
          <a:r>
            <a:rPr lang="en-US" sz="2400" b="1" dirty="0"/>
            <a:t>Features</a:t>
          </a:r>
        </a:p>
      </dgm:t>
    </dgm:pt>
    <dgm:pt modelId="{FC66F501-798C-4C0F-81B0-B535FB0BB2BE}" type="parTrans" cxnId="{3B6DBEDD-F198-4FF5-B54E-A309B90488A7}">
      <dgm:prSet/>
      <dgm:spPr/>
      <dgm:t>
        <a:bodyPr/>
        <a:lstStyle/>
        <a:p>
          <a:endParaRPr lang="en-US"/>
        </a:p>
      </dgm:t>
    </dgm:pt>
    <dgm:pt modelId="{9EAB923E-37AE-4D4A-AE7E-A47461AC4C37}" type="sibTrans" cxnId="{3B6DBEDD-F198-4FF5-B54E-A309B90488A7}">
      <dgm:prSet/>
      <dgm:spPr/>
      <dgm:t>
        <a:bodyPr/>
        <a:lstStyle/>
        <a:p>
          <a:endParaRPr lang="en-US"/>
        </a:p>
      </dgm:t>
    </dgm:pt>
    <dgm:pt modelId="{2841742C-C15E-4729-876D-2818B03D403A}">
      <dgm:prSet phldrT="[Text]"/>
      <dgm:spPr/>
      <dgm:t>
        <a:bodyPr/>
        <a:lstStyle/>
        <a:p>
          <a:r>
            <a:rPr lang="en-US" dirty="0"/>
            <a:t>Issue tracking</a:t>
          </a:r>
        </a:p>
      </dgm:t>
    </dgm:pt>
    <dgm:pt modelId="{DD783CC5-21BC-4268-89A7-D9C2C3108279}" type="parTrans" cxnId="{9A23A44F-BDC2-413D-A983-8DF11647F078}">
      <dgm:prSet/>
      <dgm:spPr/>
      <dgm:t>
        <a:bodyPr/>
        <a:lstStyle/>
        <a:p>
          <a:endParaRPr lang="en-US"/>
        </a:p>
      </dgm:t>
    </dgm:pt>
    <dgm:pt modelId="{048B49A0-3CF5-46CF-BEC7-2C15D41226CE}" type="sibTrans" cxnId="{9A23A44F-BDC2-413D-A983-8DF11647F078}">
      <dgm:prSet/>
      <dgm:spPr/>
      <dgm:t>
        <a:bodyPr/>
        <a:lstStyle/>
        <a:p>
          <a:endParaRPr lang="en-US"/>
        </a:p>
      </dgm:t>
    </dgm:pt>
    <dgm:pt modelId="{B7715036-AD3F-4592-84A9-AE5B55B24D0E}">
      <dgm:prSet phldrT="[Text]"/>
      <dgm:spPr/>
      <dgm:t>
        <a:bodyPr/>
        <a:lstStyle/>
        <a:p>
          <a:r>
            <a:rPr lang="en-US" dirty="0"/>
            <a:t>Agile Support</a:t>
          </a:r>
        </a:p>
      </dgm:t>
    </dgm:pt>
    <dgm:pt modelId="{E1B9B9C4-4F56-46D4-B3C3-34A9D905B888}" type="parTrans" cxnId="{28881C7E-AFBE-4069-99D2-99B351E492E4}">
      <dgm:prSet/>
      <dgm:spPr/>
      <dgm:t>
        <a:bodyPr/>
        <a:lstStyle/>
        <a:p>
          <a:endParaRPr lang="en-US"/>
        </a:p>
      </dgm:t>
    </dgm:pt>
    <dgm:pt modelId="{AAE990E1-24DB-43AA-9D83-1D3BADC52351}" type="sibTrans" cxnId="{28881C7E-AFBE-4069-99D2-99B351E492E4}">
      <dgm:prSet/>
      <dgm:spPr/>
      <dgm:t>
        <a:bodyPr/>
        <a:lstStyle/>
        <a:p>
          <a:endParaRPr lang="en-US"/>
        </a:p>
      </dgm:t>
    </dgm:pt>
    <dgm:pt modelId="{0E42C6E1-F8B6-43CE-B445-59373369E119}">
      <dgm:prSet phldrT="[Text]"/>
      <dgm:spPr/>
      <dgm:t>
        <a:bodyPr/>
        <a:lstStyle/>
        <a:p>
          <a:r>
            <a:rPr lang="en-US" dirty="0"/>
            <a:t>Customizable workflows</a:t>
          </a:r>
        </a:p>
      </dgm:t>
    </dgm:pt>
    <dgm:pt modelId="{6DB1E9F6-A981-4717-B664-0541B06F14ED}" type="parTrans" cxnId="{42F61B27-9BF3-4091-800C-81B099D7B99C}">
      <dgm:prSet/>
      <dgm:spPr/>
      <dgm:t>
        <a:bodyPr/>
        <a:lstStyle/>
        <a:p>
          <a:endParaRPr lang="en-US"/>
        </a:p>
      </dgm:t>
    </dgm:pt>
    <dgm:pt modelId="{A84EF1C3-0F44-4918-9AEA-97E55D894434}" type="sibTrans" cxnId="{42F61B27-9BF3-4091-800C-81B099D7B99C}">
      <dgm:prSet/>
      <dgm:spPr/>
      <dgm:t>
        <a:bodyPr/>
        <a:lstStyle/>
        <a:p>
          <a:endParaRPr lang="en-US"/>
        </a:p>
      </dgm:t>
    </dgm:pt>
    <dgm:pt modelId="{FEFCB797-E522-4018-AB21-4C5BFBB972BE}">
      <dgm:prSet phldrT="[Text]"/>
      <dgm:spPr/>
      <dgm:t>
        <a:bodyPr/>
        <a:lstStyle/>
        <a:p>
          <a:r>
            <a:rPr lang="en-US" dirty="0"/>
            <a:t>Reporting and Dashboards</a:t>
          </a:r>
        </a:p>
      </dgm:t>
    </dgm:pt>
    <dgm:pt modelId="{2C0BA951-3BFF-45F0-8E67-E8BB92CF9CD8}" type="parTrans" cxnId="{C459066F-8ABE-4EB4-A36F-2370E2C2DFB7}">
      <dgm:prSet/>
      <dgm:spPr/>
      <dgm:t>
        <a:bodyPr/>
        <a:lstStyle/>
        <a:p>
          <a:endParaRPr lang="en-US"/>
        </a:p>
      </dgm:t>
    </dgm:pt>
    <dgm:pt modelId="{19A29F67-EECE-4DD4-8247-4EEB48D6D577}" type="sibTrans" cxnId="{C459066F-8ABE-4EB4-A36F-2370E2C2DFB7}">
      <dgm:prSet/>
      <dgm:spPr/>
      <dgm:t>
        <a:bodyPr/>
        <a:lstStyle/>
        <a:p>
          <a:endParaRPr lang="en-US"/>
        </a:p>
      </dgm:t>
    </dgm:pt>
    <dgm:pt modelId="{CDE70CEC-2869-452F-8333-64B7749CA9D3}">
      <dgm:prSet phldrT="[Text]"/>
      <dgm:spPr/>
      <dgm:t>
        <a:bodyPr/>
        <a:lstStyle/>
        <a:p>
          <a:r>
            <a:rPr lang="en-US" dirty="0"/>
            <a:t>Integration Capabilities</a:t>
          </a:r>
        </a:p>
      </dgm:t>
    </dgm:pt>
    <dgm:pt modelId="{84B8D6D2-F868-4567-8052-4AEDA28DAF90}" type="parTrans" cxnId="{39AC5C65-2231-4780-B3E6-35B25B541D29}">
      <dgm:prSet/>
      <dgm:spPr/>
      <dgm:t>
        <a:bodyPr/>
        <a:lstStyle/>
        <a:p>
          <a:endParaRPr lang="en-US"/>
        </a:p>
      </dgm:t>
    </dgm:pt>
    <dgm:pt modelId="{C763CD92-E22E-4A58-BF8F-D4AA905A87DC}" type="sibTrans" cxnId="{39AC5C65-2231-4780-B3E6-35B25B541D29}">
      <dgm:prSet/>
      <dgm:spPr/>
      <dgm:t>
        <a:bodyPr/>
        <a:lstStyle/>
        <a:p>
          <a:endParaRPr lang="en-US"/>
        </a:p>
      </dgm:t>
    </dgm:pt>
    <dgm:pt modelId="{14B74D41-D29B-4FD5-BA3C-08391AF7533C}" type="pres">
      <dgm:prSet presAssocID="{79D2FE53-BDF3-48FE-923F-F23D676E267F}" presName="Name0" presStyleCnt="0">
        <dgm:presLayoutVars>
          <dgm:chMax val="1"/>
          <dgm:chPref val="1"/>
          <dgm:dir/>
          <dgm:animOne val="branch"/>
          <dgm:animLvl val="lvl"/>
        </dgm:presLayoutVars>
      </dgm:prSet>
      <dgm:spPr/>
    </dgm:pt>
    <dgm:pt modelId="{016F9FE4-E1E3-4E89-94DC-F805FEF14DC4}" type="pres">
      <dgm:prSet presAssocID="{DBFE6181-EAE6-4C11-B255-F3E8345D201A}" presName="Parent" presStyleLbl="node0" presStyleIdx="0" presStyleCnt="1" custLinFactNeighborX="-1208" custLinFactNeighborY="16744">
        <dgm:presLayoutVars>
          <dgm:chMax val="6"/>
          <dgm:chPref val="6"/>
        </dgm:presLayoutVars>
      </dgm:prSet>
      <dgm:spPr/>
    </dgm:pt>
    <dgm:pt modelId="{D22EFADF-047B-4B6E-B79F-E41747C33CB1}" type="pres">
      <dgm:prSet presAssocID="{2841742C-C15E-4729-876D-2818B03D403A}" presName="Accent1" presStyleCnt="0"/>
      <dgm:spPr/>
    </dgm:pt>
    <dgm:pt modelId="{9642752C-071C-449F-9C9F-E95E83FE2758}" type="pres">
      <dgm:prSet presAssocID="{2841742C-C15E-4729-876D-2818B03D403A}" presName="Accent" presStyleLbl="bgShp" presStyleIdx="0" presStyleCnt="5"/>
      <dgm:spPr/>
    </dgm:pt>
    <dgm:pt modelId="{0D7BF4AE-35FF-4C72-893D-1E1AF420D8DE}" type="pres">
      <dgm:prSet presAssocID="{2841742C-C15E-4729-876D-2818B03D403A}" presName="Child1" presStyleLbl="node1" presStyleIdx="0" presStyleCnt="5" custLinFactNeighborX="-1474" custLinFactNeighborY="20432">
        <dgm:presLayoutVars>
          <dgm:chMax val="0"/>
          <dgm:chPref val="0"/>
          <dgm:bulletEnabled val="1"/>
        </dgm:presLayoutVars>
      </dgm:prSet>
      <dgm:spPr/>
    </dgm:pt>
    <dgm:pt modelId="{6DAC367C-467E-4DF7-B533-4D2BF5DA0FF8}" type="pres">
      <dgm:prSet presAssocID="{B7715036-AD3F-4592-84A9-AE5B55B24D0E}" presName="Accent2" presStyleCnt="0"/>
      <dgm:spPr/>
    </dgm:pt>
    <dgm:pt modelId="{1E17487A-ABFD-4EFE-A89E-7A4CABE4C2B4}" type="pres">
      <dgm:prSet presAssocID="{B7715036-AD3F-4592-84A9-AE5B55B24D0E}" presName="Accent" presStyleLbl="bgShp" presStyleIdx="1" presStyleCnt="5" custLinFactX="-139139" custLinFactY="81673" custLinFactNeighborX="-200000" custLinFactNeighborY="100000"/>
      <dgm:spPr/>
    </dgm:pt>
    <dgm:pt modelId="{4032ECD9-CE77-4085-AC5D-5AB21A8053F1}" type="pres">
      <dgm:prSet presAssocID="{B7715036-AD3F-4592-84A9-AE5B55B24D0E}" presName="Child2" presStyleLbl="node1" presStyleIdx="1" presStyleCnt="5" custLinFactNeighborX="-1474" custLinFactNeighborY="20432">
        <dgm:presLayoutVars>
          <dgm:chMax val="0"/>
          <dgm:chPref val="0"/>
          <dgm:bulletEnabled val="1"/>
        </dgm:presLayoutVars>
      </dgm:prSet>
      <dgm:spPr/>
    </dgm:pt>
    <dgm:pt modelId="{EA4A6F0D-DFE0-47B5-9558-C769B53FD09B}" type="pres">
      <dgm:prSet presAssocID="{0E42C6E1-F8B6-43CE-B445-59373369E119}" presName="Accent3" presStyleCnt="0"/>
      <dgm:spPr/>
    </dgm:pt>
    <dgm:pt modelId="{A80BCC7A-C594-457D-8B85-EA88D8963722}" type="pres">
      <dgm:prSet presAssocID="{0E42C6E1-F8B6-43CE-B445-59373369E119}" presName="Accent" presStyleLbl="bgShp" presStyleIdx="2" presStyleCnt="5"/>
      <dgm:spPr/>
    </dgm:pt>
    <dgm:pt modelId="{80B45272-E088-4853-ACF5-E4DBAC967B86}" type="pres">
      <dgm:prSet presAssocID="{0E42C6E1-F8B6-43CE-B445-59373369E119}" presName="Child3" presStyleLbl="node1" presStyleIdx="2" presStyleCnt="5" custLinFactNeighborX="-1474" custLinFactNeighborY="20432">
        <dgm:presLayoutVars>
          <dgm:chMax val="0"/>
          <dgm:chPref val="0"/>
          <dgm:bulletEnabled val="1"/>
        </dgm:presLayoutVars>
      </dgm:prSet>
      <dgm:spPr/>
    </dgm:pt>
    <dgm:pt modelId="{9B4E87B7-FBBC-4ADE-B4CB-E4292B83717E}" type="pres">
      <dgm:prSet presAssocID="{FEFCB797-E522-4018-AB21-4C5BFBB972BE}" presName="Accent4" presStyleCnt="0"/>
      <dgm:spPr/>
    </dgm:pt>
    <dgm:pt modelId="{DA4E1EB4-D7D7-403B-B21D-2B9C729AF667}" type="pres">
      <dgm:prSet presAssocID="{FEFCB797-E522-4018-AB21-4C5BFBB972BE}" presName="Accent" presStyleLbl="bgShp" presStyleIdx="3" presStyleCnt="5" custLinFactNeighborX="4800" custLinFactNeighborY="-9285"/>
      <dgm:spPr/>
    </dgm:pt>
    <dgm:pt modelId="{6D7A828F-5E05-4A50-A23D-7F0DFCD6AFFE}" type="pres">
      <dgm:prSet presAssocID="{FEFCB797-E522-4018-AB21-4C5BFBB972BE}" presName="Child4" presStyleLbl="node1" presStyleIdx="3" presStyleCnt="5" custLinFactX="-1049" custLinFactY="-63030" custLinFactNeighborX="-100000" custLinFactNeighborY="-100000">
        <dgm:presLayoutVars>
          <dgm:chMax val="0"/>
          <dgm:chPref val="0"/>
          <dgm:bulletEnabled val="1"/>
        </dgm:presLayoutVars>
      </dgm:prSet>
      <dgm:spPr/>
    </dgm:pt>
    <dgm:pt modelId="{65925D88-E363-4644-A76C-74C3183463B3}" type="pres">
      <dgm:prSet presAssocID="{CDE70CEC-2869-452F-8333-64B7749CA9D3}" presName="Accent5" presStyleCnt="0"/>
      <dgm:spPr/>
    </dgm:pt>
    <dgm:pt modelId="{2A1F0F8A-3FB1-4AD4-943A-9711590F98D3}" type="pres">
      <dgm:prSet presAssocID="{CDE70CEC-2869-452F-8333-64B7749CA9D3}" presName="Accent" presStyleLbl="bgShp" presStyleIdx="4" presStyleCnt="5" custLinFactNeighborX="-49591" custLinFactNeighborY="-27849"/>
      <dgm:spPr/>
    </dgm:pt>
    <dgm:pt modelId="{A4F28079-BD98-4A3F-8E1E-987FDDF6595C}" type="pres">
      <dgm:prSet presAssocID="{CDE70CEC-2869-452F-8333-64B7749CA9D3}" presName="Child5" presStyleLbl="node1" presStyleIdx="4" presStyleCnt="5" custLinFactNeighborX="-1474" custLinFactNeighborY="20432">
        <dgm:presLayoutVars>
          <dgm:chMax val="0"/>
          <dgm:chPref val="0"/>
          <dgm:bulletEnabled val="1"/>
        </dgm:presLayoutVars>
      </dgm:prSet>
      <dgm:spPr/>
    </dgm:pt>
  </dgm:ptLst>
  <dgm:cxnLst>
    <dgm:cxn modelId="{93022811-7210-45F2-89E9-39319F01CB04}" type="presOf" srcId="{0E42C6E1-F8B6-43CE-B445-59373369E119}" destId="{80B45272-E088-4853-ACF5-E4DBAC967B86}" srcOrd="0" destOrd="0" presId="urn:microsoft.com/office/officeart/2011/layout/HexagonRadial"/>
    <dgm:cxn modelId="{42F61B27-9BF3-4091-800C-81B099D7B99C}" srcId="{DBFE6181-EAE6-4C11-B255-F3E8345D201A}" destId="{0E42C6E1-F8B6-43CE-B445-59373369E119}" srcOrd="2" destOrd="0" parTransId="{6DB1E9F6-A981-4717-B664-0541B06F14ED}" sibTransId="{A84EF1C3-0F44-4918-9AEA-97E55D894434}"/>
    <dgm:cxn modelId="{39AC5C65-2231-4780-B3E6-35B25B541D29}" srcId="{DBFE6181-EAE6-4C11-B255-F3E8345D201A}" destId="{CDE70CEC-2869-452F-8333-64B7749CA9D3}" srcOrd="4" destOrd="0" parTransId="{84B8D6D2-F868-4567-8052-4AEDA28DAF90}" sibTransId="{C763CD92-E22E-4A58-BF8F-D4AA905A87DC}"/>
    <dgm:cxn modelId="{A98EE865-6C91-4E9C-B7AC-31E05C12CD9F}" type="presOf" srcId="{B7715036-AD3F-4592-84A9-AE5B55B24D0E}" destId="{4032ECD9-CE77-4085-AC5D-5AB21A8053F1}" srcOrd="0" destOrd="0" presId="urn:microsoft.com/office/officeart/2011/layout/HexagonRadial"/>
    <dgm:cxn modelId="{9D443F6E-C7C9-4E9B-B136-41BD1175D4FA}" type="presOf" srcId="{DBFE6181-EAE6-4C11-B255-F3E8345D201A}" destId="{016F9FE4-E1E3-4E89-94DC-F805FEF14DC4}" srcOrd="0" destOrd="0" presId="urn:microsoft.com/office/officeart/2011/layout/HexagonRadial"/>
    <dgm:cxn modelId="{C459066F-8ABE-4EB4-A36F-2370E2C2DFB7}" srcId="{DBFE6181-EAE6-4C11-B255-F3E8345D201A}" destId="{FEFCB797-E522-4018-AB21-4C5BFBB972BE}" srcOrd="3" destOrd="0" parTransId="{2C0BA951-3BFF-45F0-8E67-E8BB92CF9CD8}" sibTransId="{19A29F67-EECE-4DD4-8247-4EEB48D6D577}"/>
    <dgm:cxn modelId="{9A23A44F-BDC2-413D-A983-8DF11647F078}" srcId="{DBFE6181-EAE6-4C11-B255-F3E8345D201A}" destId="{2841742C-C15E-4729-876D-2818B03D403A}" srcOrd="0" destOrd="0" parTransId="{DD783CC5-21BC-4268-89A7-D9C2C3108279}" sibTransId="{048B49A0-3CF5-46CF-BEC7-2C15D41226CE}"/>
    <dgm:cxn modelId="{28881C7E-AFBE-4069-99D2-99B351E492E4}" srcId="{DBFE6181-EAE6-4C11-B255-F3E8345D201A}" destId="{B7715036-AD3F-4592-84A9-AE5B55B24D0E}" srcOrd="1" destOrd="0" parTransId="{E1B9B9C4-4F56-46D4-B3C3-34A9D905B888}" sibTransId="{AAE990E1-24DB-43AA-9D83-1D3BADC52351}"/>
    <dgm:cxn modelId="{BD736097-EEA3-4DDF-BAE7-F8C195CED02B}" type="presOf" srcId="{2841742C-C15E-4729-876D-2818B03D403A}" destId="{0D7BF4AE-35FF-4C72-893D-1E1AF420D8DE}" srcOrd="0" destOrd="0" presId="urn:microsoft.com/office/officeart/2011/layout/HexagonRadial"/>
    <dgm:cxn modelId="{8F23B8A8-797B-4D89-B735-CA3C4A35925F}" type="presOf" srcId="{79D2FE53-BDF3-48FE-923F-F23D676E267F}" destId="{14B74D41-D29B-4FD5-BA3C-08391AF7533C}" srcOrd="0" destOrd="0" presId="urn:microsoft.com/office/officeart/2011/layout/HexagonRadial"/>
    <dgm:cxn modelId="{425BDAB1-9F40-402F-A9BC-F550EADF2CEE}" type="presOf" srcId="{FEFCB797-E522-4018-AB21-4C5BFBB972BE}" destId="{6D7A828F-5E05-4A50-A23D-7F0DFCD6AFFE}" srcOrd="0" destOrd="0" presId="urn:microsoft.com/office/officeart/2011/layout/HexagonRadial"/>
    <dgm:cxn modelId="{3B6DBEDD-F198-4FF5-B54E-A309B90488A7}" srcId="{79D2FE53-BDF3-48FE-923F-F23D676E267F}" destId="{DBFE6181-EAE6-4C11-B255-F3E8345D201A}" srcOrd="0" destOrd="0" parTransId="{FC66F501-798C-4C0F-81B0-B535FB0BB2BE}" sibTransId="{9EAB923E-37AE-4D4A-AE7E-A47461AC4C37}"/>
    <dgm:cxn modelId="{44E3B5E8-CC00-48A0-B586-386D9579BFD2}" type="presOf" srcId="{CDE70CEC-2869-452F-8333-64B7749CA9D3}" destId="{A4F28079-BD98-4A3F-8E1E-987FDDF6595C}" srcOrd="0" destOrd="0" presId="urn:microsoft.com/office/officeart/2011/layout/HexagonRadial"/>
    <dgm:cxn modelId="{F71F287A-21A8-4571-B77A-30292E75E833}" type="presParOf" srcId="{14B74D41-D29B-4FD5-BA3C-08391AF7533C}" destId="{016F9FE4-E1E3-4E89-94DC-F805FEF14DC4}" srcOrd="0" destOrd="0" presId="urn:microsoft.com/office/officeart/2011/layout/HexagonRadial"/>
    <dgm:cxn modelId="{B38BE184-45EE-47BC-BACD-76DE75CE1FAB}" type="presParOf" srcId="{14B74D41-D29B-4FD5-BA3C-08391AF7533C}" destId="{D22EFADF-047B-4B6E-B79F-E41747C33CB1}" srcOrd="1" destOrd="0" presId="urn:microsoft.com/office/officeart/2011/layout/HexagonRadial"/>
    <dgm:cxn modelId="{B7EA5757-4992-45A4-935B-E6DC43855521}" type="presParOf" srcId="{D22EFADF-047B-4B6E-B79F-E41747C33CB1}" destId="{9642752C-071C-449F-9C9F-E95E83FE2758}" srcOrd="0" destOrd="0" presId="urn:microsoft.com/office/officeart/2011/layout/HexagonRadial"/>
    <dgm:cxn modelId="{ED4FB970-DBED-4342-80CF-98846170E0A3}" type="presParOf" srcId="{14B74D41-D29B-4FD5-BA3C-08391AF7533C}" destId="{0D7BF4AE-35FF-4C72-893D-1E1AF420D8DE}" srcOrd="2" destOrd="0" presId="urn:microsoft.com/office/officeart/2011/layout/HexagonRadial"/>
    <dgm:cxn modelId="{BC4DC518-DCF7-4826-B0BA-868C60167BAF}" type="presParOf" srcId="{14B74D41-D29B-4FD5-BA3C-08391AF7533C}" destId="{6DAC367C-467E-4DF7-B533-4D2BF5DA0FF8}" srcOrd="3" destOrd="0" presId="urn:microsoft.com/office/officeart/2011/layout/HexagonRadial"/>
    <dgm:cxn modelId="{18211176-A350-4482-A8BC-988D89ED41DC}" type="presParOf" srcId="{6DAC367C-467E-4DF7-B533-4D2BF5DA0FF8}" destId="{1E17487A-ABFD-4EFE-A89E-7A4CABE4C2B4}" srcOrd="0" destOrd="0" presId="urn:microsoft.com/office/officeart/2011/layout/HexagonRadial"/>
    <dgm:cxn modelId="{0355524E-0B2E-409C-B2E3-E7B42588D5E4}" type="presParOf" srcId="{14B74D41-D29B-4FD5-BA3C-08391AF7533C}" destId="{4032ECD9-CE77-4085-AC5D-5AB21A8053F1}" srcOrd="4" destOrd="0" presId="urn:microsoft.com/office/officeart/2011/layout/HexagonRadial"/>
    <dgm:cxn modelId="{892BAA87-CF2D-42D2-8C7C-1A10E0F440A8}" type="presParOf" srcId="{14B74D41-D29B-4FD5-BA3C-08391AF7533C}" destId="{EA4A6F0D-DFE0-47B5-9558-C769B53FD09B}" srcOrd="5" destOrd="0" presId="urn:microsoft.com/office/officeart/2011/layout/HexagonRadial"/>
    <dgm:cxn modelId="{EC426388-A029-415E-9820-1F074EBB120C}" type="presParOf" srcId="{EA4A6F0D-DFE0-47B5-9558-C769B53FD09B}" destId="{A80BCC7A-C594-457D-8B85-EA88D8963722}" srcOrd="0" destOrd="0" presId="urn:microsoft.com/office/officeart/2011/layout/HexagonRadial"/>
    <dgm:cxn modelId="{33402187-57D2-4D34-9035-92B5A0C7BA41}" type="presParOf" srcId="{14B74D41-D29B-4FD5-BA3C-08391AF7533C}" destId="{80B45272-E088-4853-ACF5-E4DBAC967B86}" srcOrd="6" destOrd="0" presId="urn:microsoft.com/office/officeart/2011/layout/HexagonRadial"/>
    <dgm:cxn modelId="{6745AD6B-41A9-4CEE-914D-A84AE6BF3DDA}" type="presParOf" srcId="{14B74D41-D29B-4FD5-BA3C-08391AF7533C}" destId="{9B4E87B7-FBBC-4ADE-B4CB-E4292B83717E}" srcOrd="7" destOrd="0" presId="urn:microsoft.com/office/officeart/2011/layout/HexagonRadial"/>
    <dgm:cxn modelId="{A98C737E-5029-4700-A83C-B233FB9E8C21}" type="presParOf" srcId="{9B4E87B7-FBBC-4ADE-B4CB-E4292B83717E}" destId="{DA4E1EB4-D7D7-403B-B21D-2B9C729AF667}" srcOrd="0" destOrd="0" presId="urn:microsoft.com/office/officeart/2011/layout/HexagonRadial"/>
    <dgm:cxn modelId="{DCE479B8-6C6A-421E-90EA-AC2E37F0971F}" type="presParOf" srcId="{14B74D41-D29B-4FD5-BA3C-08391AF7533C}" destId="{6D7A828F-5E05-4A50-A23D-7F0DFCD6AFFE}" srcOrd="8" destOrd="0" presId="urn:microsoft.com/office/officeart/2011/layout/HexagonRadial"/>
    <dgm:cxn modelId="{61257688-1B59-48CC-BE44-79F87A4F6744}" type="presParOf" srcId="{14B74D41-D29B-4FD5-BA3C-08391AF7533C}" destId="{65925D88-E363-4644-A76C-74C3183463B3}" srcOrd="9" destOrd="0" presId="urn:microsoft.com/office/officeart/2011/layout/HexagonRadial"/>
    <dgm:cxn modelId="{EAB75BC5-749A-4A7A-955D-6402B347A53E}" type="presParOf" srcId="{65925D88-E363-4644-A76C-74C3183463B3}" destId="{2A1F0F8A-3FB1-4AD4-943A-9711590F98D3}" srcOrd="0" destOrd="0" presId="urn:microsoft.com/office/officeart/2011/layout/HexagonRadial"/>
    <dgm:cxn modelId="{148F8AA1-9A00-4EF6-9D90-E65EEA0A5DAA}" type="presParOf" srcId="{14B74D41-D29B-4FD5-BA3C-08391AF7533C}" destId="{A4F28079-BD98-4A3F-8E1E-987FDDF6595C}" srcOrd="10"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F9FE4-E1E3-4E89-94DC-F805FEF14DC4}">
      <dsp:nvSpPr>
        <dsp:cNvPr id="0" name=""/>
        <dsp:cNvSpPr/>
      </dsp:nvSpPr>
      <dsp:spPr>
        <a:xfrm>
          <a:off x="2967430" y="1960234"/>
          <a:ext cx="2104164" cy="1820187"/>
        </a:xfrm>
        <a:prstGeom prst="hexagon">
          <a:avLst>
            <a:gd name="adj" fmla="val 28570"/>
            <a:gd name="vf" fmla="val 11547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Jira</a:t>
          </a:r>
        </a:p>
        <a:p>
          <a:pPr marL="0" lvl="0" indent="0" algn="ctr" defTabSz="1066800">
            <a:lnSpc>
              <a:spcPct val="90000"/>
            </a:lnSpc>
            <a:spcBef>
              <a:spcPct val="0"/>
            </a:spcBef>
            <a:spcAft>
              <a:spcPct val="35000"/>
            </a:spcAft>
            <a:buNone/>
          </a:pPr>
          <a:r>
            <a:rPr lang="en-US" sz="2400" b="1" kern="1200" dirty="0"/>
            <a:t>Features</a:t>
          </a:r>
        </a:p>
      </dsp:txBody>
      <dsp:txXfrm>
        <a:off x="3316119" y="2261865"/>
        <a:ext cx="1406786" cy="1216925"/>
      </dsp:txXfrm>
    </dsp:sp>
    <dsp:sp modelId="{1E17487A-ABFD-4EFE-A89E-7A4CABE4C2B4}">
      <dsp:nvSpPr>
        <dsp:cNvPr id="0" name=""/>
        <dsp:cNvSpPr/>
      </dsp:nvSpPr>
      <dsp:spPr>
        <a:xfrm>
          <a:off x="1618052" y="2027351"/>
          <a:ext cx="793895" cy="684045"/>
        </a:xfrm>
        <a:prstGeom prst="hexagon">
          <a:avLst>
            <a:gd name="adj" fmla="val 28900"/>
            <a:gd name="vf" fmla="val 11547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0D7BF4AE-35FF-4C72-893D-1E1AF420D8DE}">
      <dsp:nvSpPr>
        <dsp:cNvPr id="0" name=""/>
        <dsp:cNvSpPr/>
      </dsp:nvSpPr>
      <dsp:spPr>
        <a:xfrm>
          <a:off x="3161255" y="304797"/>
          <a:ext cx="1724347" cy="1491763"/>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Issue tracking</a:t>
          </a:r>
        </a:p>
      </dsp:txBody>
      <dsp:txXfrm>
        <a:off x="3447016" y="552014"/>
        <a:ext cx="1152825" cy="997329"/>
      </dsp:txXfrm>
    </dsp:sp>
    <dsp:sp modelId="{A80BCC7A-C594-457D-8B85-EA88D8963722}">
      <dsp:nvSpPr>
        <dsp:cNvPr id="0" name=""/>
        <dsp:cNvSpPr/>
      </dsp:nvSpPr>
      <dsp:spPr>
        <a:xfrm>
          <a:off x="5236996" y="2063426"/>
          <a:ext cx="793895" cy="684045"/>
        </a:xfrm>
        <a:prstGeom prst="hexagon">
          <a:avLst>
            <a:gd name="adj" fmla="val 28900"/>
            <a:gd name="vf" fmla="val 11547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4032ECD9-CE77-4085-AC5D-5AB21A8053F1}">
      <dsp:nvSpPr>
        <dsp:cNvPr id="0" name=""/>
        <dsp:cNvSpPr/>
      </dsp:nvSpPr>
      <dsp:spPr>
        <a:xfrm>
          <a:off x="4742682" y="1222331"/>
          <a:ext cx="1724347" cy="1491763"/>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Agile Support</a:t>
          </a:r>
        </a:p>
      </dsp:txBody>
      <dsp:txXfrm>
        <a:off x="5028443" y="1469548"/>
        <a:ext cx="1152825" cy="997329"/>
      </dsp:txXfrm>
    </dsp:sp>
    <dsp:sp modelId="{DA4E1EB4-D7D7-403B-B21D-2B9C729AF667}">
      <dsp:nvSpPr>
        <dsp:cNvPr id="0" name=""/>
        <dsp:cNvSpPr/>
      </dsp:nvSpPr>
      <dsp:spPr>
        <a:xfrm>
          <a:off x="4631471" y="3443438"/>
          <a:ext cx="793895" cy="684045"/>
        </a:xfrm>
        <a:prstGeom prst="hexagon">
          <a:avLst>
            <a:gd name="adj" fmla="val 28900"/>
            <a:gd name="vf" fmla="val 11547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80B45272-E088-4853-ACF5-E4DBAC967B86}">
      <dsp:nvSpPr>
        <dsp:cNvPr id="0" name=""/>
        <dsp:cNvSpPr/>
      </dsp:nvSpPr>
      <dsp:spPr>
        <a:xfrm>
          <a:off x="4742682" y="3026097"/>
          <a:ext cx="1724347" cy="1491763"/>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Customizable workflows</a:t>
          </a:r>
        </a:p>
      </dsp:txBody>
      <dsp:txXfrm>
        <a:off x="5028443" y="3273314"/>
        <a:ext cx="1152825" cy="997329"/>
      </dsp:txXfrm>
    </dsp:sp>
    <dsp:sp modelId="{2A1F0F8A-3FB1-4AD4-943A-9711590F98D3}">
      <dsp:nvSpPr>
        <dsp:cNvPr id="0" name=""/>
        <dsp:cNvSpPr/>
      </dsp:nvSpPr>
      <dsp:spPr>
        <a:xfrm>
          <a:off x="2603063" y="3466296"/>
          <a:ext cx="793895" cy="684045"/>
        </a:xfrm>
        <a:prstGeom prst="hexagon">
          <a:avLst>
            <a:gd name="adj" fmla="val 28900"/>
            <a:gd name="vf" fmla="val 11547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6D7A828F-5E05-4A50-A23D-7F0DFCD6AFFE}">
      <dsp:nvSpPr>
        <dsp:cNvPr id="0" name=""/>
        <dsp:cNvSpPr/>
      </dsp:nvSpPr>
      <dsp:spPr>
        <a:xfrm>
          <a:off x="1444236" y="1207839"/>
          <a:ext cx="1724347" cy="1491763"/>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Reporting and Dashboards</a:t>
          </a:r>
        </a:p>
      </dsp:txBody>
      <dsp:txXfrm>
        <a:off x="1729997" y="1455056"/>
        <a:ext cx="1152825" cy="997329"/>
      </dsp:txXfrm>
    </dsp:sp>
    <dsp:sp modelId="{A4F28079-BD98-4A3F-8E1E-987FDDF6595C}">
      <dsp:nvSpPr>
        <dsp:cNvPr id="0" name=""/>
        <dsp:cNvSpPr/>
      </dsp:nvSpPr>
      <dsp:spPr>
        <a:xfrm>
          <a:off x="1572486" y="3027124"/>
          <a:ext cx="1724347" cy="1491763"/>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Integration Capabilities</a:t>
          </a:r>
        </a:p>
      </dsp:txBody>
      <dsp:txXfrm>
        <a:off x="1858247" y="3274341"/>
        <a:ext cx="1152825" cy="997329"/>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450091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every one,</a:t>
            </a:r>
          </a:p>
          <a:p>
            <a:pPr marL="0" lvl="0" indent="0" algn="l" rtl="0">
              <a:spcBef>
                <a:spcPts val="0"/>
              </a:spcBef>
              <a:spcAft>
                <a:spcPts val="0"/>
              </a:spcAft>
              <a:buNone/>
            </a:pPr>
            <a:r>
              <a:rPr lang="en-US" dirty="0"/>
              <a:t>Today I'm very happy to be here for the presentation.</a:t>
            </a:r>
          </a:p>
          <a:p>
            <a:pPr marL="0" lvl="0" indent="0" algn="l" rtl="0">
              <a:spcBef>
                <a:spcPts val="0"/>
              </a:spcBef>
              <a:spcAft>
                <a:spcPts val="0"/>
              </a:spcAft>
              <a:buNone/>
            </a:pPr>
            <a:r>
              <a:rPr lang="en-US" dirty="0"/>
              <a:t>My team will present about Jira for software development</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65302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Dashboards in Jira serve as customizable, centralized displays of relevant project information and reports, // //providing teams with a comprehensive view of project status.</a:t>
            </a:r>
            <a:br>
              <a:rPr lang="en-US" dirty="0"/>
            </a:br>
            <a:br>
              <a:rPr lang="en-US" dirty="0"/>
            </a:br>
            <a:r>
              <a:rPr lang="en-US" dirty="0"/>
              <a:t>Components: A dashboard can consist of various components, including charts, and filters, allowing teams to aggregate/ˈ</a:t>
            </a:r>
            <a:r>
              <a:rPr lang="en-US" dirty="0" err="1"/>
              <a:t>æɡrɪɡət</a:t>
            </a:r>
            <a:r>
              <a:rPr lang="en-US" dirty="0"/>
              <a:t>/ and visualize data from different sources.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User-Specific: Each team member can create and customize their own dashboards, for specific roles, responsibilities, and preferences/ˈ</a:t>
            </a:r>
            <a:r>
              <a:rPr lang="en-US" dirty="0" err="1"/>
              <a:t>prefrəns</a:t>
            </a:r>
            <a:r>
              <a:rPr lang="en-US"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87696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Agile methodologies/</a:t>
            </a:r>
            <a:r>
              <a:rPr lang="en-US" dirty="0" err="1"/>
              <a:t>meθəˈdɒlədʒi</a:t>
            </a:r>
            <a:r>
              <a:rPr lang="en-US" dirty="0"/>
              <a:t>/, such as Scrum and Kanban, prioritize individuals and interactions,</a:t>
            </a:r>
          </a:p>
          <a:p>
            <a:pPr marL="0" lvl="0" indent="0" algn="l" rtl="0">
              <a:spcBef>
                <a:spcPts val="0"/>
              </a:spcBef>
              <a:spcAft>
                <a:spcPts val="0"/>
              </a:spcAft>
              <a:buNone/>
            </a:pPr>
            <a:r>
              <a:rPr lang="en-US" dirty="0"/>
              <a:t>working solutions, customer collaboration, and responding to change over following a strict plan.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Jira supports </a:t>
            </a:r>
            <a:r>
              <a:rPr lang="en-US" dirty="0" err="1"/>
              <a:t>mothodologies</a:t>
            </a:r>
            <a:r>
              <a:rPr lang="en-US" dirty="0"/>
              <a:t> very well, it has everything you need.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Nex step I'd like to invite Mr. Vien for next sections</a:t>
            </a:r>
            <a:endParaRPr dirty="0"/>
          </a:p>
        </p:txBody>
      </p:sp>
    </p:spTree>
    <p:extLst>
      <p:ext uri="{BB962C8B-B14F-4D97-AF65-F5344CB8AC3E}">
        <p14:creationId xmlns:p14="http://schemas.microsoft.com/office/powerpoint/2010/main" val="1969326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8744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1" i="0" dirty="0">
                <a:solidFill>
                  <a:srgbClr val="374151"/>
                </a:solidFill>
                <a:effectLst/>
                <a:latin typeface="Söhne"/>
              </a:rPr>
              <a:t>Real-Time Updates</a:t>
            </a:r>
            <a:r>
              <a:rPr lang="en-US" b="0" i="0" dirty="0">
                <a:solidFill>
                  <a:srgbClr val="374151"/>
                </a:solidFill>
                <a:effectLst/>
                <a:latin typeface="Söhne"/>
              </a:rPr>
              <a:t>: Jira allows team members to update and track progress in real-time. This means everyone is on the same page, reducing miscommunication and ensuring that everyone has access to the latest information.</a:t>
            </a:r>
          </a:p>
          <a:p>
            <a:pPr algn="l">
              <a:buFont typeface="Arial" panose="020B0604020202020204" pitchFamily="34" charset="0"/>
              <a:buChar char="•"/>
            </a:pPr>
            <a:r>
              <a:rPr lang="en-US" b="1" i="0" dirty="0">
                <a:solidFill>
                  <a:srgbClr val="374151"/>
                </a:solidFill>
                <a:effectLst/>
                <a:latin typeface="Söhne"/>
              </a:rPr>
              <a:t>Assigning and Tracking Tasks</a:t>
            </a:r>
            <a:r>
              <a:rPr lang="en-US" b="0" i="0" dirty="0">
                <a:solidFill>
                  <a:srgbClr val="374151"/>
                </a:solidFill>
                <a:effectLst/>
                <a:latin typeface="Söhne"/>
              </a:rPr>
              <a:t>: With Jira, tasks can be easily assigned to team members. This ensures clear ownership and accountability, leading to smoother workflows.</a:t>
            </a:r>
          </a:p>
          <a:p>
            <a:pPr algn="l">
              <a:buFont typeface="Arial" panose="020B0604020202020204" pitchFamily="34" charset="0"/>
              <a:buChar char="•"/>
            </a:pPr>
            <a:r>
              <a:rPr lang="en-US" b="1" i="0" dirty="0">
                <a:solidFill>
                  <a:srgbClr val="374151"/>
                </a:solidFill>
                <a:effectLst/>
                <a:latin typeface="Söhne"/>
              </a:rPr>
              <a:t>Commenting and Mentions</a:t>
            </a:r>
            <a:r>
              <a:rPr lang="en-US" b="0" i="0" dirty="0">
                <a:solidFill>
                  <a:srgbClr val="374151"/>
                </a:solidFill>
                <a:effectLst/>
                <a:latin typeface="Söhne"/>
              </a:rPr>
              <a:t>: The platform provides a space for team members to comment on tasks, ask questions, or provide updates. Using mentions (@), you can notify specific team members, ensuring they see important messages.</a:t>
            </a:r>
          </a:p>
          <a:p>
            <a:pPr algn="l">
              <a:buFont typeface="Arial" panose="020B0604020202020204" pitchFamily="34" charset="0"/>
              <a:buChar char="•"/>
            </a:pPr>
            <a:r>
              <a:rPr lang="en-US" b="1" i="0" dirty="0">
                <a:solidFill>
                  <a:srgbClr val="374151"/>
                </a:solidFill>
                <a:effectLst/>
                <a:latin typeface="Söhne"/>
              </a:rPr>
              <a:t>Activity Feeds</a:t>
            </a:r>
            <a:r>
              <a:rPr lang="en-US" b="0" i="0" dirty="0">
                <a:solidFill>
                  <a:srgbClr val="374151"/>
                </a:solidFill>
                <a:effectLst/>
                <a:latin typeface="Söhne"/>
              </a:rPr>
              <a:t>: Jira offers activity feeds that show recent updates and changes. This helps team members stay informed about what others are working on, fostering a collaborative environment.</a:t>
            </a:r>
          </a:p>
          <a:p>
            <a:pPr algn="l">
              <a:buFont typeface="Arial" panose="020B0604020202020204" pitchFamily="34" charset="0"/>
              <a:buChar char="•"/>
            </a:pPr>
            <a:r>
              <a:rPr lang="en-US" b="1" i="0" dirty="0">
                <a:solidFill>
                  <a:srgbClr val="374151"/>
                </a:solidFill>
                <a:effectLst/>
                <a:latin typeface="Söhne"/>
              </a:rPr>
              <a:t>Permission Controls</a:t>
            </a:r>
            <a:r>
              <a:rPr lang="en-US" b="0" i="0" dirty="0">
                <a:solidFill>
                  <a:srgbClr val="374151"/>
                </a:solidFill>
                <a:effectLst/>
                <a:latin typeface="Söhne"/>
              </a:rPr>
              <a:t>: Jira allows you to set permissions, ensuring that team members have access to the information and tasks relevant to their roles. This helps maintain focus and prevents information overload.</a:t>
            </a:r>
          </a:p>
          <a:p>
            <a:pPr algn="l">
              <a:buFont typeface="Arial" panose="020B0604020202020204" pitchFamily="34" charset="0"/>
              <a:buChar char="•"/>
            </a:pPr>
            <a:r>
              <a:rPr lang="en-US" b="1" i="0" dirty="0">
                <a:solidFill>
                  <a:srgbClr val="374151"/>
                </a:solidFill>
                <a:effectLst/>
                <a:latin typeface="Söhne"/>
              </a:rPr>
              <a:t>Integration with Communication Tools</a:t>
            </a:r>
            <a:r>
              <a:rPr lang="en-US" b="0" i="0" dirty="0">
                <a:solidFill>
                  <a:srgbClr val="374151"/>
                </a:solidFill>
                <a:effectLst/>
                <a:latin typeface="Söhne"/>
              </a:rPr>
              <a:t>: Jira seamlessly integrates with popular communication tools like Slack, Microsoft Teams, and more. This means that updates in Jira can automatically be shared in your team's preferred communication platform.</a:t>
            </a:r>
          </a:p>
          <a:p>
            <a:pPr algn="l">
              <a:buFont typeface="Arial" panose="020B0604020202020204" pitchFamily="34" charset="0"/>
              <a:buChar char="•"/>
            </a:pPr>
            <a:r>
              <a:rPr lang="en-US" b="1" i="0" dirty="0">
                <a:solidFill>
                  <a:srgbClr val="374151"/>
                </a:solidFill>
                <a:effectLst/>
                <a:latin typeface="Söhne"/>
              </a:rPr>
              <a:t>Version Control and History</a:t>
            </a:r>
            <a:r>
              <a:rPr lang="en-US" b="0" i="0" dirty="0">
                <a:solidFill>
                  <a:srgbClr val="374151"/>
                </a:solidFill>
                <a:effectLst/>
                <a:latin typeface="Söhne"/>
              </a:rPr>
              <a:t>: Jira keeps a detailed history of changes, making it easy to track progress over time. This is invaluable for identifying trends, analyzing performance, and improving processes.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80739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lang="en-US" b="0" i="0" dirty="0">
              <a:solidFill>
                <a:srgbClr val="374151"/>
              </a:solidFill>
              <a:effectLst/>
              <a:latin typeface="Söhne"/>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i="0" dirty="0">
                <a:solidFill>
                  <a:srgbClr val="374151"/>
                </a:solidFill>
                <a:effectLst/>
                <a:latin typeface="Söhne"/>
              </a:rPr>
              <a:t>Clear Progress Tracking</a:t>
            </a:r>
            <a:r>
              <a:rPr lang="en-US" b="0" i="0" dirty="0">
                <a:solidFill>
                  <a:srgbClr val="374151"/>
                </a:solidFill>
                <a:effectLst/>
                <a:latin typeface="Söhne"/>
              </a:rPr>
              <a:t>: Jira provides a visual representation of project progress through customizable dashboards and reports. Team members can easily see which tasks are in progress, completed, or delayed, allowing for better decision-making and resource allocation.</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i="0" dirty="0">
                <a:effectLst/>
                <a:latin typeface="Söhne"/>
              </a:rPr>
              <a:t> </a:t>
            </a:r>
            <a:r>
              <a:rPr lang="en-US" b="1" i="0" dirty="0">
                <a:solidFill>
                  <a:srgbClr val="374151"/>
                </a:solidFill>
                <a:effectLst/>
                <a:latin typeface="Söhne"/>
              </a:rPr>
              <a:t>Customizable Dashboards</a:t>
            </a:r>
            <a:r>
              <a:rPr lang="en-US" b="0" i="0" dirty="0">
                <a:solidFill>
                  <a:srgbClr val="374151"/>
                </a:solidFill>
                <a:effectLst/>
                <a:latin typeface="Söhne"/>
              </a:rPr>
              <a:t>: Teams can create customized dashboards that display key metrics, progress charts, and important information. This allows for a quick overview of project status without the need to dig through multiple reports.</a:t>
            </a:r>
            <a:endParaRPr lang="en-US" b="1" i="0" dirty="0">
              <a:effectLst/>
              <a:latin typeface="Söhne"/>
            </a:endParaRPr>
          </a:p>
          <a:p>
            <a:pPr marL="171450" lvl="0" indent="-171450" algn="l" rtl="0">
              <a:spcBef>
                <a:spcPts val="0"/>
              </a:spcBef>
              <a:spcAft>
                <a:spcPts val="0"/>
              </a:spcAft>
            </a:pPr>
            <a:r>
              <a:rPr lang="en-US" b="1" i="0" dirty="0">
                <a:effectLst/>
                <a:latin typeface="Söhne"/>
              </a:rPr>
              <a:t>Historical Data and Trends</a:t>
            </a:r>
            <a:r>
              <a:rPr lang="en-US" b="0" i="0" dirty="0">
                <a:solidFill>
                  <a:srgbClr val="374151"/>
                </a:solidFill>
                <a:effectLst/>
                <a:latin typeface="Söhne"/>
              </a:rPr>
              <a:t>: Jira retains historical data, enabling teams to track performance trends over time. This information is invaluable for making informed decisions, identifying areas for improvement, and setting realistic project expectations.	</a:t>
            </a:r>
          </a:p>
          <a:p>
            <a:pPr marL="171450" lvl="0" indent="-171450" algn="l" rtl="0">
              <a:spcBef>
                <a:spcPts val="0"/>
              </a:spcBef>
              <a:spcAft>
                <a:spcPts val="0"/>
              </a:spcAft>
            </a:pPr>
            <a:r>
              <a:rPr lang="en-US" b="1" i="0" dirty="0">
                <a:effectLst/>
                <a:latin typeface="Söhne"/>
              </a:rPr>
              <a:t>Task Dependencies and Relationships</a:t>
            </a:r>
            <a:r>
              <a:rPr lang="en-US" b="0" i="0" dirty="0">
                <a:solidFill>
                  <a:srgbClr val="374151"/>
                </a:solidFill>
                <a:effectLst/>
                <a:latin typeface="Söhne"/>
              </a:rPr>
              <a:t>: Jira allows teams to establish dependencies between tasks, making it clear which tasks are reliant on others. This visibility ensures that teams are aware of critical paths and can prioritize work accordingly.</a:t>
            </a:r>
          </a:p>
          <a:p>
            <a:pPr marL="171450" lvl="0" indent="-171450" algn="l" rtl="0">
              <a:spcBef>
                <a:spcPts val="0"/>
              </a:spcBef>
              <a:spcAft>
                <a:spcPts val="0"/>
              </a:spcAft>
            </a:pPr>
            <a:r>
              <a:rPr lang="en-US" b="1" i="0" dirty="0">
                <a:effectLst/>
                <a:latin typeface="Söhne"/>
              </a:rPr>
              <a:t>Client Trust and Communication</a:t>
            </a:r>
            <a:r>
              <a:rPr lang="en-US" b="0" i="0" dirty="0">
                <a:solidFill>
                  <a:srgbClr val="374151"/>
                </a:solidFill>
                <a:effectLst/>
                <a:latin typeface="Söhne"/>
              </a:rPr>
              <a:t>: Providing clients with visibility into the development process through Jira builds trust and fosters open communication. Clients appreciate being kept in the loop, leading to stronger relationships and successful outcomes.</a:t>
            </a:r>
            <a:endParaRPr dirty="0"/>
          </a:p>
        </p:txBody>
      </p:sp>
    </p:spTree>
    <p:extLst>
      <p:ext uri="{BB962C8B-B14F-4D97-AF65-F5344CB8AC3E}">
        <p14:creationId xmlns:p14="http://schemas.microsoft.com/office/powerpoint/2010/main" val="4187764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1" i="0" dirty="0">
                <a:effectLst/>
                <a:latin typeface="Söhne"/>
              </a:rPr>
              <a:t>Flexible Workflows</a:t>
            </a:r>
            <a:r>
              <a:rPr lang="en-US" b="0" i="0" dirty="0">
                <a:solidFill>
                  <a:srgbClr val="374151"/>
                </a:solidFill>
                <a:effectLst/>
                <a:latin typeface="Söhne"/>
              </a:rPr>
              <a:t>: Jira allows teams to design and adapt workflows to match their specific processes. Whether following Agile, Scrum, Kanban, or a unique methodology, Jira can be tailored to accommodate diverse workflows.</a:t>
            </a:r>
          </a:p>
          <a:p>
            <a:pPr marL="171450" lvl="0" indent="-171450" algn="l" rtl="0">
              <a:spcBef>
                <a:spcPts val="0"/>
              </a:spcBef>
              <a:spcAft>
                <a:spcPts val="0"/>
              </a:spcAft>
            </a:pPr>
            <a:r>
              <a:rPr lang="en-US" b="1" i="0" dirty="0">
                <a:effectLst/>
                <a:latin typeface="Söhne"/>
              </a:rPr>
              <a:t>Permission Schemes</a:t>
            </a:r>
            <a:r>
              <a:rPr lang="en-US" b="0" i="0" dirty="0">
                <a:solidFill>
                  <a:srgbClr val="374151"/>
                </a:solidFill>
                <a:effectLst/>
                <a:latin typeface="Söhne"/>
              </a:rPr>
              <a:t>: Jira provides robust permission controls, allowing administrators to finely tune who can access, view, edit, or transition tasks. This is essential for maintaining data security and confidentiality within diverse teams</a:t>
            </a:r>
          </a:p>
          <a:p>
            <a:pPr marL="171450" lvl="0" indent="-171450" algn="l" rtl="0">
              <a:spcBef>
                <a:spcPts val="0"/>
              </a:spcBef>
              <a:spcAft>
                <a:spcPts val="0"/>
              </a:spcAft>
            </a:pPr>
            <a:r>
              <a:rPr lang="en-US" b="1" i="0" dirty="0">
                <a:effectLst/>
                <a:latin typeface="Söhne"/>
              </a:rPr>
              <a:t>Role-Based Access</a:t>
            </a:r>
            <a:r>
              <a:rPr lang="en-US" b="0" i="0" dirty="0">
                <a:solidFill>
                  <a:srgbClr val="374151"/>
                </a:solidFill>
                <a:effectLst/>
                <a:latin typeface="Söhne"/>
              </a:rPr>
              <a:t>: Teams can assign specific roles to members, granting them tailored access and responsibilities based on their role in the project. This ensures that each team member has the right level of authority and visibility.</a:t>
            </a:r>
          </a:p>
          <a:p>
            <a:pPr marL="171450" lvl="0" indent="-171450" algn="l" rtl="0">
              <a:spcBef>
                <a:spcPts val="0"/>
              </a:spcBef>
              <a:spcAft>
                <a:spcPts val="0"/>
              </a:spcAft>
            </a:pPr>
            <a:r>
              <a:rPr lang="en-US" b="1" i="0" dirty="0">
                <a:effectLst/>
                <a:latin typeface="Söhne"/>
              </a:rPr>
              <a:t>Customizable Boards</a:t>
            </a:r>
            <a:r>
              <a:rPr lang="en-US" b="0" i="0" dirty="0">
                <a:solidFill>
                  <a:srgbClr val="374151"/>
                </a:solidFill>
                <a:effectLst/>
                <a:latin typeface="Söhne"/>
              </a:rPr>
              <a:t>: Teams can create custom boards to visualize their work, tailoring them to match their preferred workflow. This includes setting up </a:t>
            </a:r>
            <a:r>
              <a:rPr lang="en-US" b="0" i="0" dirty="0" err="1">
                <a:solidFill>
                  <a:srgbClr val="374151"/>
                </a:solidFill>
                <a:effectLst/>
                <a:latin typeface="Söhne"/>
              </a:rPr>
              <a:t>swimlanes</a:t>
            </a:r>
            <a:r>
              <a:rPr lang="en-US" b="0" i="0" dirty="0">
                <a:solidFill>
                  <a:srgbClr val="374151"/>
                </a:solidFill>
                <a:effectLst/>
                <a:latin typeface="Söhne"/>
              </a:rPr>
              <a:t>, filters, and columns to accommodate different team preferences.</a:t>
            </a:r>
          </a:p>
          <a:p>
            <a:pPr marL="171450" lvl="0" indent="-171450" algn="l" rtl="0">
              <a:spcBef>
                <a:spcPts val="0"/>
              </a:spcBef>
              <a:spcAft>
                <a:spcPts val="0"/>
              </a:spcAft>
            </a:pPr>
            <a:r>
              <a:rPr lang="en-US" b="1" i="0" dirty="0">
                <a:effectLst/>
                <a:latin typeface="Söhne"/>
              </a:rPr>
              <a:t>Scalability for Large Teams</a:t>
            </a:r>
            <a:r>
              <a:rPr lang="en-US" b="0" i="0" dirty="0">
                <a:solidFill>
                  <a:srgbClr val="374151"/>
                </a:solidFill>
                <a:effectLst/>
                <a:latin typeface="Söhne"/>
              </a:rPr>
              <a:t>: Jira is designed to scale with the needs of growing organizations. It can handle large teams and complex projects, providing customization options that accommodate the size and complexity of diverse teams.</a:t>
            </a:r>
          </a:p>
          <a:p>
            <a:pPr marL="171450" lvl="0" indent="-171450" algn="l" rtl="0">
              <a:spcBef>
                <a:spcPts val="0"/>
              </a:spcBef>
              <a:spcAft>
                <a:spcPts val="0"/>
              </a:spcAft>
            </a:pPr>
            <a:r>
              <a:rPr lang="en-US" b="1" i="0" dirty="0">
                <a:effectLst/>
                <a:latin typeface="Söhne"/>
              </a:rPr>
              <a:t>Feedback Loops</a:t>
            </a:r>
            <a:r>
              <a:rPr lang="en-US" b="0" i="0" dirty="0">
                <a:solidFill>
                  <a:srgbClr val="374151"/>
                </a:solidFill>
                <a:effectLst/>
                <a:latin typeface="Söhne"/>
              </a:rPr>
              <a:t>: Teams can implement custom feedback loops within Jira to gather input from stakeholders, clients, or end-users. This customization ensures that feedback channels align with the specific needs and preferences of each team.</a:t>
            </a:r>
            <a:endParaRPr dirty="0"/>
          </a:p>
        </p:txBody>
      </p:sp>
    </p:spTree>
    <p:extLst>
      <p:ext uri="{BB962C8B-B14F-4D97-AF65-F5344CB8AC3E}">
        <p14:creationId xmlns:p14="http://schemas.microsoft.com/office/powerpoint/2010/main" val="358520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r>
              <a:rPr lang="en-US" b="1" i="0" dirty="0">
                <a:solidFill>
                  <a:srgbClr val="374151"/>
                </a:solidFill>
                <a:effectLst/>
                <a:latin typeface="Söhne"/>
              </a:rPr>
              <a:t>Real-Time Updates</a:t>
            </a:r>
            <a:r>
              <a:rPr lang="en-US" b="0" i="0" dirty="0">
                <a:solidFill>
                  <a:srgbClr val="374151"/>
                </a:solidFill>
                <a:effectLst/>
                <a:latin typeface="Söhne"/>
              </a:rPr>
              <a:t>: Jira allows team members to update and track progress in real-time. This means everyone is on the same page, reducing miscommunication and ensuring that everyone has access to the latest information.</a:t>
            </a:r>
          </a:p>
          <a:p>
            <a:pPr marL="457200" lvl="0" indent="-298450" algn="l"/>
            <a:r>
              <a:rPr lang="en-US" b="1" i="0" dirty="0">
                <a:solidFill>
                  <a:srgbClr val="374151"/>
                </a:solidFill>
                <a:effectLst/>
                <a:latin typeface="Söhne"/>
              </a:rPr>
              <a:t>Assigning and Tracking Tasks</a:t>
            </a:r>
            <a:r>
              <a:rPr lang="en-US" b="0" i="0" dirty="0">
                <a:solidFill>
                  <a:srgbClr val="374151"/>
                </a:solidFill>
                <a:effectLst/>
                <a:latin typeface="Söhne"/>
              </a:rPr>
              <a:t>: With Jira, tasks can be easily assigned to team members. This ensures clear ownership and accountability, leading to smoother workflows.</a:t>
            </a:r>
          </a:p>
          <a:p>
            <a:pPr marL="457200" lvl="0" indent="-298450" algn="l"/>
            <a:r>
              <a:rPr lang="en-US" b="1" i="0" dirty="0">
                <a:solidFill>
                  <a:srgbClr val="374151"/>
                </a:solidFill>
                <a:effectLst/>
                <a:latin typeface="Söhne"/>
              </a:rPr>
              <a:t>Commenting and Mentions</a:t>
            </a:r>
            <a:r>
              <a:rPr lang="en-US" b="0" i="0" dirty="0">
                <a:solidFill>
                  <a:srgbClr val="374151"/>
                </a:solidFill>
                <a:effectLst/>
                <a:latin typeface="Söhne"/>
              </a:rPr>
              <a:t>: The platform provides a space for team members to comment on tasks, ask questions, or provide updates. Using mentions (@), you can notify specific team members, ensuring they see important messages.</a:t>
            </a:r>
          </a:p>
          <a:p>
            <a:pPr marL="457200" lvl="0" indent="-298450" algn="l"/>
            <a:r>
              <a:rPr lang="en-US" b="1" i="0" dirty="0">
                <a:solidFill>
                  <a:srgbClr val="374151"/>
                </a:solidFill>
                <a:effectLst/>
                <a:latin typeface="Söhne"/>
              </a:rPr>
              <a:t>Activity Feeds</a:t>
            </a:r>
            <a:r>
              <a:rPr lang="en-US" b="0" i="0" dirty="0">
                <a:solidFill>
                  <a:srgbClr val="374151"/>
                </a:solidFill>
                <a:effectLst/>
                <a:latin typeface="Söhne"/>
              </a:rPr>
              <a:t>: Jira offers activity feeds that show recent updates and changes. This helps team members stay informed about what others are working on, fostering a collaborative environment.</a:t>
            </a:r>
          </a:p>
          <a:p>
            <a:pPr marL="457200" lvl="0" indent="-298450" algn="l"/>
            <a:r>
              <a:rPr lang="en-US" b="1" i="0" dirty="0">
                <a:solidFill>
                  <a:srgbClr val="374151"/>
                </a:solidFill>
                <a:effectLst/>
                <a:latin typeface="Söhne"/>
              </a:rPr>
              <a:t>Permission Controls</a:t>
            </a:r>
            <a:r>
              <a:rPr lang="en-US" b="0" i="0" dirty="0">
                <a:solidFill>
                  <a:srgbClr val="374151"/>
                </a:solidFill>
                <a:effectLst/>
                <a:latin typeface="Söhne"/>
              </a:rPr>
              <a:t>: Jira allows you to set permissions, ensuring that team members have access to the information and tasks relevant to their roles. This helps maintain focus and prevents information overload.</a:t>
            </a:r>
          </a:p>
          <a:p>
            <a:pPr marL="457200" lvl="0" indent="-298450" algn="l"/>
            <a:r>
              <a:rPr lang="en-US" b="1" i="0" dirty="0">
                <a:solidFill>
                  <a:srgbClr val="374151"/>
                </a:solidFill>
                <a:effectLst/>
                <a:latin typeface="Söhne"/>
              </a:rPr>
              <a:t>Integration with Communication Tools</a:t>
            </a:r>
            <a:r>
              <a:rPr lang="en-US" b="0" i="0" dirty="0">
                <a:solidFill>
                  <a:srgbClr val="374151"/>
                </a:solidFill>
                <a:effectLst/>
                <a:latin typeface="Söhne"/>
              </a:rPr>
              <a:t>: Jira seamlessly integrates with popular communication tools like Slack, Microsoft Teams, and more. This means that updates in Jira can automatically be shared in your team's preferred communication platform.</a:t>
            </a:r>
          </a:p>
          <a:p>
            <a:pPr marL="457200" lvl="0" indent="-298450" algn="l"/>
            <a:r>
              <a:rPr lang="en-US" b="1" i="0" dirty="0">
                <a:solidFill>
                  <a:srgbClr val="374151"/>
                </a:solidFill>
                <a:effectLst/>
                <a:latin typeface="Söhne"/>
              </a:rPr>
              <a:t>Version Control and History</a:t>
            </a:r>
            <a:r>
              <a:rPr lang="en-US" b="0" i="0" dirty="0">
                <a:solidFill>
                  <a:srgbClr val="374151"/>
                </a:solidFill>
                <a:effectLst/>
                <a:latin typeface="Söhne"/>
              </a:rPr>
              <a:t>: Jira keeps a detailed history of changes, making it easy to track progress over time. This is invaluable for identifying trends, analyzing performance, and improving processes.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998356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r>
              <a:rPr lang="en-US" b="1" i="0" dirty="0">
                <a:effectLst/>
                <a:latin typeface="Söhne"/>
              </a:rPr>
              <a:t>JIRA Ecosystem</a:t>
            </a:r>
            <a:br>
              <a:rPr lang="en-US" b="1" i="0" dirty="0">
                <a:effectLst/>
                <a:latin typeface="Söhne"/>
              </a:rPr>
            </a:br>
            <a:br>
              <a:rPr lang="en-US" b="1" i="0" dirty="0">
                <a:effectLst/>
                <a:latin typeface="Söhne"/>
              </a:rPr>
            </a:br>
            <a:r>
              <a:rPr lang="en-US" b="1" i="0" dirty="0">
                <a:effectLst/>
                <a:latin typeface="Söhne"/>
              </a:rPr>
              <a:t>Version Control Systems (VCS)</a:t>
            </a:r>
            <a:r>
              <a:rPr lang="en-US" b="0" i="0" dirty="0">
                <a:solidFill>
                  <a:srgbClr val="374151"/>
                </a:solidFill>
                <a:effectLst/>
                <a:latin typeface="Söhne"/>
              </a:rPr>
              <a:t>: Jira seamlessly integrates with popular version control systems like Git, SVN, Mercurial, and more. This allows for direct linkage between code repositories and specific tasks or issues in Jira. Developers can easily view code changes associated with a task, promoting traceability and accountability.</a:t>
            </a:r>
          </a:p>
          <a:p>
            <a:pPr marL="158750" lvl="0" indent="0" algn="l">
              <a:buNone/>
            </a:pPr>
            <a:r>
              <a:rPr lang="en-US" b="1" i="0" dirty="0">
                <a:effectLst/>
                <a:latin typeface="Söhne"/>
              </a:rPr>
              <a:t>Continuous Integration and Deployment (CI/CD)</a:t>
            </a:r>
            <a:r>
              <a:rPr lang="en-US" b="0" i="0" dirty="0">
                <a:solidFill>
                  <a:srgbClr val="374151"/>
                </a:solidFill>
                <a:effectLst/>
                <a:latin typeface="Söhne"/>
              </a:rPr>
              <a:t>: Jira can integrate with CI/CD tools like Jenkins, </a:t>
            </a:r>
            <a:r>
              <a:rPr lang="en-US" b="0" i="0" dirty="0" err="1">
                <a:solidFill>
                  <a:srgbClr val="374151"/>
                </a:solidFill>
                <a:effectLst/>
                <a:latin typeface="Söhne"/>
              </a:rPr>
              <a:t>CircleCI</a:t>
            </a:r>
            <a:r>
              <a:rPr lang="en-US" b="0" i="0" dirty="0">
                <a:solidFill>
                  <a:srgbClr val="374151"/>
                </a:solidFill>
                <a:effectLst/>
                <a:latin typeface="Söhne"/>
              </a:rPr>
              <a:t>, and Bamboo. This ensures that code changes are automatically tested, integrated, and deployed, streamlining the development and release process.</a:t>
            </a:r>
          </a:p>
          <a:p>
            <a:pPr marL="158750" lvl="0" indent="0" algn="l">
              <a:buNone/>
            </a:pPr>
            <a:r>
              <a:rPr lang="en-US" b="1" i="0" dirty="0">
                <a:effectLst/>
                <a:latin typeface="Söhne"/>
              </a:rPr>
              <a:t>Development Tools and IDEs</a:t>
            </a:r>
            <a:r>
              <a:rPr lang="en-US" b="0" i="0" dirty="0">
                <a:solidFill>
                  <a:srgbClr val="374151"/>
                </a:solidFill>
                <a:effectLst/>
                <a:latin typeface="Söhne"/>
              </a:rPr>
              <a:t>: Jira integrates with a wide range of development tools and Integrated Development Environments (IDEs) such as JIRA Development Panel for Visual Studio Code, IntelliJ IDEA, and more. This provides developers with direct access to Jira functionalities within their preferred development environment.</a:t>
            </a:r>
            <a:br>
              <a:rPr lang="en-US" b="0" i="0" dirty="0">
                <a:solidFill>
                  <a:srgbClr val="374151"/>
                </a:solidFill>
                <a:effectLst/>
                <a:latin typeface="Söhne"/>
              </a:rPr>
            </a:br>
            <a:r>
              <a:rPr lang="en-US" b="1" i="0" dirty="0">
                <a:effectLst/>
                <a:latin typeface="Söhne"/>
              </a:rPr>
              <a:t>Testing and QA Tools</a:t>
            </a:r>
            <a:r>
              <a:rPr lang="en-US" b="0" i="0" dirty="0">
                <a:solidFill>
                  <a:srgbClr val="374151"/>
                </a:solidFill>
                <a:effectLst/>
                <a:latin typeface="Söhne"/>
              </a:rPr>
              <a:t>: Jira can be integrated with testing and quality assurance tools like Selenium, JUnit, TestRail, and others. This allows for seamless coordination between development and testing teams, ensuring that testing efforts align with development progress.</a:t>
            </a:r>
            <a:br>
              <a:rPr lang="en-US" b="0" i="0" dirty="0">
                <a:solidFill>
                  <a:srgbClr val="374151"/>
                </a:solidFill>
                <a:effectLst/>
                <a:latin typeface="Söhne"/>
              </a:rPr>
            </a:br>
            <a:r>
              <a:rPr lang="en-US" b="1" i="0" dirty="0">
                <a:effectLst/>
                <a:latin typeface="Söhne"/>
              </a:rPr>
              <a:t>Project Management Tools</a:t>
            </a:r>
            <a:r>
              <a:rPr lang="en-US" b="0" i="0" dirty="0">
                <a:solidFill>
                  <a:srgbClr val="374151"/>
                </a:solidFill>
                <a:effectLst/>
                <a:latin typeface="Söhne"/>
              </a:rPr>
              <a:t>: Jira integrates with other project management tools like Trello, Asana, and Microsoft Project. This facilitates cross-team collaboration and enables project managers to coordinate tasks and resources across different platforms.</a:t>
            </a:r>
            <a:br>
              <a:rPr lang="en-US" b="0" i="0" dirty="0">
                <a:solidFill>
                  <a:srgbClr val="374151"/>
                </a:solidFill>
                <a:effectLst/>
                <a:latin typeface="Söhne"/>
              </a:rPr>
            </a:br>
            <a:r>
              <a:rPr lang="en-US" b="1" i="0" dirty="0">
                <a:effectLst/>
                <a:latin typeface="Söhne"/>
              </a:rPr>
              <a:t>Communication Platforms</a:t>
            </a:r>
            <a:r>
              <a:rPr lang="en-US" b="0" i="0" dirty="0">
                <a:solidFill>
                  <a:srgbClr val="374151"/>
                </a:solidFill>
                <a:effectLst/>
                <a:latin typeface="Söhne"/>
              </a:rPr>
              <a:t>: Jira can be connected to communication tools like Slack, Microsoft Teams, and HipChat. This ensures that updates and notifications from Jira are relayed directly to team communication channels, keeping everyone informed in real-time.</a:t>
            </a:r>
            <a:br>
              <a:rPr lang="en-US" b="0" i="0" dirty="0">
                <a:solidFill>
                  <a:srgbClr val="374151"/>
                </a:solidFill>
                <a:effectLst/>
                <a:latin typeface="Söhne"/>
              </a:rPr>
            </a:br>
            <a:r>
              <a:rPr lang="en-US" b="1" i="0" dirty="0">
                <a:effectLst/>
                <a:latin typeface="Söhne"/>
              </a:rPr>
              <a:t>Customer Support and Service Desk Software</a:t>
            </a:r>
            <a:r>
              <a:rPr lang="en-US" b="0" i="0" dirty="0">
                <a:solidFill>
                  <a:srgbClr val="374151"/>
                </a:solidFill>
                <a:effectLst/>
                <a:latin typeface="Söhne"/>
              </a:rPr>
              <a:t>: Jira Service Desk seamlessly integrates with customer support platforms like Zendesk, Freshdesk, and ServiceNow. This allows support teams to escalate technical issues directly to development teams, creating a smooth process for issue resolution.</a:t>
            </a:r>
          </a:p>
          <a:p>
            <a:pPr marL="158750" lvl="0" indent="0" algn="l">
              <a:buNone/>
            </a:pPr>
            <a:endParaRPr lang="en-US" b="0" i="0" dirty="0">
              <a:solidFill>
                <a:srgbClr val="374151"/>
              </a:solidFill>
              <a:effectLst/>
              <a:latin typeface="Söhne"/>
            </a:endParaRPr>
          </a:p>
          <a:p>
            <a:pPr marL="158750" lvl="0" indent="0" algn="l">
              <a:buNone/>
            </a:pPr>
            <a:endParaRPr lang="en-US" dirty="0"/>
          </a:p>
        </p:txBody>
      </p:sp>
    </p:spTree>
    <p:extLst>
      <p:ext uri="{BB962C8B-B14F-4D97-AF65-F5344CB8AC3E}">
        <p14:creationId xmlns:p14="http://schemas.microsoft.com/office/powerpoint/2010/main" val="737411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8349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r>
              <a:rPr lang="en-US" b="1" i="0" dirty="0">
                <a:effectLst/>
                <a:latin typeface="Söhne"/>
              </a:rPr>
              <a:t>JIRA Ecosystem</a:t>
            </a:r>
            <a:br>
              <a:rPr lang="en-US" b="1" i="0" dirty="0">
                <a:effectLst/>
                <a:latin typeface="Söhne"/>
              </a:rPr>
            </a:br>
            <a:br>
              <a:rPr lang="en-US" b="1" i="0" dirty="0">
                <a:effectLst/>
                <a:latin typeface="Söhne"/>
              </a:rPr>
            </a:br>
            <a:r>
              <a:rPr lang="en-US" b="1" i="0" dirty="0">
                <a:effectLst/>
                <a:latin typeface="Söhne"/>
              </a:rPr>
              <a:t>Version Control Systems (VCS)</a:t>
            </a:r>
            <a:r>
              <a:rPr lang="en-US" b="0" i="0" dirty="0">
                <a:solidFill>
                  <a:srgbClr val="374151"/>
                </a:solidFill>
                <a:effectLst/>
                <a:latin typeface="Söhne"/>
              </a:rPr>
              <a:t>: Jira seamlessly integrates with popular version control systems like Git, SVN, Mercurial, and more. This allows for direct linkage between code repositories and specific tasks or issues in Jira. Developers can easily view code changes associated with a task, promoting traceability and accountability.</a:t>
            </a:r>
          </a:p>
          <a:p>
            <a:pPr marL="158750" lvl="0" indent="0" algn="l">
              <a:buNone/>
            </a:pPr>
            <a:r>
              <a:rPr lang="en-US" b="1" i="0" dirty="0">
                <a:effectLst/>
                <a:latin typeface="Söhne"/>
              </a:rPr>
              <a:t>Continuous Integration and Deployment (CI/CD)</a:t>
            </a:r>
            <a:r>
              <a:rPr lang="en-US" b="0" i="0" dirty="0">
                <a:solidFill>
                  <a:srgbClr val="374151"/>
                </a:solidFill>
                <a:effectLst/>
                <a:latin typeface="Söhne"/>
              </a:rPr>
              <a:t>: Jira can integrate with CI/CD tools like Jenkins, </a:t>
            </a:r>
            <a:r>
              <a:rPr lang="en-US" b="0" i="0" dirty="0" err="1">
                <a:solidFill>
                  <a:srgbClr val="374151"/>
                </a:solidFill>
                <a:effectLst/>
                <a:latin typeface="Söhne"/>
              </a:rPr>
              <a:t>CircleCI</a:t>
            </a:r>
            <a:r>
              <a:rPr lang="en-US" b="0" i="0" dirty="0">
                <a:solidFill>
                  <a:srgbClr val="374151"/>
                </a:solidFill>
                <a:effectLst/>
                <a:latin typeface="Söhne"/>
              </a:rPr>
              <a:t>, and Bamboo. This ensures that code changes are automatically tested, integrated, and deployed, streamlining the development and release process.</a:t>
            </a:r>
          </a:p>
          <a:p>
            <a:pPr marL="158750" lvl="0" indent="0" algn="l">
              <a:buNone/>
            </a:pPr>
            <a:r>
              <a:rPr lang="en-US" b="1" i="0" dirty="0">
                <a:effectLst/>
                <a:latin typeface="Söhne"/>
              </a:rPr>
              <a:t>Development Tools and IDEs</a:t>
            </a:r>
            <a:r>
              <a:rPr lang="en-US" b="0" i="0" dirty="0">
                <a:solidFill>
                  <a:srgbClr val="374151"/>
                </a:solidFill>
                <a:effectLst/>
                <a:latin typeface="Söhne"/>
              </a:rPr>
              <a:t>: Jira integrates with a wide range of development tools and Integrated Development Environments (IDEs) such as JIRA Development Panel for Visual Studio Code, IntelliJ IDEA, and more. This provides developers with direct access to Jira functionalities within their preferred development environment.</a:t>
            </a:r>
            <a:br>
              <a:rPr lang="en-US" b="0" i="0" dirty="0">
                <a:solidFill>
                  <a:srgbClr val="374151"/>
                </a:solidFill>
                <a:effectLst/>
                <a:latin typeface="Söhne"/>
              </a:rPr>
            </a:br>
            <a:r>
              <a:rPr lang="en-US" b="1" i="0" dirty="0">
                <a:effectLst/>
                <a:latin typeface="Söhne"/>
              </a:rPr>
              <a:t>Testing and QA Tools</a:t>
            </a:r>
            <a:r>
              <a:rPr lang="en-US" b="0" i="0" dirty="0">
                <a:solidFill>
                  <a:srgbClr val="374151"/>
                </a:solidFill>
                <a:effectLst/>
                <a:latin typeface="Söhne"/>
              </a:rPr>
              <a:t>: Jira can be integrated with testing and quality assurance tools like Selenium, JUnit, TestRail, and others. This allows for seamless coordination between development and testing teams, ensuring that testing efforts align with development progress.</a:t>
            </a:r>
            <a:br>
              <a:rPr lang="en-US" b="0" i="0" dirty="0">
                <a:solidFill>
                  <a:srgbClr val="374151"/>
                </a:solidFill>
                <a:effectLst/>
                <a:latin typeface="Söhne"/>
              </a:rPr>
            </a:br>
            <a:r>
              <a:rPr lang="en-US" b="1" i="0" dirty="0">
                <a:effectLst/>
                <a:latin typeface="Söhne"/>
              </a:rPr>
              <a:t>Project Management Tools</a:t>
            </a:r>
            <a:r>
              <a:rPr lang="en-US" b="0" i="0" dirty="0">
                <a:solidFill>
                  <a:srgbClr val="374151"/>
                </a:solidFill>
                <a:effectLst/>
                <a:latin typeface="Söhne"/>
              </a:rPr>
              <a:t>: Jira integrates with other project management tools like Trello, Asana, and Microsoft Project. This facilitates cross-team collaboration and enables project managers to coordinate tasks and resources across different platforms.</a:t>
            </a:r>
            <a:br>
              <a:rPr lang="en-US" b="0" i="0" dirty="0">
                <a:solidFill>
                  <a:srgbClr val="374151"/>
                </a:solidFill>
                <a:effectLst/>
                <a:latin typeface="Söhne"/>
              </a:rPr>
            </a:br>
            <a:r>
              <a:rPr lang="en-US" b="1" i="0" dirty="0">
                <a:effectLst/>
                <a:latin typeface="Söhne"/>
              </a:rPr>
              <a:t>Communication Platforms</a:t>
            </a:r>
            <a:r>
              <a:rPr lang="en-US" b="0" i="0" dirty="0">
                <a:solidFill>
                  <a:srgbClr val="374151"/>
                </a:solidFill>
                <a:effectLst/>
                <a:latin typeface="Söhne"/>
              </a:rPr>
              <a:t>: Jira can be connected to communication tools like Slack, Microsoft Teams, and HipChat. This ensures that updates and notifications from Jira are relayed directly to team communication channels, keeping everyone informed in real-time.</a:t>
            </a:r>
            <a:br>
              <a:rPr lang="en-US" b="0" i="0" dirty="0">
                <a:solidFill>
                  <a:srgbClr val="374151"/>
                </a:solidFill>
                <a:effectLst/>
                <a:latin typeface="Söhne"/>
              </a:rPr>
            </a:br>
            <a:r>
              <a:rPr lang="en-US" b="1" i="0" dirty="0">
                <a:effectLst/>
                <a:latin typeface="Söhne"/>
              </a:rPr>
              <a:t>Customer Support and Service Desk Software</a:t>
            </a:r>
            <a:r>
              <a:rPr lang="en-US" b="0" i="0" dirty="0">
                <a:solidFill>
                  <a:srgbClr val="374151"/>
                </a:solidFill>
                <a:effectLst/>
                <a:latin typeface="Söhne"/>
              </a:rPr>
              <a:t>: Jira Service Desk seamlessly integrates with customer support platforms like Zendesk, Freshdesk, and ServiceNow. This allows support teams to escalate technical issues directly to development teams, creating a smooth process for issue resolution.</a:t>
            </a:r>
          </a:p>
          <a:p>
            <a:pPr marL="158750" lvl="0" indent="0" algn="l">
              <a:buNone/>
            </a:pPr>
            <a:endParaRPr lang="en-US" b="0" i="0" dirty="0">
              <a:solidFill>
                <a:srgbClr val="374151"/>
              </a:solidFill>
              <a:effectLst/>
              <a:latin typeface="Söhne"/>
            </a:endParaRPr>
          </a:p>
          <a:p>
            <a:pPr marL="158750" lvl="0" indent="0" algn="l">
              <a:buNone/>
            </a:pPr>
            <a:endParaRPr lang="en-US" dirty="0"/>
          </a:p>
        </p:txBody>
      </p:sp>
    </p:spTree>
    <p:extLst>
      <p:ext uri="{BB962C8B-B14F-4D97-AF65-F5344CB8AC3E}">
        <p14:creationId xmlns:p14="http://schemas.microsoft.com/office/powerpoint/2010/main" val="425497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78fe0731a_1_2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78fe0731a_1_2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contents in the presentation include Introduction, </a:t>
            </a:r>
            <a:r>
              <a:rPr lang="en-US" dirty="0" err="1"/>
              <a:t>Keyfeature</a:t>
            </a:r>
            <a:r>
              <a:rPr lang="en-US" dirty="0"/>
              <a:t> of Jira, </a:t>
            </a:r>
            <a:r>
              <a:rPr lang="en-US" dirty="0" err="1"/>
              <a:t>Benfit</a:t>
            </a:r>
            <a:r>
              <a:rPr lang="en-US" dirty="0"/>
              <a:t> and </a:t>
            </a:r>
            <a:r>
              <a:rPr lang="en-US" dirty="0" err="1"/>
              <a:t>conclution</a:t>
            </a:r>
            <a:endParaRPr lang="en-US" dirty="0"/>
          </a:p>
          <a:p>
            <a:pPr marL="0" lvl="0" indent="0" algn="l" rtl="0">
              <a:spcBef>
                <a:spcPts val="0"/>
              </a:spcBef>
              <a:spcAft>
                <a:spcPts val="0"/>
              </a:spcAft>
              <a:buNone/>
            </a:pPr>
            <a:r>
              <a:rPr lang="en-US" dirty="0"/>
              <a:t>I will talk about the two fist </a:t>
            </a:r>
            <a:r>
              <a:rPr lang="en-US" dirty="0" err="1"/>
              <a:t>chaperters</a:t>
            </a:r>
            <a:r>
              <a:rPr lang="en-US" dirty="0"/>
              <a:t> and then Mr. Vien will let you know about the two last chapters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=&gt; Now, we go to the </a:t>
            </a:r>
            <a:r>
              <a:rPr lang="en-US" dirty="0" err="1"/>
              <a:t>introcduction</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2667143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578fe0731a_1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578fe0731a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9620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143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78fe0731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78fe0731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dirty="0"/>
            </a:br>
            <a:r>
              <a:rPr lang="en-US" b="0" i="0" dirty="0">
                <a:solidFill>
                  <a:srgbClr val="374151"/>
                </a:solidFill>
                <a:effectLst/>
                <a:latin typeface="Söhne"/>
              </a:rPr>
              <a:t>Jira is a widely used project management and issue tracking tool developed by Atlassian.</a:t>
            </a:r>
          </a:p>
          <a:p>
            <a:pPr marL="0" lvl="0" indent="0" algn="l" rtl="0">
              <a:spcBef>
                <a:spcPts val="0"/>
              </a:spcBef>
              <a:spcAft>
                <a:spcPts val="0"/>
              </a:spcAft>
              <a:buNone/>
            </a:pPr>
            <a:r>
              <a:rPr lang="en-US" b="0" i="0" dirty="0">
                <a:solidFill>
                  <a:srgbClr val="374151"/>
                </a:solidFill>
                <a:effectLst/>
                <a:latin typeface="Söhne"/>
              </a:rPr>
              <a:t>It's designed to help teams of all sizes plan, track, and manage their work efficiently.</a:t>
            </a:r>
          </a:p>
          <a:p>
            <a:pPr marL="0" lvl="0" indent="0" algn="l" rtl="0">
              <a:spcBef>
                <a:spcPts val="0"/>
              </a:spcBef>
              <a:spcAft>
                <a:spcPts val="0"/>
              </a:spcAft>
              <a:buNone/>
            </a:pPr>
            <a:r>
              <a:rPr lang="en-US" b="0" i="0" dirty="0">
                <a:solidFill>
                  <a:srgbClr val="374151"/>
                </a:solidFill>
                <a:effectLst/>
                <a:latin typeface="Söhne"/>
              </a:rPr>
              <a:t>Originally, it was mainly used for software development projects,</a:t>
            </a:r>
          </a:p>
          <a:p>
            <a:pPr marL="0" lvl="0" indent="0" algn="l" rtl="0">
              <a:spcBef>
                <a:spcPts val="0"/>
              </a:spcBef>
              <a:spcAft>
                <a:spcPts val="0"/>
              </a:spcAft>
              <a:buNone/>
            </a:pPr>
            <a:r>
              <a:rPr lang="en-US" b="0" i="0" dirty="0">
                <a:solidFill>
                  <a:srgbClr val="374151"/>
                </a:solidFill>
                <a:effectLst/>
                <a:latin typeface="Söhne"/>
              </a:rPr>
              <a:t>but it has since been adapted for a wide range of uses, including business projects, marketing campaigns, and even personal task management.</a:t>
            </a:r>
            <a:endParaRPr dirty="0"/>
          </a:p>
        </p:txBody>
      </p:sp>
    </p:spTree>
    <p:extLst>
      <p:ext uri="{BB962C8B-B14F-4D97-AF65-F5344CB8AC3E}">
        <p14:creationId xmlns:p14="http://schemas.microsoft.com/office/powerpoint/2010/main" val="914617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is design to track and manage their work efficiently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From planning and scheduling tasks</a:t>
            </a:r>
          </a:p>
          <a:p>
            <a:pPr marL="0" lvl="0" indent="0" algn="l" rtl="0">
              <a:spcBef>
                <a:spcPts val="0"/>
              </a:spcBef>
              <a:spcAft>
                <a:spcPts val="0"/>
              </a:spcAft>
              <a:buNone/>
            </a:pPr>
            <a:r>
              <a:rPr lang="en-US" dirty="0"/>
              <a:t>To tracking progress and reporting on results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Originally, it was mainly used for software development projects,</a:t>
            </a:r>
          </a:p>
          <a:p>
            <a:pPr marL="0" lvl="0" indent="0" algn="l" rtl="0">
              <a:spcBef>
                <a:spcPts val="0"/>
              </a:spcBef>
              <a:spcAft>
                <a:spcPts val="0"/>
              </a:spcAft>
              <a:buNone/>
            </a:pPr>
            <a:r>
              <a:rPr lang="en-US" dirty="0"/>
              <a:t>But now, it has been adapted for a wide range of uses,</a:t>
            </a:r>
          </a:p>
          <a:p>
            <a:pPr marL="0" lvl="0" indent="0" algn="l" rtl="0">
              <a:spcBef>
                <a:spcPts val="0"/>
              </a:spcBef>
              <a:spcAft>
                <a:spcPts val="0"/>
              </a:spcAft>
              <a:buNone/>
            </a:pPr>
            <a:r>
              <a:rPr lang="en-US" dirty="0"/>
              <a:t>including business projects, marketing campaigns, and even personal task management.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Jira is powerful tool, it helps you stay organized and on track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Next, we will talk about key features.</a:t>
            </a:r>
            <a:endParaRPr dirty="0"/>
          </a:p>
        </p:txBody>
      </p:sp>
    </p:spTree>
    <p:extLst>
      <p:ext uri="{BB962C8B-B14F-4D97-AF65-F5344CB8AC3E}">
        <p14:creationId xmlns:p14="http://schemas.microsoft.com/office/powerpoint/2010/main" val="248406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621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Jira have five key features:</a:t>
            </a:r>
          </a:p>
          <a:p>
            <a:pPr marL="0" lvl="0" indent="0" algn="l" rtl="0">
              <a:spcBef>
                <a:spcPts val="0"/>
              </a:spcBef>
              <a:spcAft>
                <a:spcPts val="0"/>
              </a:spcAft>
              <a:buNone/>
            </a:pPr>
            <a:r>
              <a:rPr lang="en-US" dirty="0"/>
              <a:t>- Issue tracking</a:t>
            </a:r>
          </a:p>
          <a:p>
            <a:pPr marL="0" lvl="0" indent="0" algn="l" rtl="0">
              <a:spcBef>
                <a:spcPts val="0"/>
              </a:spcBef>
              <a:spcAft>
                <a:spcPts val="0"/>
              </a:spcAft>
              <a:buNone/>
            </a:pPr>
            <a:r>
              <a:rPr lang="en-US" dirty="0"/>
              <a:t>- Reporting and dashboards</a:t>
            </a:r>
          </a:p>
          <a:p>
            <a:pPr marL="0" lvl="0" indent="0" algn="l" rtl="0">
              <a:spcBef>
                <a:spcPts val="0"/>
              </a:spcBef>
              <a:spcAft>
                <a:spcPts val="0"/>
              </a:spcAft>
              <a:buNone/>
            </a:pPr>
            <a:r>
              <a:rPr lang="en-US" dirty="0"/>
              <a:t>- Agile </a:t>
            </a:r>
            <a:r>
              <a:rPr lang="en-US" dirty="0" err="1"/>
              <a:t>suport</a:t>
            </a:r>
            <a:endParaRPr lang="en-US" dirty="0"/>
          </a:p>
          <a:p>
            <a:pPr marL="0" lvl="0" indent="0" algn="l" rtl="0">
              <a:spcBef>
                <a:spcPts val="0"/>
              </a:spcBef>
              <a:spcAft>
                <a:spcPts val="0"/>
              </a:spcAft>
              <a:buNone/>
            </a:pPr>
            <a:r>
              <a:rPr lang="en-US" dirty="0"/>
              <a:t>- Integration Capabilities</a:t>
            </a:r>
          </a:p>
          <a:p>
            <a:pPr marL="0" lvl="0" indent="0" algn="l" rtl="0">
              <a:spcBef>
                <a:spcPts val="0"/>
              </a:spcBef>
              <a:spcAft>
                <a:spcPts val="0"/>
              </a:spcAft>
              <a:buNone/>
            </a:pPr>
            <a:r>
              <a:rPr lang="en-US" dirty="0"/>
              <a:t>- </a:t>
            </a:r>
            <a:r>
              <a:rPr lang="en-US" dirty="0" err="1"/>
              <a:t>Customizeable</a:t>
            </a:r>
            <a:r>
              <a:rPr lang="en-US" dirty="0"/>
              <a:t> </a:t>
            </a:r>
            <a:r>
              <a:rPr lang="en-US" dirty="0" err="1"/>
              <a:t>workfolow</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Then start with Issue tracking:</a:t>
            </a:r>
            <a:endParaRPr dirty="0"/>
          </a:p>
        </p:txBody>
      </p:sp>
    </p:spTree>
    <p:extLst>
      <p:ext uri="{BB962C8B-B14F-4D97-AF65-F5344CB8AC3E}">
        <p14:creationId xmlns:p14="http://schemas.microsoft.com/office/powerpoint/2010/main" val="3578310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Then start with Issue tracking: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Issue tracking in Jira refers to the process of creating, managing, and monitoring tasks, bugs, user stories,</a:t>
            </a:r>
          </a:p>
          <a:p>
            <a:pPr marL="0" lvl="0" indent="0" algn="l" rtl="0">
              <a:spcBef>
                <a:spcPts val="0"/>
              </a:spcBef>
              <a:spcAft>
                <a:spcPts val="0"/>
              </a:spcAft>
              <a:buNone/>
            </a:pPr>
            <a:r>
              <a:rPr lang="en-US" dirty="0"/>
              <a:t>and other work items related to a software development project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can easy check current status (it has various states like Todo, In Progress, Testing or Done)</a:t>
            </a:r>
          </a:p>
          <a:p>
            <a:pPr marL="0" lvl="0" indent="0" algn="l" rtl="0">
              <a:spcBef>
                <a:spcPts val="0"/>
              </a:spcBef>
              <a:spcAft>
                <a:spcPts val="0"/>
              </a:spcAft>
              <a:buNone/>
            </a:pPr>
            <a:r>
              <a:rPr lang="en-US" dirty="0"/>
              <a:t>It allow us to </a:t>
            </a:r>
            <a:r>
              <a:rPr lang="en-US" dirty="0" err="1"/>
              <a:t>upload,download</a:t>
            </a:r>
            <a:r>
              <a:rPr lang="en-US" dirty="0"/>
              <a:t> files and comment on the issues.</a:t>
            </a:r>
            <a:br>
              <a:rPr lang="en-US" dirty="0"/>
            </a:b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Another point, Jira user interface is very friendly</a:t>
            </a:r>
            <a:br>
              <a:rPr lang="en-US" dirty="0"/>
            </a:br>
            <a:br>
              <a:rPr lang="en-US" dirty="0"/>
            </a:br>
            <a:r>
              <a:rPr lang="en-US" dirty="0"/>
              <a:t>Continue with Reporting</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2345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Reporting in Jira provides a visual representation of project data,</a:t>
            </a:r>
          </a:p>
          <a:p>
            <a:pPr marL="0" lvl="0" indent="0" algn="l" rtl="0">
              <a:spcBef>
                <a:spcPts val="0"/>
              </a:spcBef>
              <a:spcAft>
                <a:spcPts val="0"/>
              </a:spcAft>
              <a:buNone/>
            </a:pPr>
            <a:r>
              <a:rPr lang="en-US" dirty="0"/>
              <a:t>allowing teams to track progress, identify trends, and make data-driven decisions.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Jira has various chart like: </a:t>
            </a:r>
            <a:r>
              <a:rPr lang="en-US" dirty="0" err="1"/>
              <a:t>Bowndown</a:t>
            </a:r>
            <a:r>
              <a:rPr lang="en-US" dirty="0"/>
              <a:t>, Burnup, Sprint, Epic report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generating report we can use: </a:t>
            </a:r>
          </a:p>
          <a:p>
            <a:pPr marL="0" lvl="0" indent="0" algn="l" rtl="0">
              <a:spcBef>
                <a:spcPts val="0"/>
              </a:spcBef>
              <a:spcAft>
                <a:spcPts val="0"/>
              </a:spcAft>
              <a:buNone/>
            </a:pPr>
            <a:r>
              <a:rPr lang="en-US" dirty="0"/>
              <a:t>Dashboard: Aggregate/ˈ</a:t>
            </a:r>
            <a:r>
              <a:rPr lang="en-US" dirty="0" err="1"/>
              <a:t>æɡrɪɡət</a:t>
            </a:r>
            <a:r>
              <a:rPr lang="en-US" dirty="0"/>
              <a:t>/ multiple reports for a comprehensive view.</a:t>
            </a:r>
          </a:p>
          <a:p>
            <a:pPr marL="0" lvl="0" indent="0" algn="l" rtl="0">
              <a:spcBef>
                <a:spcPts val="0"/>
              </a:spcBef>
              <a:spcAft>
                <a:spcPts val="0"/>
              </a:spcAft>
              <a:buNone/>
            </a:pPr>
            <a:r>
              <a:rPr lang="en-US" dirty="0"/>
              <a:t>Filtering: Focus on specific criteria</a:t>
            </a:r>
            <a:r>
              <a:rPr lang="en-US" b="0" i="0" dirty="0">
                <a:solidFill>
                  <a:srgbClr val="333333"/>
                </a:solidFill>
                <a:effectLst/>
                <a:latin typeface="Lucida Sans Unicode" panose="020B0602030504020204" pitchFamily="34" charset="0"/>
              </a:rPr>
              <a:t>/</a:t>
            </a:r>
            <a:r>
              <a:rPr lang="en-US" b="0" i="0" dirty="0" err="1">
                <a:solidFill>
                  <a:srgbClr val="333333"/>
                </a:solidFill>
                <a:effectLst/>
                <a:latin typeface="Lucida Sans Unicode" panose="020B0602030504020204" pitchFamily="34" charset="0"/>
              </a:rPr>
              <a:t>kraɪˈtɪəriə</a:t>
            </a:r>
            <a:r>
              <a:rPr lang="en-US" b="0" i="0" dirty="0">
                <a:solidFill>
                  <a:srgbClr val="333333"/>
                </a:solidFill>
                <a:effectLst/>
                <a:latin typeface="Lucida Sans Unicode" panose="020B0602030504020204" pitchFamily="34" charset="0"/>
              </a:rPr>
              <a:t>/</a:t>
            </a:r>
            <a:r>
              <a:rPr lang="en-US" dirty="0"/>
              <a:t> for relevant information.</a:t>
            </a:r>
          </a:p>
          <a:p>
            <a:pPr marL="0" lvl="0" indent="0" algn="l" rtl="0">
              <a:spcBef>
                <a:spcPts val="0"/>
              </a:spcBef>
              <a:spcAft>
                <a:spcPts val="0"/>
              </a:spcAft>
              <a:buNone/>
            </a:pPr>
            <a:r>
              <a:rPr lang="en-US" dirty="0"/>
              <a:t>Exporting: Share reports as a file like: PDF, CSV, excel formats.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16293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4736150" y="4101575"/>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540000"/>
            <a:ext cx="5505600" cy="2370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910300"/>
            <a:ext cx="5505600" cy="461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2" name="Google Shape;12;p2"/>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flipH="1">
            <a:off x="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3203994" y="2040256"/>
            <a:ext cx="5220000" cy="160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183994" y="1071331"/>
            <a:ext cx="1260000" cy="89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b="1">
                <a:solidFill>
                  <a:schemeClr val="accent5"/>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3203994" y="3641069"/>
            <a:ext cx="5220000" cy="431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3" name="Google Shape;23;p3"/>
          <p:cNvSpPr/>
          <p:nvPr/>
        </p:nvSpPr>
        <p:spPr>
          <a:xfrm flipH="1">
            <a:off x="5612800" y="4638975"/>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6281900" y="4702625"/>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792800" y="1217250"/>
            <a:ext cx="5558400" cy="270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2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57" name="Google Shape;57;p8"/>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2" y="0"/>
            <a:ext cx="1813093" cy="1842725"/>
          </a:xfrm>
          <a:custGeom>
            <a:avLst/>
            <a:gdLst/>
            <a:ahLst/>
            <a:cxnLst/>
            <a:rect l="l" t="t" r="r" b="b"/>
            <a:pathLst>
              <a:path w="43689" h="44403" extrusionOk="0">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a:off x="7597553" y="3246200"/>
            <a:ext cx="1546456" cy="1897297"/>
          </a:xfrm>
          <a:custGeom>
            <a:avLst/>
            <a:gdLst/>
            <a:ahLst/>
            <a:cxnLst/>
            <a:rect l="l" t="t" r="r" b="b"/>
            <a:pathLst>
              <a:path w="37264" h="45718" extrusionOk="0">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671100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subTitle" idx="1"/>
          </p:nvPr>
        </p:nvSpPr>
        <p:spPr>
          <a:xfrm>
            <a:off x="720000" y="2271600"/>
            <a:ext cx="4644000" cy="1416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4" name="Google Shape;64;p9"/>
          <p:cNvSpPr txBox="1">
            <a:spLocks noGrp="1"/>
          </p:cNvSpPr>
          <p:nvPr>
            <p:ph type="title"/>
          </p:nvPr>
        </p:nvSpPr>
        <p:spPr>
          <a:xfrm>
            <a:off x="720000" y="1455900"/>
            <a:ext cx="4644000" cy="81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 name="Google Shape;65;p9"/>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1_1_1">
    <p:spTree>
      <p:nvGrpSpPr>
        <p:cNvPr id="1" name="Shape 88"/>
        <p:cNvGrpSpPr/>
        <p:nvPr/>
      </p:nvGrpSpPr>
      <p:grpSpPr>
        <a:xfrm>
          <a:off x="0" y="0"/>
          <a:ext cx="0" cy="0"/>
          <a:chOff x="0" y="0"/>
          <a:chExt cx="0" cy="0"/>
        </a:xfrm>
      </p:grpSpPr>
      <p:sp>
        <p:nvSpPr>
          <p:cNvPr id="89" name="Google Shape;89;p13"/>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txBox="1">
            <a:spLocks noGrp="1"/>
          </p:cNvSpPr>
          <p:nvPr>
            <p:ph type="title"/>
          </p:nvPr>
        </p:nvSpPr>
        <p:spPr>
          <a:xfrm>
            <a:off x="1529700" y="11722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3"/>
          <p:cNvSpPr txBox="1">
            <a:spLocks noGrp="1"/>
          </p:cNvSpPr>
          <p:nvPr>
            <p:ph type="title" idx="2" hasCustomPrompt="1"/>
          </p:nvPr>
        </p:nvSpPr>
        <p:spPr>
          <a:xfrm>
            <a:off x="720000" y="11722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3" name="Google Shape;93;p13"/>
          <p:cNvSpPr txBox="1">
            <a:spLocks noGrp="1"/>
          </p:cNvSpPr>
          <p:nvPr>
            <p:ph type="subTitle" idx="1"/>
          </p:nvPr>
        </p:nvSpPr>
        <p:spPr>
          <a:xfrm>
            <a:off x="1529700" y="15739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94" name="Google Shape;94;p13"/>
          <p:cNvSpPr txBox="1">
            <a:spLocks noGrp="1"/>
          </p:cNvSpPr>
          <p:nvPr>
            <p:ph type="title" idx="3"/>
          </p:nvPr>
        </p:nvSpPr>
        <p:spPr>
          <a:xfrm>
            <a:off x="2328900" y="20231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5" name="Google Shape;95;p13"/>
          <p:cNvSpPr txBox="1">
            <a:spLocks noGrp="1"/>
          </p:cNvSpPr>
          <p:nvPr>
            <p:ph type="title" idx="4" hasCustomPrompt="1"/>
          </p:nvPr>
        </p:nvSpPr>
        <p:spPr>
          <a:xfrm>
            <a:off x="1519200" y="20231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6" name="Google Shape;96;p13"/>
          <p:cNvSpPr txBox="1">
            <a:spLocks noGrp="1"/>
          </p:cNvSpPr>
          <p:nvPr>
            <p:ph type="subTitle" idx="5"/>
          </p:nvPr>
        </p:nvSpPr>
        <p:spPr>
          <a:xfrm>
            <a:off x="2328900" y="24248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97" name="Google Shape;97;p13"/>
          <p:cNvSpPr txBox="1">
            <a:spLocks noGrp="1"/>
          </p:cNvSpPr>
          <p:nvPr>
            <p:ph type="title" idx="6"/>
          </p:nvPr>
        </p:nvSpPr>
        <p:spPr>
          <a:xfrm>
            <a:off x="3124500" y="287575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 name="Google Shape;98;p13"/>
          <p:cNvSpPr txBox="1">
            <a:spLocks noGrp="1"/>
          </p:cNvSpPr>
          <p:nvPr>
            <p:ph type="title" idx="7" hasCustomPrompt="1"/>
          </p:nvPr>
        </p:nvSpPr>
        <p:spPr>
          <a:xfrm>
            <a:off x="2314800" y="287575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9" name="Google Shape;99;p13"/>
          <p:cNvSpPr txBox="1">
            <a:spLocks noGrp="1"/>
          </p:cNvSpPr>
          <p:nvPr>
            <p:ph type="subTitle" idx="8"/>
          </p:nvPr>
        </p:nvSpPr>
        <p:spPr>
          <a:xfrm>
            <a:off x="3124500" y="327745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00" name="Google Shape;100;p13"/>
          <p:cNvSpPr txBox="1">
            <a:spLocks noGrp="1"/>
          </p:cNvSpPr>
          <p:nvPr>
            <p:ph type="title" idx="9"/>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1" name="Google Shape;101;p13"/>
          <p:cNvSpPr txBox="1">
            <a:spLocks noGrp="1"/>
          </p:cNvSpPr>
          <p:nvPr>
            <p:ph type="title" idx="13"/>
          </p:nvPr>
        </p:nvSpPr>
        <p:spPr>
          <a:xfrm>
            <a:off x="3923700" y="37254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 name="Google Shape;102;p13"/>
          <p:cNvSpPr txBox="1">
            <a:spLocks noGrp="1"/>
          </p:cNvSpPr>
          <p:nvPr>
            <p:ph type="title" idx="14" hasCustomPrompt="1"/>
          </p:nvPr>
        </p:nvSpPr>
        <p:spPr>
          <a:xfrm>
            <a:off x="3114000" y="37254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03" name="Google Shape;103;p13"/>
          <p:cNvSpPr txBox="1">
            <a:spLocks noGrp="1"/>
          </p:cNvSpPr>
          <p:nvPr>
            <p:ph type="subTitle" idx="15"/>
          </p:nvPr>
        </p:nvSpPr>
        <p:spPr>
          <a:xfrm>
            <a:off x="3923700" y="41271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4">
  <p:cSld name="TITLE_ONLY_8">
    <p:spTree>
      <p:nvGrpSpPr>
        <p:cNvPr id="1" name="Shape 126"/>
        <p:cNvGrpSpPr/>
        <p:nvPr/>
      </p:nvGrpSpPr>
      <p:grpSpPr>
        <a:xfrm>
          <a:off x="0" y="0"/>
          <a:ext cx="0" cy="0"/>
          <a:chOff x="0" y="0"/>
          <a:chExt cx="0" cy="0"/>
        </a:xfrm>
      </p:grpSpPr>
      <p:sp>
        <p:nvSpPr>
          <p:cNvPr id="127" name="Google Shape;127;p18"/>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0"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0" name="Google Shape;130;p18"/>
          <p:cNvSpPr/>
          <p:nvPr/>
        </p:nvSpPr>
        <p:spPr>
          <a:xfrm rot="5400000">
            <a:off x="6683100"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30"/>
        <p:cNvGrpSpPr/>
        <p:nvPr/>
      </p:nvGrpSpPr>
      <p:grpSpPr>
        <a:xfrm>
          <a:off x="0" y="0"/>
          <a:ext cx="0" cy="0"/>
          <a:chOff x="0" y="0"/>
          <a:chExt cx="0" cy="0"/>
        </a:xfrm>
      </p:grpSpPr>
      <p:sp>
        <p:nvSpPr>
          <p:cNvPr id="231" name="Google Shape;231;p29"/>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3"/>
        <p:cNvGrpSpPr/>
        <p:nvPr/>
      </p:nvGrpSpPr>
      <p:grpSpPr>
        <a:xfrm>
          <a:off x="0" y="0"/>
          <a:ext cx="0" cy="0"/>
          <a:chOff x="0" y="0"/>
          <a:chExt cx="0" cy="0"/>
        </a:xfrm>
      </p:grpSpPr>
      <p:sp>
        <p:nvSpPr>
          <p:cNvPr id="234" name="Google Shape;234;p30"/>
          <p:cNvSpPr/>
          <p:nvPr/>
        </p:nvSpPr>
        <p:spPr>
          <a:xfrm rot="10800000">
            <a:off x="5445834"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9"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Black"/>
              <a:buNone/>
              <a:defRPr sz="3500">
                <a:solidFill>
                  <a:schemeClr val="lt1"/>
                </a:solidFill>
                <a:latin typeface="Montserrat Black"/>
                <a:ea typeface="Montserrat Black"/>
                <a:cs typeface="Montserrat Black"/>
                <a:sym typeface="Montserrat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rtl="0">
              <a:lnSpc>
                <a:spcPct val="115000"/>
              </a:lnSpc>
              <a:spcBef>
                <a:spcPts val="1600"/>
              </a:spcBef>
              <a:spcAft>
                <a:spcPts val="160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4"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ctrTitle"/>
          </p:nvPr>
        </p:nvSpPr>
        <p:spPr>
          <a:xfrm>
            <a:off x="720000" y="540000"/>
            <a:ext cx="5505600" cy="23703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None/>
            </a:pPr>
            <a:r>
              <a:rPr lang="en" sz="4900" b="1" dirty="0">
                <a:solidFill>
                  <a:schemeClr val="dk2"/>
                </a:solidFill>
                <a:latin typeface="Montserrat"/>
                <a:ea typeface="Montserrat"/>
                <a:cs typeface="Montserrat"/>
                <a:sym typeface="Montserrat"/>
              </a:rPr>
              <a:t>JIRA FOR</a:t>
            </a:r>
            <a:br>
              <a:rPr lang="en" sz="4900" b="1" dirty="0">
                <a:solidFill>
                  <a:schemeClr val="dk2"/>
                </a:solidFill>
                <a:latin typeface="Montserrat"/>
                <a:ea typeface="Montserrat"/>
                <a:cs typeface="Montserrat"/>
                <a:sym typeface="Montserrat"/>
              </a:rPr>
            </a:br>
            <a:r>
              <a:rPr lang="en" sz="4900" b="1" dirty="0">
                <a:solidFill>
                  <a:schemeClr val="dk2"/>
                </a:solidFill>
                <a:latin typeface="Montserrat"/>
                <a:ea typeface="Montserrat"/>
                <a:cs typeface="Montserrat"/>
                <a:sym typeface="Montserrat"/>
              </a:rPr>
              <a:t>SOFTWARE DEVELOPMENT</a:t>
            </a:r>
            <a:endParaRPr sz="4400" dirty="0"/>
          </a:p>
        </p:txBody>
      </p:sp>
      <p:grpSp>
        <p:nvGrpSpPr>
          <p:cNvPr id="248" name="Google Shape;248;p34"/>
          <p:cNvGrpSpPr/>
          <p:nvPr/>
        </p:nvGrpSpPr>
        <p:grpSpPr>
          <a:xfrm>
            <a:off x="5831889" y="1579815"/>
            <a:ext cx="4620746" cy="3556754"/>
            <a:chOff x="5527089" y="1579815"/>
            <a:chExt cx="4620746" cy="3556754"/>
          </a:xfrm>
        </p:grpSpPr>
        <p:sp>
          <p:nvSpPr>
            <p:cNvPr id="249" name="Google Shape;249;p34"/>
            <p:cNvSpPr/>
            <p:nvPr/>
          </p:nvSpPr>
          <p:spPr>
            <a:xfrm>
              <a:off x="6239778" y="2099076"/>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a:off x="9124311" y="41128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flipH="1">
              <a:off x="9407991" y="180171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flipH="1">
              <a:off x="9111945" y="157981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flipH="1">
              <a:off x="8924714" y="189792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5527089" y="39252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5983525" y="43066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6203967" y="40214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34"/>
            <p:cNvGrpSpPr/>
            <p:nvPr/>
          </p:nvGrpSpPr>
          <p:grpSpPr>
            <a:xfrm>
              <a:off x="6419268" y="2175276"/>
              <a:ext cx="3428123" cy="2427848"/>
              <a:chOff x="6419268" y="2175276"/>
              <a:chExt cx="3428123" cy="2427848"/>
            </a:xfrm>
          </p:grpSpPr>
          <p:sp>
            <p:nvSpPr>
              <p:cNvPr id="258" name="Google Shape;258;p34"/>
              <p:cNvSpPr/>
              <p:nvPr/>
            </p:nvSpPr>
            <p:spPr>
              <a:xfrm>
                <a:off x="6825596" y="2683536"/>
                <a:ext cx="2463278" cy="1555605"/>
              </a:xfrm>
              <a:custGeom>
                <a:avLst/>
                <a:gdLst/>
                <a:ahLst/>
                <a:cxnLst/>
                <a:rect l="l" t="t" r="r" b="b"/>
                <a:pathLst>
                  <a:path w="109479" h="69138" extrusionOk="0">
                    <a:moveTo>
                      <a:pt x="4971" y="1"/>
                    </a:moveTo>
                    <a:cubicBezTo>
                      <a:pt x="2238" y="1"/>
                      <a:pt x="0" y="2237"/>
                      <a:pt x="0" y="4972"/>
                    </a:cubicBezTo>
                    <a:lnTo>
                      <a:pt x="0" y="64165"/>
                    </a:lnTo>
                    <a:cubicBezTo>
                      <a:pt x="0" y="66900"/>
                      <a:pt x="2237" y="69137"/>
                      <a:pt x="4971" y="69137"/>
                    </a:cubicBezTo>
                    <a:lnTo>
                      <a:pt x="104507" y="69137"/>
                    </a:lnTo>
                    <a:cubicBezTo>
                      <a:pt x="107241" y="69137"/>
                      <a:pt x="109479" y="66900"/>
                      <a:pt x="109479" y="64165"/>
                    </a:cubicBezTo>
                    <a:lnTo>
                      <a:pt x="109479" y="4972"/>
                    </a:lnTo>
                    <a:cubicBezTo>
                      <a:pt x="109479" y="2238"/>
                      <a:pt x="107243" y="1"/>
                      <a:pt x="104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6825528" y="3851398"/>
                <a:ext cx="2463323" cy="387765"/>
              </a:xfrm>
              <a:custGeom>
                <a:avLst/>
                <a:gdLst/>
                <a:ahLst/>
                <a:cxnLst/>
                <a:rect l="l" t="t" r="r" b="b"/>
                <a:pathLst>
                  <a:path w="109481" h="17234" extrusionOk="0">
                    <a:moveTo>
                      <a:pt x="1" y="1"/>
                    </a:moveTo>
                    <a:lnTo>
                      <a:pt x="1" y="12261"/>
                    </a:lnTo>
                    <a:cubicBezTo>
                      <a:pt x="1" y="14996"/>
                      <a:pt x="2240" y="17234"/>
                      <a:pt x="4972" y="17234"/>
                    </a:cubicBezTo>
                    <a:lnTo>
                      <a:pt x="104509" y="17234"/>
                    </a:lnTo>
                    <a:cubicBezTo>
                      <a:pt x="107244" y="17234"/>
                      <a:pt x="109481" y="14996"/>
                      <a:pt x="109481" y="12261"/>
                    </a:cubicBezTo>
                    <a:lnTo>
                      <a:pt x="109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6889901" y="2748696"/>
                <a:ext cx="2334645" cy="1046768"/>
              </a:xfrm>
              <a:custGeom>
                <a:avLst/>
                <a:gdLst/>
                <a:ahLst/>
                <a:cxnLst/>
                <a:rect l="l" t="t" r="r" b="b"/>
                <a:pathLst>
                  <a:path w="103762" h="46523" extrusionOk="0">
                    <a:moveTo>
                      <a:pt x="1598" y="1"/>
                    </a:moveTo>
                    <a:cubicBezTo>
                      <a:pt x="719" y="1"/>
                      <a:pt x="1" y="720"/>
                      <a:pt x="1" y="1600"/>
                    </a:cubicBezTo>
                    <a:lnTo>
                      <a:pt x="1" y="44925"/>
                    </a:lnTo>
                    <a:cubicBezTo>
                      <a:pt x="1" y="45804"/>
                      <a:pt x="719" y="46523"/>
                      <a:pt x="1598" y="46523"/>
                    </a:cubicBezTo>
                    <a:lnTo>
                      <a:pt x="102162" y="46523"/>
                    </a:lnTo>
                    <a:cubicBezTo>
                      <a:pt x="103042" y="46523"/>
                      <a:pt x="103761" y="45804"/>
                      <a:pt x="103761" y="44925"/>
                    </a:cubicBezTo>
                    <a:lnTo>
                      <a:pt x="103761" y="1600"/>
                    </a:lnTo>
                    <a:cubicBezTo>
                      <a:pt x="103761" y="720"/>
                      <a:pt x="103042" y="1"/>
                      <a:pt x="102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7451928" y="4474648"/>
                <a:ext cx="1210613" cy="63945"/>
              </a:xfrm>
              <a:custGeom>
                <a:avLst/>
                <a:gdLst/>
                <a:ahLst/>
                <a:cxnLst/>
                <a:rect l="l" t="t" r="r" b="b"/>
                <a:pathLst>
                  <a:path w="53805" h="2842" extrusionOk="0">
                    <a:moveTo>
                      <a:pt x="1" y="1"/>
                    </a:moveTo>
                    <a:lnTo>
                      <a:pt x="1" y="2841"/>
                    </a:lnTo>
                    <a:lnTo>
                      <a:pt x="53805" y="2841"/>
                    </a:lnTo>
                    <a:lnTo>
                      <a:pt x="53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7609743" y="4239118"/>
                <a:ext cx="894960" cy="235553"/>
              </a:xfrm>
              <a:custGeom>
                <a:avLst/>
                <a:gdLst/>
                <a:ahLst/>
                <a:cxnLst/>
                <a:rect l="l" t="t" r="r" b="b"/>
                <a:pathLst>
                  <a:path w="39776" h="10469" extrusionOk="0">
                    <a:moveTo>
                      <a:pt x="0" y="0"/>
                    </a:moveTo>
                    <a:lnTo>
                      <a:pt x="0" y="10469"/>
                    </a:lnTo>
                    <a:lnTo>
                      <a:pt x="39776" y="10469"/>
                    </a:lnTo>
                    <a:lnTo>
                      <a:pt x="397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7609743" y="4239118"/>
                <a:ext cx="894960" cy="135675"/>
              </a:xfrm>
              <a:custGeom>
                <a:avLst/>
                <a:gdLst/>
                <a:ahLst/>
                <a:cxnLst/>
                <a:rect l="l" t="t" r="r" b="b"/>
                <a:pathLst>
                  <a:path w="39776" h="6030" extrusionOk="0">
                    <a:moveTo>
                      <a:pt x="0" y="0"/>
                    </a:moveTo>
                    <a:lnTo>
                      <a:pt x="0" y="1945"/>
                    </a:lnTo>
                    <a:lnTo>
                      <a:pt x="39776" y="6030"/>
                    </a:lnTo>
                    <a:lnTo>
                      <a:pt x="397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8869338" y="3487056"/>
                <a:ext cx="978052" cy="558180"/>
              </a:xfrm>
              <a:custGeom>
                <a:avLst/>
                <a:gdLst/>
                <a:ahLst/>
                <a:cxnLst/>
                <a:rect l="l" t="t" r="r" b="b"/>
                <a:pathLst>
                  <a:path w="43469" h="24808" extrusionOk="0">
                    <a:moveTo>
                      <a:pt x="0" y="1"/>
                    </a:moveTo>
                    <a:lnTo>
                      <a:pt x="0" y="24808"/>
                    </a:lnTo>
                    <a:lnTo>
                      <a:pt x="43469" y="24808"/>
                    </a:lnTo>
                    <a:lnTo>
                      <a:pt x="434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8869338" y="3487056"/>
                <a:ext cx="978052" cy="81225"/>
              </a:xfrm>
              <a:custGeom>
                <a:avLst/>
                <a:gdLst/>
                <a:ahLst/>
                <a:cxnLst/>
                <a:rect l="l" t="t" r="r" b="b"/>
                <a:pathLst>
                  <a:path w="43469" h="3610" extrusionOk="0">
                    <a:moveTo>
                      <a:pt x="0" y="1"/>
                    </a:moveTo>
                    <a:lnTo>
                      <a:pt x="0" y="3609"/>
                    </a:lnTo>
                    <a:lnTo>
                      <a:pt x="43469" y="3609"/>
                    </a:lnTo>
                    <a:lnTo>
                      <a:pt x="43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8898588" y="3514956"/>
                <a:ext cx="23445" cy="23468"/>
              </a:xfrm>
              <a:custGeom>
                <a:avLst/>
                <a:gdLst/>
                <a:ahLst/>
                <a:cxnLst/>
                <a:rect l="l" t="t" r="r" b="b"/>
                <a:pathLst>
                  <a:path w="1042" h="1043" extrusionOk="0">
                    <a:moveTo>
                      <a:pt x="521" y="0"/>
                    </a:moveTo>
                    <a:cubicBezTo>
                      <a:pt x="233" y="0"/>
                      <a:pt x="0" y="234"/>
                      <a:pt x="0" y="522"/>
                    </a:cubicBezTo>
                    <a:cubicBezTo>
                      <a:pt x="0" y="808"/>
                      <a:pt x="235" y="1043"/>
                      <a:pt x="521" y="1043"/>
                    </a:cubicBezTo>
                    <a:cubicBezTo>
                      <a:pt x="807" y="1043"/>
                      <a:pt x="1042" y="808"/>
                      <a:pt x="1042" y="522"/>
                    </a:cubicBezTo>
                    <a:cubicBezTo>
                      <a:pt x="1042" y="234"/>
                      <a:pt x="807"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a:off x="8942643" y="3514956"/>
                <a:ext cx="23490" cy="23468"/>
              </a:xfrm>
              <a:custGeom>
                <a:avLst/>
                <a:gdLst/>
                <a:ahLst/>
                <a:cxnLst/>
                <a:rect l="l" t="t" r="r" b="b"/>
                <a:pathLst>
                  <a:path w="1044" h="1043" extrusionOk="0">
                    <a:moveTo>
                      <a:pt x="522" y="0"/>
                    </a:moveTo>
                    <a:cubicBezTo>
                      <a:pt x="234" y="0"/>
                      <a:pt x="1" y="234"/>
                      <a:pt x="1" y="522"/>
                    </a:cubicBezTo>
                    <a:cubicBezTo>
                      <a:pt x="1" y="808"/>
                      <a:pt x="235" y="1043"/>
                      <a:pt x="522" y="1043"/>
                    </a:cubicBezTo>
                    <a:cubicBezTo>
                      <a:pt x="810" y="1043"/>
                      <a:pt x="1044" y="808"/>
                      <a:pt x="1044" y="522"/>
                    </a:cubicBezTo>
                    <a:cubicBezTo>
                      <a:pt x="1044" y="234"/>
                      <a:pt x="810" y="0"/>
                      <a:pt x="5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a:off x="8986788" y="3514956"/>
                <a:ext cx="23445" cy="23468"/>
              </a:xfrm>
              <a:custGeom>
                <a:avLst/>
                <a:gdLst/>
                <a:ahLst/>
                <a:cxnLst/>
                <a:rect l="l" t="t" r="r" b="b"/>
                <a:pathLst>
                  <a:path w="1042" h="1043" extrusionOk="0">
                    <a:moveTo>
                      <a:pt x="521" y="0"/>
                    </a:moveTo>
                    <a:cubicBezTo>
                      <a:pt x="232" y="0"/>
                      <a:pt x="0" y="234"/>
                      <a:pt x="0" y="522"/>
                    </a:cubicBezTo>
                    <a:cubicBezTo>
                      <a:pt x="0" y="808"/>
                      <a:pt x="232" y="1043"/>
                      <a:pt x="521" y="1043"/>
                    </a:cubicBezTo>
                    <a:cubicBezTo>
                      <a:pt x="808" y="1043"/>
                      <a:pt x="1042" y="808"/>
                      <a:pt x="1042" y="522"/>
                    </a:cubicBezTo>
                    <a:cubicBezTo>
                      <a:pt x="1042" y="234"/>
                      <a:pt x="808"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8967528" y="3662691"/>
                <a:ext cx="269280" cy="269257"/>
              </a:xfrm>
              <a:custGeom>
                <a:avLst/>
                <a:gdLst/>
                <a:ahLst/>
                <a:cxnLst/>
                <a:rect l="l" t="t" r="r" b="b"/>
                <a:pathLst>
                  <a:path w="11968" h="11967" extrusionOk="0">
                    <a:moveTo>
                      <a:pt x="5983" y="1"/>
                    </a:moveTo>
                    <a:cubicBezTo>
                      <a:pt x="2678" y="1"/>
                      <a:pt x="1" y="2678"/>
                      <a:pt x="1" y="5983"/>
                    </a:cubicBezTo>
                    <a:cubicBezTo>
                      <a:pt x="1" y="9288"/>
                      <a:pt x="2678" y="11967"/>
                      <a:pt x="5983" y="11967"/>
                    </a:cubicBezTo>
                    <a:cubicBezTo>
                      <a:pt x="9289" y="11967"/>
                      <a:pt x="11967" y="9287"/>
                      <a:pt x="11967" y="5983"/>
                    </a:cubicBezTo>
                    <a:cubicBezTo>
                      <a:pt x="11967" y="2679"/>
                      <a:pt x="9289" y="1"/>
                      <a:pt x="59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a:off x="9068868" y="3731698"/>
                <a:ext cx="66600" cy="131175"/>
              </a:xfrm>
              <a:custGeom>
                <a:avLst/>
                <a:gdLst/>
                <a:ahLst/>
                <a:cxnLst/>
                <a:rect l="l" t="t" r="r" b="b"/>
                <a:pathLst>
                  <a:path w="2960" h="5830" extrusionOk="0">
                    <a:moveTo>
                      <a:pt x="1479" y="1"/>
                    </a:moveTo>
                    <a:cubicBezTo>
                      <a:pt x="661" y="1"/>
                      <a:pt x="1" y="663"/>
                      <a:pt x="1" y="1481"/>
                    </a:cubicBezTo>
                    <a:cubicBezTo>
                      <a:pt x="1" y="2066"/>
                      <a:pt x="343" y="2570"/>
                      <a:pt x="838" y="2807"/>
                    </a:cubicBezTo>
                    <a:lnTo>
                      <a:pt x="100" y="5579"/>
                    </a:lnTo>
                    <a:cubicBezTo>
                      <a:pt x="73" y="5716"/>
                      <a:pt x="167" y="5830"/>
                      <a:pt x="307" y="5830"/>
                    </a:cubicBezTo>
                    <a:lnTo>
                      <a:pt x="2650" y="5830"/>
                    </a:lnTo>
                    <a:cubicBezTo>
                      <a:pt x="2792" y="5830"/>
                      <a:pt x="2883" y="5717"/>
                      <a:pt x="2858" y="5579"/>
                    </a:cubicBezTo>
                    <a:lnTo>
                      <a:pt x="2123" y="2807"/>
                    </a:lnTo>
                    <a:cubicBezTo>
                      <a:pt x="2615" y="2568"/>
                      <a:pt x="2959" y="2066"/>
                      <a:pt x="2959" y="1481"/>
                    </a:cubicBezTo>
                    <a:cubicBezTo>
                      <a:pt x="2959" y="665"/>
                      <a:pt x="2297" y="1"/>
                      <a:pt x="1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9312633" y="3654186"/>
                <a:ext cx="239850" cy="16672"/>
              </a:xfrm>
              <a:custGeom>
                <a:avLst/>
                <a:gdLst/>
                <a:ahLst/>
                <a:cxnLst/>
                <a:rect l="l" t="t" r="r" b="b"/>
                <a:pathLst>
                  <a:path w="10660" h="741" extrusionOk="0">
                    <a:moveTo>
                      <a:pt x="0" y="1"/>
                    </a:moveTo>
                    <a:lnTo>
                      <a:pt x="0" y="741"/>
                    </a:lnTo>
                    <a:lnTo>
                      <a:pt x="10659" y="741"/>
                    </a:lnTo>
                    <a:lnTo>
                      <a:pt x="10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9312633" y="3698331"/>
                <a:ext cx="432810" cy="16605"/>
              </a:xfrm>
              <a:custGeom>
                <a:avLst/>
                <a:gdLst/>
                <a:ahLst/>
                <a:cxnLst/>
                <a:rect l="l" t="t" r="r" b="b"/>
                <a:pathLst>
                  <a:path w="19236" h="738" extrusionOk="0">
                    <a:moveTo>
                      <a:pt x="0" y="0"/>
                    </a:moveTo>
                    <a:lnTo>
                      <a:pt x="0" y="738"/>
                    </a:lnTo>
                    <a:lnTo>
                      <a:pt x="19235" y="738"/>
                    </a:lnTo>
                    <a:lnTo>
                      <a:pt x="19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9312633" y="3758451"/>
                <a:ext cx="432855" cy="92857"/>
              </a:xfrm>
              <a:custGeom>
                <a:avLst/>
                <a:gdLst/>
                <a:ahLst/>
                <a:cxnLst/>
                <a:rect l="l" t="t" r="r" b="b"/>
                <a:pathLst>
                  <a:path w="19238" h="4127" extrusionOk="0">
                    <a:moveTo>
                      <a:pt x="2780" y="0"/>
                    </a:moveTo>
                    <a:cubicBezTo>
                      <a:pt x="1250" y="0"/>
                      <a:pt x="0" y="928"/>
                      <a:pt x="0" y="2063"/>
                    </a:cubicBezTo>
                    <a:cubicBezTo>
                      <a:pt x="0" y="3198"/>
                      <a:pt x="1250" y="4127"/>
                      <a:pt x="2780" y="4127"/>
                    </a:cubicBezTo>
                    <a:lnTo>
                      <a:pt x="16459" y="4127"/>
                    </a:lnTo>
                    <a:cubicBezTo>
                      <a:pt x="17986" y="4127"/>
                      <a:pt x="19238" y="3197"/>
                      <a:pt x="19238" y="2063"/>
                    </a:cubicBezTo>
                    <a:cubicBezTo>
                      <a:pt x="19238" y="929"/>
                      <a:pt x="17986" y="0"/>
                      <a:pt x="16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9411183"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5"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9455283" y="3797263"/>
                <a:ext cx="15188" cy="15188"/>
              </a:xfrm>
              <a:custGeom>
                <a:avLst/>
                <a:gdLst/>
                <a:ahLst/>
                <a:cxnLst/>
                <a:rect l="l" t="t" r="r" b="b"/>
                <a:pathLst>
                  <a:path w="675" h="675" extrusionOk="0">
                    <a:moveTo>
                      <a:pt x="337" y="1"/>
                    </a:moveTo>
                    <a:cubicBezTo>
                      <a:pt x="152" y="1"/>
                      <a:pt x="0" y="152"/>
                      <a:pt x="0" y="338"/>
                    </a:cubicBezTo>
                    <a:cubicBezTo>
                      <a:pt x="0" y="525"/>
                      <a:pt x="152" y="675"/>
                      <a:pt x="337" y="675"/>
                    </a:cubicBezTo>
                    <a:cubicBezTo>
                      <a:pt x="526" y="675"/>
                      <a:pt x="674" y="525"/>
                      <a:pt x="674" y="338"/>
                    </a:cubicBezTo>
                    <a:cubicBezTo>
                      <a:pt x="674"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9499406"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6"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9543528" y="3797263"/>
                <a:ext cx="15165" cy="15188"/>
              </a:xfrm>
              <a:custGeom>
                <a:avLst/>
                <a:gdLst/>
                <a:ahLst/>
                <a:cxnLst/>
                <a:rect l="l" t="t" r="r" b="b"/>
                <a:pathLst>
                  <a:path w="674" h="675" extrusionOk="0">
                    <a:moveTo>
                      <a:pt x="338" y="1"/>
                    </a:moveTo>
                    <a:cubicBezTo>
                      <a:pt x="151" y="1"/>
                      <a:pt x="1" y="152"/>
                      <a:pt x="1" y="338"/>
                    </a:cubicBezTo>
                    <a:cubicBezTo>
                      <a:pt x="1" y="525"/>
                      <a:pt x="153" y="675"/>
                      <a:pt x="338" y="675"/>
                    </a:cubicBezTo>
                    <a:cubicBezTo>
                      <a:pt x="525" y="675"/>
                      <a:pt x="673" y="525"/>
                      <a:pt x="673" y="338"/>
                    </a:cubicBezTo>
                    <a:cubicBezTo>
                      <a:pt x="673" y="152"/>
                      <a:pt x="525"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9587606" y="3797263"/>
                <a:ext cx="15210" cy="15188"/>
              </a:xfrm>
              <a:custGeom>
                <a:avLst/>
                <a:gdLst/>
                <a:ahLst/>
                <a:cxnLst/>
                <a:rect l="l" t="t" r="r" b="b"/>
                <a:pathLst>
                  <a:path w="676" h="675" extrusionOk="0">
                    <a:moveTo>
                      <a:pt x="337" y="1"/>
                    </a:moveTo>
                    <a:cubicBezTo>
                      <a:pt x="151" y="1"/>
                      <a:pt x="0" y="152"/>
                      <a:pt x="0" y="338"/>
                    </a:cubicBezTo>
                    <a:cubicBezTo>
                      <a:pt x="0" y="525"/>
                      <a:pt x="151" y="675"/>
                      <a:pt x="337" y="675"/>
                    </a:cubicBezTo>
                    <a:cubicBezTo>
                      <a:pt x="526" y="675"/>
                      <a:pt x="676" y="525"/>
                      <a:pt x="676" y="338"/>
                    </a:cubicBezTo>
                    <a:cubicBezTo>
                      <a:pt x="676"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9631728" y="3797263"/>
                <a:ext cx="15188" cy="15188"/>
              </a:xfrm>
              <a:custGeom>
                <a:avLst/>
                <a:gdLst/>
                <a:ahLst/>
                <a:cxnLst/>
                <a:rect l="l" t="t" r="r" b="b"/>
                <a:pathLst>
                  <a:path w="675" h="675" extrusionOk="0">
                    <a:moveTo>
                      <a:pt x="338" y="1"/>
                    </a:moveTo>
                    <a:cubicBezTo>
                      <a:pt x="153" y="1"/>
                      <a:pt x="1" y="152"/>
                      <a:pt x="1" y="338"/>
                    </a:cubicBezTo>
                    <a:cubicBezTo>
                      <a:pt x="1" y="525"/>
                      <a:pt x="153" y="675"/>
                      <a:pt x="338" y="675"/>
                    </a:cubicBezTo>
                    <a:cubicBezTo>
                      <a:pt x="524" y="675"/>
                      <a:pt x="675" y="525"/>
                      <a:pt x="675" y="338"/>
                    </a:cubicBezTo>
                    <a:cubicBezTo>
                      <a:pt x="675" y="152"/>
                      <a:pt x="526"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9312633" y="3899548"/>
                <a:ext cx="203220" cy="60907"/>
              </a:xfrm>
              <a:custGeom>
                <a:avLst/>
                <a:gdLst/>
                <a:ahLst/>
                <a:cxnLst/>
                <a:rect l="l" t="t" r="r" b="b"/>
                <a:pathLst>
                  <a:path w="9032" h="2707" extrusionOk="0">
                    <a:moveTo>
                      <a:pt x="0" y="1"/>
                    </a:moveTo>
                    <a:lnTo>
                      <a:pt x="0" y="2707"/>
                    </a:lnTo>
                    <a:lnTo>
                      <a:pt x="9031" y="2707"/>
                    </a:lnTo>
                    <a:lnTo>
                      <a:pt x="90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9339161" y="3921666"/>
                <a:ext cx="150165" cy="16650"/>
              </a:xfrm>
              <a:custGeom>
                <a:avLst/>
                <a:gdLst/>
                <a:ahLst/>
                <a:cxnLst/>
                <a:rect l="l" t="t" r="r" b="b"/>
                <a:pathLst>
                  <a:path w="6674" h="740" extrusionOk="0">
                    <a:moveTo>
                      <a:pt x="1" y="1"/>
                    </a:moveTo>
                    <a:lnTo>
                      <a:pt x="1" y="739"/>
                    </a:lnTo>
                    <a:lnTo>
                      <a:pt x="6674" y="739"/>
                    </a:lnTo>
                    <a:lnTo>
                      <a:pt x="6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9034466" y="2311926"/>
                <a:ext cx="609682" cy="690503"/>
              </a:xfrm>
              <a:custGeom>
                <a:avLst/>
                <a:gdLst/>
                <a:ahLst/>
                <a:cxnLst/>
                <a:rect l="l" t="t" r="r" b="b"/>
                <a:pathLst>
                  <a:path w="27097" h="30689" extrusionOk="0">
                    <a:moveTo>
                      <a:pt x="1" y="1"/>
                    </a:moveTo>
                    <a:lnTo>
                      <a:pt x="1" y="30688"/>
                    </a:lnTo>
                    <a:lnTo>
                      <a:pt x="27097" y="30688"/>
                    </a:lnTo>
                    <a:lnTo>
                      <a:pt x="27097" y="6594"/>
                    </a:lnTo>
                    <a:lnTo>
                      <a:pt x="20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9506876" y="2311926"/>
                <a:ext cx="137273" cy="148365"/>
              </a:xfrm>
              <a:custGeom>
                <a:avLst/>
                <a:gdLst/>
                <a:ahLst/>
                <a:cxnLst/>
                <a:rect l="l" t="t" r="r" b="b"/>
                <a:pathLst>
                  <a:path w="6101" h="6594" extrusionOk="0">
                    <a:moveTo>
                      <a:pt x="0" y="1"/>
                    </a:moveTo>
                    <a:lnTo>
                      <a:pt x="0" y="6594"/>
                    </a:lnTo>
                    <a:lnTo>
                      <a:pt x="6101" y="659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9100728" y="2413468"/>
                <a:ext cx="342293" cy="19417"/>
              </a:xfrm>
              <a:custGeom>
                <a:avLst/>
                <a:gdLst/>
                <a:ahLst/>
                <a:cxnLst/>
                <a:rect l="l" t="t" r="r" b="b"/>
                <a:pathLst>
                  <a:path w="15213" h="863" extrusionOk="0">
                    <a:moveTo>
                      <a:pt x="0" y="1"/>
                    </a:moveTo>
                    <a:lnTo>
                      <a:pt x="0" y="862"/>
                    </a:lnTo>
                    <a:lnTo>
                      <a:pt x="15212" y="862"/>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9100728" y="2481913"/>
                <a:ext cx="342293" cy="19463"/>
              </a:xfrm>
              <a:custGeom>
                <a:avLst/>
                <a:gdLst/>
                <a:ahLst/>
                <a:cxnLst/>
                <a:rect l="l" t="t" r="r" b="b"/>
                <a:pathLst>
                  <a:path w="15213" h="865" extrusionOk="0">
                    <a:moveTo>
                      <a:pt x="0" y="1"/>
                    </a:moveTo>
                    <a:lnTo>
                      <a:pt x="0" y="865"/>
                    </a:lnTo>
                    <a:lnTo>
                      <a:pt x="15212" y="865"/>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9100728" y="255038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9100728" y="2618826"/>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9100728" y="268727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9100728" y="275573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9100728" y="2824183"/>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9100728" y="289262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6493383" y="3609546"/>
                <a:ext cx="670410" cy="426938"/>
              </a:xfrm>
              <a:custGeom>
                <a:avLst/>
                <a:gdLst/>
                <a:ahLst/>
                <a:cxnLst/>
                <a:rect l="l" t="t" r="r" b="b"/>
                <a:pathLst>
                  <a:path w="29796" h="18975" extrusionOk="0">
                    <a:moveTo>
                      <a:pt x="1" y="1"/>
                    </a:moveTo>
                    <a:lnTo>
                      <a:pt x="1" y="18975"/>
                    </a:lnTo>
                    <a:lnTo>
                      <a:pt x="29795" y="18975"/>
                    </a:lnTo>
                    <a:lnTo>
                      <a:pt x="29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6493383" y="3609546"/>
                <a:ext cx="670410" cy="286605"/>
              </a:xfrm>
              <a:custGeom>
                <a:avLst/>
                <a:gdLst/>
                <a:ahLst/>
                <a:cxnLst/>
                <a:rect l="l" t="t" r="r" b="b"/>
                <a:pathLst>
                  <a:path w="29796" h="12738" extrusionOk="0">
                    <a:moveTo>
                      <a:pt x="1" y="1"/>
                    </a:moveTo>
                    <a:lnTo>
                      <a:pt x="14900" y="12737"/>
                    </a:lnTo>
                    <a:lnTo>
                      <a:pt x="29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6493383" y="3739371"/>
                <a:ext cx="329175" cy="297113"/>
              </a:xfrm>
              <a:custGeom>
                <a:avLst/>
                <a:gdLst/>
                <a:ahLst/>
                <a:cxnLst/>
                <a:rect l="l" t="t" r="r" b="b"/>
                <a:pathLst>
                  <a:path w="14630" h="13205" extrusionOk="0">
                    <a:moveTo>
                      <a:pt x="13722" y="1"/>
                    </a:moveTo>
                    <a:cubicBezTo>
                      <a:pt x="13585" y="1"/>
                      <a:pt x="13444" y="50"/>
                      <a:pt x="13316" y="168"/>
                    </a:cubicBezTo>
                    <a:cubicBezTo>
                      <a:pt x="8877" y="4239"/>
                      <a:pt x="4441" y="8308"/>
                      <a:pt x="1" y="12379"/>
                    </a:cubicBezTo>
                    <a:lnTo>
                      <a:pt x="1" y="13205"/>
                    </a:lnTo>
                    <a:lnTo>
                      <a:pt x="903" y="13205"/>
                    </a:lnTo>
                    <a:cubicBezTo>
                      <a:pt x="5328" y="9144"/>
                      <a:pt x="9752" y="5089"/>
                      <a:pt x="14178" y="1028"/>
                    </a:cubicBezTo>
                    <a:cubicBezTo>
                      <a:pt x="14629" y="614"/>
                      <a:pt x="14205" y="1"/>
                      <a:pt x="13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6866816" y="3386143"/>
                <a:ext cx="505282" cy="460350"/>
              </a:xfrm>
              <a:custGeom>
                <a:avLst/>
                <a:gdLst/>
                <a:ahLst/>
                <a:cxnLst/>
                <a:rect l="l" t="t" r="r" b="b"/>
                <a:pathLst>
                  <a:path w="22457" h="20460" extrusionOk="0">
                    <a:moveTo>
                      <a:pt x="11226" y="2319"/>
                    </a:moveTo>
                    <a:cubicBezTo>
                      <a:pt x="13251" y="2319"/>
                      <a:pt x="15275" y="3090"/>
                      <a:pt x="16820" y="4634"/>
                    </a:cubicBezTo>
                    <a:cubicBezTo>
                      <a:pt x="19910" y="7726"/>
                      <a:pt x="19910" y="12734"/>
                      <a:pt x="16820" y="15821"/>
                    </a:cubicBezTo>
                    <a:cubicBezTo>
                      <a:pt x="15275" y="17366"/>
                      <a:pt x="13250" y="18138"/>
                      <a:pt x="11225" y="18138"/>
                    </a:cubicBezTo>
                    <a:cubicBezTo>
                      <a:pt x="9201" y="18138"/>
                      <a:pt x="7177" y="17367"/>
                      <a:pt x="5633" y="15822"/>
                    </a:cubicBezTo>
                    <a:cubicBezTo>
                      <a:pt x="2546" y="12734"/>
                      <a:pt x="2546" y="7726"/>
                      <a:pt x="5633" y="4634"/>
                    </a:cubicBezTo>
                    <a:cubicBezTo>
                      <a:pt x="7178" y="3090"/>
                      <a:pt x="9202" y="2319"/>
                      <a:pt x="11226" y="2319"/>
                    </a:cubicBezTo>
                    <a:close/>
                    <a:moveTo>
                      <a:pt x="11226" y="0"/>
                    </a:moveTo>
                    <a:cubicBezTo>
                      <a:pt x="8608" y="0"/>
                      <a:pt x="5991" y="998"/>
                      <a:pt x="3994" y="2995"/>
                    </a:cubicBezTo>
                    <a:cubicBezTo>
                      <a:pt x="0" y="6991"/>
                      <a:pt x="0" y="13467"/>
                      <a:pt x="3994" y="17463"/>
                    </a:cubicBezTo>
                    <a:cubicBezTo>
                      <a:pt x="5991" y="19461"/>
                      <a:pt x="8610" y="20459"/>
                      <a:pt x="11228" y="20459"/>
                    </a:cubicBezTo>
                    <a:cubicBezTo>
                      <a:pt x="13846" y="20459"/>
                      <a:pt x="16465" y="19461"/>
                      <a:pt x="18462" y="17463"/>
                    </a:cubicBezTo>
                    <a:cubicBezTo>
                      <a:pt x="22457" y="13470"/>
                      <a:pt x="22457" y="6991"/>
                      <a:pt x="18462" y="2997"/>
                    </a:cubicBezTo>
                    <a:cubicBezTo>
                      <a:pt x="16463" y="999"/>
                      <a:pt x="13844" y="0"/>
                      <a:pt x="11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6924078" y="3438298"/>
                <a:ext cx="390735" cy="355972"/>
              </a:xfrm>
              <a:custGeom>
                <a:avLst/>
                <a:gdLst/>
                <a:ahLst/>
                <a:cxnLst/>
                <a:rect l="l" t="t" r="r" b="b"/>
                <a:pathLst>
                  <a:path w="17366" h="15821" extrusionOk="0">
                    <a:moveTo>
                      <a:pt x="8681" y="1"/>
                    </a:moveTo>
                    <a:cubicBezTo>
                      <a:pt x="6657" y="1"/>
                      <a:pt x="4633" y="772"/>
                      <a:pt x="3088" y="2316"/>
                    </a:cubicBezTo>
                    <a:cubicBezTo>
                      <a:pt x="1" y="5408"/>
                      <a:pt x="1" y="10416"/>
                      <a:pt x="3088" y="13504"/>
                    </a:cubicBezTo>
                    <a:cubicBezTo>
                      <a:pt x="4632" y="15049"/>
                      <a:pt x="6656" y="15820"/>
                      <a:pt x="8680" y="15820"/>
                    </a:cubicBezTo>
                    <a:cubicBezTo>
                      <a:pt x="10705" y="15820"/>
                      <a:pt x="12730" y="15048"/>
                      <a:pt x="14275" y="13503"/>
                    </a:cubicBezTo>
                    <a:cubicBezTo>
                      <a:pt x="17365" y="10416"/>
                      <a:pt x="17365" y="5408"/>
                      <a:pt x="14275" y="2316"/>
                    </a:cubicBezTo>
                    <a:cubicBezTo>
                      <a:pt x="12730" y="772"/>
                      <a:pt x="10706" y="1"/>
                      <a:pt x="8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225241" y="3722136"/>
                <a:ext cx="226418" cy="226372"/>
              </a:xfrm>
              <a:custGeom>
                <a:avLst/>
                <a:gdLst/>
                <a:ahLst/>
                <a:cxnLst/>
                <a:rect l="l" t="t" r="r" b="b"/>
                <a:pathLst>
                  <a:path w="10063" h="10061" extrusionOk="0">
                    <a:moveTo>
                      <a:pt x="1782" y="0"/>
                    </a:moveTo>
                    <a:lnTo>
                      <a:pt x="1" y="1781"/>
                    </a:lnTo>
                    <a:lnTo>
                      <a:pt x="8282" y="10061"/>
                    </a:lnTo>
                    <a:lnTo>
                      <a:pt x="10063" y="8281"/>
                    </a:lnTo>
                    <a:lnTo>
                      <a:pt x="1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7371423" y="3868341"/>
                <a:ext cx="80235" cy="80168"/>
              </a:xfrm>
              <a:custGeom>
                <a:avLst/>
                <a:gdLst/>
                <a:ahLst/>
                <a:cxnLst/>
                <a:rect l="l" t="t" r="r" b="b"/>
                <a:pathLst>
                  <a:path w="3566" h="3563" extrusionOk="0">
                    <a:moveTo>
                      <a:pt x="1785" y="0"/>
                    </a:moveTo>
                    <a:lnTo>
                      <a:pt x="1" y="1783"/>
                    </a:lnTo>
                    <a:lnTo>
                      <a:pt x="1785" y="3563"/>
                    </a:lnTo>
                    <a:lnTo>
                      <a:pt x="3566" y="1783"/>
                    </a:lnTo>
                    <a:lnTo>
                      <a:pt x="1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7013088" y="3518848"/>
                <a:ext cx="212648" cy="190035"/>
              </a:xfrm>
              <a:custGeom>
                <a:avLst/>
                <a:gdLst/>
                <a:ahLst/>
                <a:cxnLst/>
                <a:rect l="l" t="t" r="r" b="b"/>
                <a:pathLst>
                  <a:path w="9451" h="8446" extrusionOk="0">
                    <a:moveTo>
                      <a:pt x="4726" y="1"/>
                    </a:moveTo>
                    <a:cubicBezTo>
                      <a:pt x="3911" y="1"/>
                      <a:pt x="3251" y="661"/>
                      <a:pt x="3251" y="1474"/>
                    </a:cubicBezTo>
                    <a:cubicBezTo>
                      <a:pt x="3251" y="1778"/>
                      <a:pt x="3343" y="2062"/>
                      <a:pt x="3503" y="2296"/>
                    </a:cubicBezTo>
                    <a:cubicBezTo>
                      <a:pt x="3299" y="2458"/>
                      <a:pt x="3113" y="2659"/>
                      <a:pt x="2953" y="2892"/>
                    </a:cubicBezTo>
                    <a:cubicBezTo>
                      <a:pt x="2359" y="2519"/>
                      <a:pt x="1766" y="2146"/>
                      <a:pt x="1172" y="1774"/>
                    </a:cubicBezTo>
                    <a:cubicBezTo>
                      <a:pt x="1125" y="1745"/>
                      <a:pt x="1080" y="1732"/>
                      <a:pt x="1037" y="1732"/>
                    </a:cubicBezTo>
                    <a:cubicBezTo>
                      <a:pt x="812" y="1732"/>
                      <a:pt x="666" y="2077"/>
                      <a:pt x="906" y="2228"/>
                    </a:cubicBezTo>
                    <a:cubicBezTo>
                      <a:pt x="1501" y="2602"/>
                      <a:pt x="2096" y="2974"/>
                      <a:pt x="2691" y="3348"/>
                    </a:cubicBezTo>
                    <a:cubicBezTo>
                      <a:pt x="2483" y="3785"/>
                      <a:pt x="2355" y="4293"/>
                      <a:pt x="2330" y="4840"/>
                    </a:cubicBezTo>
                    <a:cubicBezTo>
                      <a:pt x="1665" y="4771"/>
                      <a:pt x="1001" y="4701"/>
                      <a:pt x="337" y="4633"/>
                    </a:cubicBezTo>
                    <a:cubicBezTo>
                      <a:pt x="326" y="4631"/>
                      <a:pt x="315" y="4631"/>
                      <a:pt x="305" y="4631"/>
                    </a:cubicBezTo>
                    <a:cubicBezTo>
                      <a:pt x="1" y="4631"/>
                      <a:pt x="13" y="5124"/>
                      <a:pt x="337" y="5158"/>
                    </a:cubicBezTo>
                    <a:lnTo>
                      <a:pt x="2338" y="5367"/>
                    </a:lnTo>
                    <a:cubicBezTo>
                      <a:pt x="2374" y="5839"/>
                      <a:pt x="2490" y="6281"/>
                      <a:pt x="2663" y="6670"/>
                    </a:cubicBezTo>
                    <a:lnTo>
                      <a:pt x="1238" y="8001"/>
                    </a:lnTo>
                    <a:cubicBezTo>
                      <a:pt x="1045" y="8181"/>
                      <a:pt x="1227" y="8446"/>
                      <a:pt x="1434" y="8446"/>
                    </a:cubicBezTo>
                    <a:cubicBezTo>
                      <a:pt x="1494" y="8446"/>
                      <a:pt x="1555" y="8424"/>
                      <a:pt x="1610" y="8372"/>
                    </a:cubicBezTo>
                    <a:cubicBezTo>
                      <a:pt x="2049" y="7963"/>
                      <a:pt x="2488" y="7554"/>
                      <a:pt x="2927" y="7146"/>
                    </a:cubicBezTo>
                    <a:cubicBezTo>
                      <a:pt x="3366" y="7806"/>
                      <a:pt x="4010" y="8223"/>
                      <a:pt x="4726" y="8223"/>
                    </a:cubicBezTo>
                    <a:cubicBezTo>
                      <a:pt x="5442" y="8223"/>
                      <a:pt x="6084" y="7806"/>
                      <a:pt x="6525" y="7146"/>
                    </a:cubicBezTo>
                    <a:cubicBezTo>
                      <a:pt x="6963" y="7555"/>
                      <a:pt x="7401" y="7965"/>
                      <a:pt x="7841" y="8372"/>
                    </a:cubicBezTo>
                    <a:cubicBezTo>
                      <a:pt x="7896" y="8424"/>
                      <a:pt x="7957" y="8446"/>
                      <a:pt x="8017" y="8446"/>
                    </a:cubicBezTo>
                    <a:cubicBezTo>
                      <a:pt x="8224" y="8446"/>
                      <a:pt x="8407" y="8181"/>
                      <a:pt x="8214" y="8001"/>
                    </a:cubicBezTo>
                    <a:lnTo>
                      <a:pt x="6787" y="6671"/>
                    </a:lnTo>
                    <a:cubicBezTo>
                      <a:pt x="6963" y="6282"/>
                      <a:pt x="7077" y="5841"/>
                      <a:pt x="7114" y="5367"/>
                    </a:cubicBezTo>
                    <a:lnTo>
                      <a:pt x="9114" y="5158"/>
                    </a:lnTo>
                    <a:cubicBezTo>
                      <a:pt x="9438" y="5123"/>
                      <a:pt x="9451" y="4630"/>
                      <a:pt x="9146" y="4630"/>
                    </a:cubicBezTo>
                    <a:cubicBezTo>
                      <a:pt x="9136" y="4630"/>
                      <a:pt x="9125" y="4630"/>
                      <a:pt x="9114" y="4631"/>
                    </a:cubicBezTo>
                    <a:cubicBezTo>
                      <a:pt x="8450" y="4701"/>
                      <a:pt x="7785" y="4768"/>
                      <a:pt x="7121" y="4838"/>
                    </a:cubicBezTo>
                    <a:cubicBezTo>
                      <a:pt x="7096" y="4292"/>
                      <a:pt x="6967" y="3784"/>
                      <a:pt x="6760" y="3348"/>
                    </a:cubicBezTo>
                    <a:cubicBezTo>
                      <a:pt x="7356" y="2974"/>
                      <a:pt x="7951" y="2602"/>
                      <a:pt x="8546" y="2228"/>
                    </a:cubicBezTo>
                    <a:cubicBezTo>
                      <a:pt x="8786" y="2077"/>
                      <a:pt x="8640" y="1732"/>
                      <a:pt x="8415" y="1732"/>
                    </a:cubicBezTo>
                    <a:cubicBezTo>
                      <a:pt x="8372" y="1732"/>
                      <a:pt x="8326" y="1745"/>
                      <a:pt x="8279" y="1774"/>
                    </a:cubicBezTo>
                    <a:cubicBezTo>
                      <a:pt x="7685" y="2146"/>
                      <a:pt x="7091" y="2519"/>
                      <a:pt x="6498" y="2892"/>
                    </a:cubicBezTo>
                    <a:cubicBezTo>
                      <a:pt x="6337" y="2661"/>
                      <a:pt x="6154" y="2458"/>
                      <a:pt x="5948" y="2296"/>
                    </a:cubicBezTo>
                    <a:cubicBezTo>
                      <a:pt x="6107" y="2062"/>
                      <a:pt x="6200" y="1778"/>
                      <a:pt x="6200" y="1474"/>
                    </a:cubicBezTo>
                    <a:cubicBezTo>
                      <a:pt x="6200" y="661"/>
                      <a:pt x="5539" y="1"/>
                      <a:pt x="4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6559016" y="2352763"/>
                <a:ext cx="645502" cy="731115"/>
              </a:xfrm>
              <a:custGeom>
                <a:avLst/>
                <a:gdLst/>
                <a:ahLst/>
                <a:cxnLst/>
                <a:rect l="l" t="t" r="r" b="b"/>
                <a:pathLst>
                  <a:path w="28689" h="32494" extrusionOk="0">
                    <a:moveTo>
                      <a:pt x="0" y="0"/>
                    </a:moveTo>
                    <a:lnTo>
                      <a:pt x="0" y="32493"/>
                    </a:lnTo>
                    <a:lnTo>
                      <a:pt x="28689" y="32493"/>
                    </a:lnTo>
                    <a:lnTo>
                      <a:pt x="28689" y="6980"/>
                    </a:lnTo>
                    <a:lnTo>
                      <a:pt x="222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7059168" y="2352763"/>
                <a:ext cx="145350" cy="157050"/>
              </a:xfrm>
              <a:custGeom>
                <a:avLst/>
                <a:gdLst/>
                <a:ahLst/>
                <a:cxnLst/>
                <a:rect l="l" t="t" r="r" b="b"/>
                <a:pathLst>
                  <a:path w="6460" h="6980" extrusionOk="0">
                    <a:moveTo>
                      <a:pt x="1" y="0"/>
                    </a:moveTo>
                    <a:lnTo>
                      <a:pt x="1" y="6980"/>
                    </a:lnTo>
                    <a:lnTo>
                      <a:pt x="6460" y="698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6629193" y="2460268"/>
                <a:ext cx="362385" cy="20520"/>
              </a:xfrm>
              <a:custGeom>
                <a:avLst/>
                <a:gdLst/>
                <a:ahLst/>
                <a:cxnLst/>
                <a:rect l="l" t="t" r="r" b="b"/>
                <a:pathLst>
                  <a:path w="16106" h="912" extrusionOk="0">
                    <a:moveTo>
                      <a:pt x="0" y="1"/>
                    </a:moveTo>
                    <a:lnTo>
                      <a:pt x="0" y="912"/>
                    </a:lnTo>
                    <a:lnTo>
                      <a:pt x="16105" y="912"/>
                    </a:lnTo>
                    <a:lnTo>
                      <a:pt x="16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629193" y="2532741"/>
                <a:ext cx="362385" cy="20542"/>
              </a:xfrm>
              <a:custGeom>
                <a:avLst/>
                <a:gdLst/>
                <a:ahLst/>
                <a:cxnLst/>
                <a:rect l="l" t="t" r="r" b="b"/>
                <a:pathLst>
                  <a:path w="16106" h="913" extrusionOk="0">
                    <a:moveTo>
                      <a:pt x="0" y="0"/>
                    </a:moveTo>
                    <a:lnTo>
                      <a:pt x="0" y="913"/>
                    </a:lnTo>
                    <a:lnTo>
                      <a:pt x="16105" y="913"/>
                    </a:lnTo>
                    <a:lnTo>
                      <a:pt x="16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6629193" y="260521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6629193" y="2677686"/>
                <a:ext cx="517005" cy="20565"/>
              </a:xfrm>
              <a:custGeom>
                <a:avLst/>
                <a:gdLst/>
                <a:ahLst/>
                <a:cxnLst/>
                <a:rect l="l" t="t" r="r" b="b"/>
                <a:pathLst>
                  <a:path w="22978" h="914"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6629193" y="2750181"/>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6629193" y="282265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6629193" y="2895103"/>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6629193" y="2967598"/>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7757748" y="2175298"/>
                <a:ext cx="580973" cy="416723"/>
              </a:xfrm>
              <a:custGeom>
                <a:avLst/>
                <a:gdLst/>
                <a:ahLst/>
                <a:cxnLst/>
                <a:rect l="l" t="t" r="r" b="b"/>
                <a:pathLst>
                  <a:path w="25821" h="18521" extrusionOk="0">
                    <a:moveTo>
                      <a:pt x="12910" y="0"/>
                    </a:moveTo>
                    <a:cubicBezTo>
                      <a:pt x="12051" y="0"/>
                      <a:pt x="11192" y="480"/>
                      <a:pt x="10541" y="1439"/>
                    </a:cubicBezTo>
                    <a:lnTo>
                      <a:pt x="1303" y="15034"/>
                    </a:lnTo>
                    <a:cubicBezTo>
                      <a:pt x="0" y="16952"/>
                      <a:pt x="831" y="18521"/>
                      <a:pt x="3150" y="18521"/>
                    </a:cubicBezTo>
                    <a:lnTo>
                      <a:pt x="22669" y="18521"/>
                    </a:lnTo>
                    <a:cubicBezTo>
                      <a:pt x="24988" y="18521"/>
                      <a:pt x="25820" y="16951"/>
                      <a:pt x="24517" y="15034"/>
                    </a:cubicBezTo>
                    <a:lnTo>
                      <a:pt x="15279" y="1439"/>
                    </a:lnTo>
                    <a:cubicBezTo>
                      <a:pt x="14628" y="480"/>
                      <a:pt x="13769" y="0"/>
                      <a:pt x="12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8034003" y="2175276"/>
                <a:ext cx="304718" cy="416745"/>
              </a:xfrm>
              <a:custGeom>
                <a:avLst/>
                <a:gdLst/>
                <a:ahLst/>
                <a:cxnLst/>
                <a:rect l="l" t="t" r="r" b="b"/>
                <a:pathLst>
                  <a:path w="13543" h="18522" extrusionOk="0">
                    <a:moveTo>
                      <a:pt x="631" y="1"/>
                    </a:moveTo>
                    <a:cubicBezTo>
                      <a:pt x="420" y="1"/>
                      <a:pt x="208" y="30"/>
                      <a:pt x="0" y="88"/>
                    </a:cubicBezTo>
                    <a:cubicBezTo>
                      <a:pt x="636" y="268"/>
                      <a:pt x="1244" y="716"/>
                      <a:pt x="1736" y="1440"/>
                    </a:cubicBezTo>
                    <a:lnTo>
                      <a:pt x="10973" y="15035"/>
                    </a:lnTo>
                    <a:cubicBezTo>
                      <a:pt x="12277" y="16953"/>
                      <a:pt x="11444" y="18522"/>
                      <a:pt x="9127" y="18522"/>
                    </a:cubicBezTo>
                    <a:lnTo>
                      <a:pt x="10391" y="18522"/>
                    </a:lnTo>
                    <a:cubicBezTo>
                      <a:pt x="12710" y="18522"/>
                      <a:pt x="13542" y="16953"/>
                      <a:pt x="12239" y="15035"/>
                    </a:cubicBezTo>
                    <a:lnTo>
                      <a:pt x="3001" y="1440"/>
                    </a:lnTo>
                    <a:cubicBezTo>
                      <a:pt x="2349" y="480"/>
                      <a:pt x="1490" y="1"/>
                      <a:pt x="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8029031" y="2278866"/>
                <a:ext cx="38385" cy="207540"/>
              </a:xfrm>
              <a:custGeom>
                <a:avLst/>
                <a:gdLst/>
                <a:ahLst/>
                <a:cxnLst/>
                <a:rect l="l" t="t" r="r" b="b"/>
                <a:pathLst>
                  <a:path w="1706" h="9224" extrusionOk="0">
                    <a:moveTo>
                      <a:pt x="853" y="1"/>
                    </a:moveTo>
                    <a:cubicBezTo>
                      <a:pt x="382" y="1"/>
                      <a:pt x="1" y="383"/>
                      <a:pt x="1" y="855"/>
                    </a:cubicBezTo>
                    <a:lnTo>
                      <a:pt x="1" y="8371"/>
                    </a:lnTo>
                    <a:cubicBezTo>
                      <a:pt x="1" y="8843"/>
                      <a:pt x="382" y="9224"/>
                      <a:pt x="853" y="9224"/>
                    </a:cubicBezTo>
                    <a:cubicBezTo>
                      <a:pt x="1323" y="9224"/>
                      <a:pt x="1706" y="8843"/>
                      <a:pt x="1706" y="8371"/>
                    </a:cubicBezTo>
                    <a:lnTo>
                      <a:pt x="1706" y="855"/>
                    </a:lnTo>
                    <a:cubicBezTo>
                      <a:pt x="1706" y="383"/>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8029031" y="2503776"/>
                <a:ext cx="38385" cy="38430"/>
              </a:xfrm>
              <a:custGeom>
                <a:avLst/>
                <a:gdLst/>
                <a:ahLst/>
                <a:cxnLst/>
                <a:rect l="l" t="t" r="r" b="b"/>
                <a:pathLst>
                  <a:path w="1706" h="1708" extrusionOk="0">
                    <a:moveTo>
                      <a:pt x="853" y="1"/>
                    </a:moveTo>
                    <a:cubicBezTo>
                      <a:pt x="382" y="1"/>
                      <a:pt x="1" y="383"/>
                      <a:pt x="1" y="853"/>
                    </a:cubicBezTo>
                    <a:cubicBezTo>
                      <a:pt x="1" y="1325"/>
                      <a:pt x="382" y="1707"/>
                      <a:pt x="853" y="1707"/>
                    </a:cubicBezTo>
                    <a:cubicBezTo>
                      <a:pt x="1323" y="1707"/>
                      <a:pt x="1706" y="1325"/>
                      <a:pt x="1706" y="853"/>
                    </a:cubicBezTo>
                    <a:cubicBezTo>
                      <a:pt x="1706" y="382"/>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6836913" y="3739371"/>
                <a:ext cx="326880" cy="297113"/>
              </a:xfrm>
              <a:custGeom>
                <a:avLst/>
                <a:gdLst/>
                <a:ahLst/>
                <a:cxnLst/>
                <a:rect l="l" t="t" r="r" b="b"/>
                <a:pathLst>
                  <a:path w="14528" h="13205" extrusionOk="0">
                    <a:moveTo>
                      <a:pt x="906" y="1"/>
                    </a:moveTo>
                    <a:cubicBezTo>
                      <a:pt x="424" y="1"/>
                      <a:pt x="0" y="614"/>
                      <a:pt x="451" y="1028"/>
                    </a:cubicBezTo>
                    <a:cubicBezTo>
                      <a:pt x="4878" y="5089"/>
                      <a:pt x="9301" y="9144"/>
                      <a:pt x="13726" y="13205"/>
                    </a:cubicBezTo>
                    <a:lnTo>
                      <a:pt x="14527" y="13205"/>
                    </a:lnTo>
                    <a:lnTo>
                      <a:pt x="14527" y="12286"/>
                    </a:lnTo>
                    <a:cubicBezTo>
                      <a:pt x="10123" y="8248"/>
                      <a:pt x="5719" y="4207"/>
                      <a:pt x="1313" y="168"/>
                    </a:cubicBezTo>
                    <a:cubicBezTo>
                      <a:pt x="1185" y="50"/>
                      <a:pt x="1043" y="1"/>
                      <a:pt x="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6419268" y="4532563"/>
                <a:ext cx="3401055" cy="70560"/>
              </a:xfrm>
              <a:custGeom>
                <a:avLst/>
                <a:gdLst/>
                <a:ahLst/>
                <a:cxnLst/>
                <a:rect l="l" t="t" r="r" b="b"/>
                <a:pathLst>
                  <a:path w="151158" h="3136" extrusionOk="0">
                    <a:moveTo>
                      <a:pt x="1568" y="0"/>
                    </a:moveTo>
                    <a:cubicBezTo>
                      <a:pt x="702" y="0"/>
                      <a:pt x="1" y="702"/>
                      <a:pt x="1" y="1567"/>
                    </a:cubicBezTo>
                    <a:cubicBezTo>
                      <a:pt x="1" y="2434"/>
                      <a:pt x="702" y="3136"/>
                      <a:pt x="1568" y="3136"/>
                    </a:cubicBezTo>
                    <a:lnTo>
                      <a:pt x="149589" y="3136"/>
                    </a:lnTo>
                    <a:cubicBezTo>
                      <a:pt x="150455" y="3136"/>
                      <a:pt x="151157" y="2433"/>
                      <a:pt x="151157" y="1567"/>
                    </a:cubicBezTo>
                    <a:cubicBezTo>
                      <a:pt x="151157" y="703"/>
                      <a:pt x="150455" y="1"/>
                      <a:pt x="149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8956886" y="2512648"/>
                <a:ext cx="779625" cy="594248"/>
              </a:xfrm>
              <a:custGeom>
                <a:avLst/>
                <a:gdLst/>
                <a:ahLst/>
                <a:cxnLst/>
                <a:rect l="l" t="t" r="r" b="b"/>
                <a:pathLst>
                  <a:path w="34650" h="26411" extrusionOk="0">
                    <a:moveTo>
                      <a:pt x="1989" y="0"/>
                    </a:moveTo>
                    <a:cubicBezTo>
                      <a:pt x="836" y="0"/>
                      <a:pt x="0" y="937"/>
                      <a:pt x="129" y="2081"/>
                    </a:cubicBezTo>
                    <a:lnTo>
                      <a:pt x="2648" y="24331"/>
                    </a:lnTo>
                    <a:cubicBezTo>
                      <a:pt x="2777" y="25476"/>
                      <a:pt x="3826" y="26411"/>
                      <a:pt x="4978" y="26411"/>
                    </a:cubicBezTo>
                    <a:lnTo>
                      <a:pt x="29691" y="26411"/>
                    </a:lnTo>
                    <a:cubicBezTo>
                      <a:pt x="30842" y="26411"/>
                      <a:pt x="31910" y="25475"/>
                      <a:pt x="32062" y="24334"/>
                    </a:cubicBezTo>
                    <a:lnTo>
                      <a:pt x="34497" y="6227"/>
                    </a:lnTo>
                    <a:cubicBezTo>
                      <a:pt x="34650" y="5086"/>
                      <a:pt x="33832" y="4152"/>
                      <a:pt x="32681" y="4152"/>
                    </a:cubicBezTo>
                    <a:lnTo>
                      <a:pt x="20114" y="4152"/>
                    </a:lnTo>
                    <a:lnTo>
                      <a:pt x="20114" y="4155"/>
                    </a:lnTo>
                    <a:cubicBezTo>
                      <a:pt x="18961" y="4155"/>
                      <a:pt x="18021" y="3222"/>
                      <a:pt x="18021" y="2078"/>
                    </a:cubicBezTo>
                    <a:cubicBezTo>
                      <a:pt x="18021" y="937"/>
                      <a:pt x="17077" y="0"/>
                      <a:pt x="15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8913123" y="2512648"/>
                <a:ext cx="779625" cy="594248"/>
              </a:xfrm>
              <a:custGeom>
                <a:avLst/>
                <a:gdLst/>
                <a:ahLst/>
                <a:cxnLst/>
                <a:rect l="l" t="t" r="r" b="b"/>
                <a:pathLst>
                  <a:path w="34650" h="26411" extrusionOk="0">
                    <a:moveTo>
                      <a:pt x="1987" y="0"/>
                    </a:moveTo>
                    <a:cubicBezTo>
                      <a:pt x="835" y="0"/>
                      <a:pt x="0" y="937"/>
                      <a:pt x="128" y="2081"/>
                    </a:cubicBezTo>
                    <a:lnTo>
                      <a:pt x="2647" y="24331"/>
                    </a:lnTo>
                    <a:cubicBezTo>
                      <a:pt x="2776" y="25476"/>
                      <a:pt x="3824" y="26411"/>
                      <a:pt x="4978" y="26411"/>
                    </a:cubicBezTo>
                    <a:lnTo>
                      <a:pt x="29691" y="26411"/>
                    </a:lnTo>
                    <a:cubicBezTo>
                      <a:pt x="30843" y="26411"/>
                      <a:pt x="31909" y="25475"/>
                      <a:pt x="32063" y="24334"/>
                    </a:cubicBezTo>
                    <a:lnTo>
                      <a:pt x="34498" y="6227"/>
                    </a:lnTo>
                    <a:cubicBezTo>
                      <a:pt x="34650" y="5086"/>
                      <a:pt x="33833" y="4152"/>
                      <a:pt x="32680" y="4152"/>
                    </a:cubicBezTo>
                    <a:lnTo>
                      <a:pt x="20113" y="4152"/>
                    </a:lnTo>
                    <a:lnTo>
                      <a:pt x="20113" y="4155"/>
                    </a:lnTo>
                    <a:cubicBezTo>
                      <a:pt x="18961" y="4155"/>
                      <a:pt x="18019" y="3222"/>
                      <a:pt x="18019" y="2078"/>
                    </a:cubicBezTo>
                    <a:cubicBezTo>
                      <a:pt x="18019" y="937"/>
                      <a:pt x="17075" y="0"/>
                      <a:pt x="15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7285012" y="2777256"/>
                <a:ext cx="1544355" cy="1338450"/>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7773898" y="3184982"/>
                <a:ext cx="599049" cy="468917"/>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7852913" y="2961810"/>
                <a:ext cx="976443" cy="1153891"/>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DASHBOARD</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02" name="Picture 6" descr="Solved: JIRA Pie Chart showing status 2 times Eg. Done: 54...">
            <a:extLst>
              <a:ext uri="{FF2B5EF4-FFF2-40B4-BE49-F238E27FC236}">
                <a16:creationId xmlns:a16="http://schemas.microsoft.com/office/drawing/2014/main" id="{C8BD4F05-1223-291F-386E-5E6BC8D0CF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51" r="3185"/>
          <a:stretch/>
        </p:blipFill>
        <p:spPr bwMode="auto">
          <a:xfrm>
            <a:off x="142666" y="1755563"/>
            <a:ext cx="4072256" cy="27985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 name="Picture 2" descr="Scrum board example in Jira Software">
            <a:extLst>
              <a:ext uri="{FF2B5EF4-FFF2-40B4-BE49-F238E27FC236}">
                <a16:creationId xmlns:a16="http://schemas.microsoft.com/office/drawing/2014/main" id="{B4C993D9-BCFE-67F4-BAC0-9DA54E16E6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1661" y="1752809"/>
            <a:ext cx="4552855" cy="27985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3680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ALIGE SUPPORT</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4E8808F-8CB4-8C63-55FC-BF8560FFC194}"/>
              </a:ext>
            </a:extLst>
          </p:cNvPr>
          <p:cNvPicPr>
            <a:picLocks noChangeAspect="1"/>
          </p:cNvPicPr>
          <p:nvPr/>
        </p:nvPicPr>
        <p:blipFill>
          <a:blip r:embed="rId3"/>
          <a:stretch>
            <a:fillRect/>
          </a:stretch>
        </p:blipFill>
        <p:spPr>
          <a:xfrm>
            <a:off x="190036" y="1753116"/>
            <a:ext cx="8763928" cy="282109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6420161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03</a:t>
            </a:r>
            <a:endParaRPr dirty="0"/>
          </a:p>
        </p:txBody>
      </p:sp>
      <p:sp>
        <p:nvSpPr>
          <p:cNvPr id="405" name="Google Shape;405;p37"/>
          <p:cNvSpPr txBox="1">
            <a:spLocks noGrp="1"/>
          </p:cNvSpPr>
          <p:nvPr>
            <p:ph type="title"/>
          </p:nvPr>
        </p:nvSpPr>
        <p:spPr>
          <a:xfrm>
            <a:off x="3203994" y="2040256"/>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BENEFITS</a:t>
            </a:r>
            <a:endParaRPr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23257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EFFICIENT COLLABORATION</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jira apps for collaboration">
            <a:extLst>
              <a:ext uri="{FF2B5EF4-FFF2-40B4-BE49-F238E27FC236}">
                <a16:creationId xmlns:a16="http://schemas.microsoft.com/office/drawing/2014/main" id="{8220C683-CAAC-ACAF-017E-3F53D4FD3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713" y="1056461"/>
            <a:ext cx="7174937" cy="40369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488213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VISIBILITY AND TRANSPARENCY</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Jira Work Management">
            <a:extLst>
              <a:ext uri="{FF2B5EF4-FFF2-40B4-BE49-F238E27FC236}">
                <a16:creationId xmlns:a16="http://schemas.microsoft.com/office/drawing/2014/main" id="{B5888714-6E4F-D448-D965-0F1F7F6A53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r="457" b="20989"/>
          <a:stretch/>
        </p:blipFill>
        <p:spPr bwMode="auto">
          <a:xfrm>
            <a:off x="1181858" y="1091220"/>
            <a:ext cx="7209056" cy="3288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8848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	Customization for Diverse Teams</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ServiceNow Customer Service &amp; Jira Integration | Atlassian Marketplace">
            <a:extLst>
              <a:ext uri="{FF2B5EF4-FFF2-40B4-BE49-F238E27FC236}">
                <a16:creationId xmlns:a16="http://schemas.microsoft.com/office/drawing/2014/main" id="{2C4B35CD-36BD-23EC-D184-FF59BDDCD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500" y="1143838"/>
            <a:ext cx="7451458" cy="38887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594484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POWERFUL REPORTING</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Jira Reports: Ultimate Guide to Agile Reports in Jira">
            <a:extLst>
              <a:ext uri="{FF2B5EF4-FFF2-40B4-BE49-F238E27FC236}">
                <a16:creationId xmlns:a16="http://schemas.microsoft.com/office/drawing/2014/main" id="{845BD07E-7110-8B69-DE0D-B0B3E30EF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1586548"/>
            <a:ext cx="9067800" cy="29202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9747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SEAMLESS INTEGRATION</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descr="Miscellaneous Monday - Building the Atlassian MULT...">
            <a:extLst>
              <a:ext uri="{FF2B5EF4-FFF2-40B4-BE49-F238E27FC236}">
                <a16:creationId xmlns:a16="http://schemas.microsoft.com/office/drawing/2014/main" id="{AD22D178-EE87-24D4-27A0-068374113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332" y="1103769"/>
            <a:ext cx="5373335" cy="39866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574928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04</a:t>
            </a:r>
            <a:endParaRPr dirty="0"/>
          </a:p>
        </p:txBody>
      </p:sp>
      <p:sp>
        <p:nvSpPr>
          <p:cNvPr id="405" name="Google Shape;405;p37"/>
          <p:cNvSpPr txBox="1">
            <a:spLocks noGrp="1"/>
          </p:cNvSpPr>
          <p:nvPr>
            <p:ph type="title"/>
          </p:nvPr>
        </p:nvSpPr>
        <p:spPr>
          <a:xfrm>
            <a:off x="3203994" y="2040256"/>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CONCLUSION</a:t>
            </a:r>
            <a:endParaRPr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223350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CATALYST FOR SOFTWARE DEVELOPMENT</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05;p37">
            <a:extLst>
              <a:ext uri="{FF2B5EF4-FFF2-40B4-BE49-F238E27FC236}">
                <a16:creationId xmlns:a16="http://schemas.microsoft.com/office/drawing/2014/main" id="{69AA5E0D-3315-C76E-0973-B954B340DEFA}"/>
              </a:ext>
            </a:extLst>
          </p:cNvPr>
          <p:cNvSpPr txBox="1">
            <a:spLocks/>
          </p:cNvSpPr>
          <p:nvPr/>
        </p:nvSpPr>
        <p:spPr>
          <a:xfrm>
            <a:off x="1042422" y="1990330"/>
            <a:ext cx="7704000" cy="2487029"/>
          </a:xfrm>
          <a:prstGeom prst="rect">
            <a:avLst/>
          </a:prstGeom>
          <a:noFill/>
          <a:ln>
            <a:noFill/>
          </a:ln>
        </p:spPr>
        <p:txBody>
          <a:bodyPr spcFirstLastPara="1" wrap="square" lIns="90000" tIns="91425" rIns="90000"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500"/>
              <a:buFont typeface="Montserrat Black"/>
              <a:buNone/>
              <a:defRPr sz="3500" b="0" i="0" u="none" strike="noStrike" cap="none">
                <a:solidFill>
                  <a:schemeClr val="lt1"/>
                </a:solidFill>
                <a:latin typeface="Montserrat Black"/>
                <a:ea typeface="Montserrat Black"/>
                <a:cs typeface="Montserrat Black"/>
                <a:sym typeface="Montserrat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342900" indent="-342900" algn="l">
              <a:lnSpc>
                <a:spcPct val="150000"/>
              </a:lnSpc>
              <a:buFont typeface="Arial" panose="020B0604020202020204" pitchFamily="34" charset="0"/>
              <a:buChar char="•"/>
            </a:pPr>
            <a:r>
              <a:rPr lang="en-US" sz="2000" dirty="0"/>
              <a:t>Streamlined Workflows</a:t>
            </a:r>
          </a:p>
          <a:p>
            <a:pPr marL="342900" indent="-342900" algn="l">
              <a:lnSpc>
                <a:spcPct val="150000"/>
              </a:lnSpc>
              <a:buFont typeface="Arial" panose="020B0604020202020204" pitchFamily="34" charset="0"/>
              <a:buChar char="•"/>
            </a:pPr>
            <a:r>
              <a:rPr lang="en-US" sz="2000" dirty="0"/>
              <a:t>Enhanced Collaboration</a:t>
            </a:r>
          </a:p>
          <a:p>
            <a:pPr marL="342900" indent="-342900" algn="l">
              <a:lnSpc>
                <a:spcPct val="150000"/>
              </a:lnSpc>
              <a:buFont typeface="Arial" panose="020B0604020202020204" pitchFamily="34" charset="0"/>
              <a:buChar char="•"/>
            </a:pPr>
            <a:r>
              <a:rPr lang="en-US" sz="2000" dirty="0"/>
              <a:t>Optimized Resource Allocation</a:t>
            </a:r>
          </a:p>
          <a:p>
            <a:pPr marL="342900" indent="-342900" algn="l">
              <a:lnSpc>
                <a:spcPct val="150000"/>
              </a:lnSpc>
              <a:buFont typeface="Arial" panose="020B0604020202020204" pitchFamily="34" charset="0"/>
              <a:buChar char="•"/>
            </a:pPr>
            <a:r>
              <a:rPr lang="en-US" sz="2000" dirty="0"/>
              <a:t>Data-Driven Decision Making</a:t>
            </a:r>
          </a:p>
          <a:p>
            <a:pPr marL="342900" indent="-342900" algn="l">
              <a:lnSpc>
                <a:spcPct val="150000"/>
              </a:lnSpc>
              <a:buFont typeface="Arial" panose="020B0604020202020204" pitchFamily="34" charset="0"/>
              <a:buChar char="•"/>
            </a:pPr>
            <a:r>
              <a:rPr lang="en-US" sz="2000" dirty="0"/>
              <a:t>Increased Accountability and Transparency</a:t>
            </a:r>
          </a:p>
        </p:txBody>
      </p:sp>
    </p:spTree>
    <p:extLst>
      <p:ext uri="{BB962C8B-B14F-4D97-AF65-F5344CB8AC3E}">
        <p14:creationId xmlns:p14="http://schemas.microsoft.com/office/powerpoint/2010/main" val="25917798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p:nvPr/>
        </p:nvSpPr>
        <p:spPr>
          <a:xfrm>
            <a:off x="1518900" y="20228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a:off x="2314500" y="287545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a:off x="3113700" y="37251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720000" y="11719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txBox="1">
            <a:spLocks noGrp="1"/>
          </p:cNvSpPr>
          <p:nvPr>
            <p:ph type="title"/>
          </p:nvPr>
        </p:nvSpPr>
        <p:spPr>
          <a:xfrm>
            <a:off x="1529700" y="1172200"/>
            <a:ext cx="5432956"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US" dirty="0"/>
              <a:t>INTRODUCTION</a:t>
            </a:r>
            <a:endParaRPr dirty="0"/>
          </a:p>
        </p:txBody>
      </p:sp>
      <p:sp>
        <p:nvSpPr>
          <p:cNvPr id="339" name="Google Shape;339;p36"/>
          <p:cNvSpPr txBox="1">
            <a:spLocks noGrp="1"/>
          </p:cNvSpPr>
          <p:nvPr>
            <p:ph type="title" idx="2"/>
          </p:nvPr>
        </p:nvSpPr>
        <p:spPr>
          <a:xfrm>
            <a:off x="720000" y="11722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01</a:t>
            </a:r>
            <a:endParaRPr dirty="0"/>
          </a:p>
        </p:txBody>
      </p:sp>
      <p:sp>
        <p:nvSpPr>
          <p:cNvPr id="341" name="Google Shape;341;p36"/>
          <p:cNvSpPr txBox="1">
            <a:spLocks noGrp="1"/>
          </p:cNvSpPr>
          <p:nvPr>
            <p:ph type="title" idx="3"/>
          </p:nvPr>
        </p:nvSpPr>
        <p:spPr>
          <a:xfrm>
            <a:off x="2328899" y="2023100"/>
            <a:ext cx="5752789"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US" dirty="0"/>
              <a:t>KEY FEATURES</a:t>
            </a:r>
            <a:endParaRPr dirty="0"/>
          </a:p>
        </p:txBody>
      </p:sp>
      <p:sp>
        <p:nvSpPr>
          <p:cNvPr id="342" name="Google Shape;342;p36"/>
          <p:cNvSpPr txBox="1">
            <a:spLocks noGrp="1"/>
          </p:cNvSpPr>
          <p:nvPr>
            <p:ph type="title" idx="4"/>
          </p:nvPr>
        </p:nvSpPr>
        <p:spPr>
          <a:xfrm>
            <a:off x="1519200" y="20231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02</a:t>
            </a:r>
            <a:endParaRPr dirty="0"/>
          </a:p>
        </p:txBody>
      </p:sp>
      <p:sp>
        <p:nvSpPr>
          <p:cNvPr id="344" name="Google Shape;344;p36"/>
          <p:cNvSpPr txBox="1">
            <a:spLocks noGrp="1"/>
          </p:cNvSpPr>
          <p:nvPr>
            <p:ph type="title" idx="6"/>
          </p:nvPr>
        </p:nvSpPr>
        <p:spPr>
          <a:xfrm>
            <a:off x="3124500" y="2875750"/>
            <a:ext cx="45000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Clr>
                <a:schemeClr val="dk1"/>
              </a:buClr>
              <a:buSzPts val="1100"/>
              <a:buFont typeface="Arial"/>
              <a:buNone/>
            </a:pPr>
            <a:r>
              <a:rPr lang="en-US" dirty="0"/>
              <a:t>BENIFITS</a:t>
            </a:r>
            <a:endParaRPr dirty="0"/>
          </a:p>
        </p:txBody>
      </p:sp>
      <p:sp>
        <p:nvSpPr>
          <p:cNvPr id="345" name="Google Shape;345;p36"/>
          <p:cNvSpPr txBox="1">
            <a:spLocks noGrp="1"/>
          </p:cNvSpPr>
          <p:nvPr>
            <p:ph type="title" idx="7"/>
          </p:nvPr>
        </p:nvSpPr>
        <p:spPr>
          <a:xfrm>
            <a:off x="2314800" y="287575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03</a:t>
            </a:r>
            <a:endParaRPr/>
          </a:p>
        </p:txBody>
      </p:sp>
      <p:sp>
        <p:nvSpPr>
          <p:cNvPr id="347" name="Google Shape;347;p36"/>
          <p:cNvSpPr txBox="1">
            <a:spLocks noGrp="1"/>
          </p:cNvSpPr>
          <p:nvPr>
            <p:ph type="title" idx="9"/>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TABLE OF CONTENTS</a:t>
            </a:r>
            <a:endParaRPr dirty="0"/>
          </a:p>
        </p:txBody>
      </p:sp>
      <p:sp>
        <p:nvSpPr>
          <p:cNvPr id="348" name="Google Shape;348;p36"/>
          <p:cNvSpPr txBox="1">
            <a:spLocks noGrp="1"/>
          </p:cNvSpPr>
          <p:nvPr>
            <p:ph type="title" idx="13"/>
          </p:nvPr>
        </p:nvSpPr>
        <p:spPr>
          <a:xfrm>
            <a:off x="3923700" y="3725400"/>
            <a:ext cx="4500000"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349" name="Google Shape;349;p36"/>
          <p:cNvSpPr txBox="1">
            <a:spLocks noGrp="1"/>
          </p:cNvSpPr>
          <p:nvPr>
            <p:ph type="title" idx="14"/>
          </p:nvPr>
        </p:nvSpPr>
        <p:spPr>
          <a:xfrm>
            <a:off x="3114000" y="3725400"/>
            <a:ext cx="809700" cy="55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grpSp>
        <p:nvGrpSpPr>
          <p:cNvPr id="351" name="Google Shape;351;p36"/>
          <p:cNvGrpSpPr/>
          <p:nvPr/>
        </p:nvGrpSpPr>
        <p:grpSpPr>
          <a:xfrm>
            <a:off x="-304800" y="3302886"/>
            <a:ext cx="2526009" cy="2145420"/>
            <a:chOff x="-304800" y="3302886"/>
            <a:chExt cx="2526009" cy="2145420"/>
          </a:xfrm>
        </p:grpSpPr>
        <p:sp>
          <p:nvSpPr>
            <p:cNvPr id="352" name="Google Shape;352;p36"/>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flipH="1">
              <a:off x="297617" y="330288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flipH="1">
              <a:off x="76203" y="368266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flipH="1">
              <a:off x="203299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6"/>
            <p:cNvGrpSpPr/>
            <p:nvPr/>
          </p:nvGrpSpPr>
          <p:grpSpPr>
            <a:xfrm>
              <a:off x="152389" y="3544991"/>
              <a:ext cx="1804419" cy="1446116"/>
              <a:chOff x="1000664" y="3512341"/>
              <a:chExt cx="1804419" cy="1446116"/>
            </a:xfrm>
          </p:grpSpPr>
          <p:sp>
            <p:nvSpPr>
              <p:cNvPr id="357" name="Google Shape;357;p36"/>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0" name="Google Shape;380;p36"/>
          <p:cNvGrpSpPr/>
          <p:nvPr/>
        </p:nvGrpSpPr>
        <p:grpSpPr>
          <a:xfrm>
            <a:off x="7280189" y="76211"/>
            <a:ext cx="1787631" cy="1977968"/>
            <a:chOff x="7280189" y="76211"/>
            <a:chExt cx="1787631" cy="1977968"/>
          </a:xfrm>
        </p:grpSpPr>
        <p:sp>
          <p:nvSpPr>
            <p:cNvPr id="381" name="Google Shape;381;p36"/>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flipH="1">
              <a:off x="8423992" y="167441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flipH="1">
              <a:off x="7280189"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flipH="1">
              <a:off x="8803390" y="14870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6"/>
            <p:cNvGrpSpPr/>
            <p:nvPr/>
          </p:nvGrpSpPr>
          <p:grpSpPr>
            <a:xfrm>
              <a:off x="7501625" y="155243"/>
              <a:ext cx="1489976" cy="1255570"/>
              <a:chOff x="616175" y="1570092"/>
              <a:chExt cx="1489976" cy="1255570"/>
            </a:xfrm>
          </p:grpSpPr>
          <p:sp>
            <p:nvSpPr>
              <p:cNvPr id="386" name="Google Shape;386;p36"/>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57"/>
          <p:cNvSpPr txBox="1">
            <a:spLocks noGrp="1"/>
          </p:cNvSpPr>
          <p:nvPr>
            <p:ph type="title"/>
          </p:nvPr>
        </p:nvSpPr>
        <p:spPr>
          <a:xfrm>
            <a:off x="1792800" y="1217250"/>
            <a:ext cx="5558400" cy="2709000"/>
          </a:xfrm>
          <a:prstGeom prst="rect">
            <a:avLst/>
          </a:prstGeom>
        </p:spPr>
        <p:txBody>
          <a:bodyPr spcFirstLastPara="1" wrap="square" lIns="90000" tIns="91425" rIns="90000" bIns="91425" anchor="ctr" anchorCtr="0">
            <a:noAutofit/>
          </a:bodyPr>
          <a:lstStyle/>
          <a:p>
            <a:pPr marL="0" lvl="0" indent="0" algn="ctr" rtl="0">
              <a:spcBef>
                <a:spcPts val="0"/>
              </a:spcBef>
              <a:spcAft>
                <a:spcPts val="0"/>
              </a:spcAft>
              <a:buNone/>
            </a:pPr>
            <a:r>
              <a:rPr lang="en-US" dirty="0"/>
              <a:t>THANKS</a:t>
            </a:r>
            <a:endParaRPr dirty="0"/>
          </a:p>
        </p:txBody>
      </p:sp>
      <p:grpSp>
        <p:nvGrpSpPr>
          <p:cNvPr id="1614" name="Google Shape;1614;p57"/>
          <p:cNvGrpSpPr/>
          <p:nvPr/>
        </p:nvGrpSpPr>
        <p:grpSpPr>
          <a:xfrm>
            <a:off x="-304800" y="3302886"/>
            <a:ext cx="2526009" cy="2145420"/>
            <a:chOff x="-304800" y="3302886"/>
            <a:chExt cx="2526009" cy="2145420"/>
          </a:xfrm>
        </p:grpSpPr>
        <p:sp>
          <p:nvSpPr>
            <p:cNvPr id="1615" name="Google Shape;1615;p57"/>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7"/>
            <p:cNvSpPr/>
            <p:nvPr/>
          </p:nvSpPr>
          <p:spPr>
            <a:xfrm flipH="1">
              <a:off x="297617" y="330288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7"/>
            <p:cNvSpPr/>
            <p:nvPr/>
          </p:nvSpPr>
          <p:spPr>
            <a:xfrm flipH="1">
              <a:off x="76203" y="368266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7"/>
            <p:cNvSpPr/>
            <p:nvPr/>
          </p:nvSpPr>
          <p:spPr>
            <a:xfrm flipH="1">
              <a:off x="203299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57"/>
            <p:cNvGrpSpPr/>
            <p:nvPr/>
          </p:nvGrpSpPr>
          <p:grpSpPr>
            <a:xfrm>
              <a:off x="152389" y="3544991"/>
              <a:ext cx="1804419" cy="1446116"/>
              <a:chOff x="1000664" y="3512341"/>
              <a:chExt cx="1804419" cy="1446116"/>
            </a:xfrm>
          </p:grpSpPr>
          <p:sp>
            <p:nvSpPr>
              <p:cNvPr id="1620" name="Google Shape;1620;p57"/>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7"/>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7"/>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7"/>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7"/>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7"/>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7"/>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7"/>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7"/>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7"/>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7"/>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7"/>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7"/>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7"/>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7"/>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43" name="Google Shape;1643;p57"/>
          <p:cNvGrpSpPr/>
          <p:nvPr/>
        </p:nvGrpSpPr>
        <p:grpSpPr>
          <a:xfrm>
            <a:off x="7280189" y="76211"/>
            <a:ext cx="1787631" cy="1977968"/>
            <a:chOff x="7280189" y="76211"/>
            <a:chExt cx="1787631" cy="1977968"/>
          </a:xfrm>
        </p:grpSpPr>
        <p:sp>
          <p:nvSpPr>
            <p:cNvPr id="1644" name="Google Shape;1644;p57"/>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7"/>
            <p:cNvSpPr/>
            <p:nvPr/>
          </p:nvSpPr>
          <p:spPr>
            <a:xfrm flipH="1">
              <a:off x="8423992" y="167441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7"/>
            <p:cNvSpPr/>
            <p:nvPr/>
          </p:nvSpPr>
          <p:spPr>
            <a:xfrm flipH="1">
              <a:off x="7280189"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7"/>
            <p:cNvSpPr/>
            <p:nvPr/>
          </p:nvSpPr>
          <p:spPr>
            <a:xfrm flipH="1">
              <a:off x="8803390" y="14870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8" name="Google Shape;1648;p57"/>
            <p:cNvGrpSpPr/>
            <p:nvPr/>
          </p:nvGrpSpPr>
          <p:grpSpPr>
            <a:xfrm>
              <a:off x="7501625" y="155243"/>
              <a:ext cx="1489976" cy="1255570"/>
              <a:chOff x="616175" y="1570092"/>
              <a:chExt cx="1489976" cy="1255570"/>
            </a:xfrm>
          </p:grpSpPr>
          <p:sp>
            <p:nvSpPr>
              <p:cNvPr id="1649" name="Google Shape;1649;p57"/>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7"/>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7"/>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7"/>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7"/>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7"/>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7"/>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7"/>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7"/>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7"/>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7"/>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7"/>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61" name="Google Shape;1661;p57"/>
          <p:cNvGrpSpPr/>
          <p:nvPr/>
        </p:nvGrpSpPr>
        <p:grpSpPr>
          <a:xfrm>
            <a:off x="76190" y="76211"/>
            <a:ext cx="1399466" cy="1919431"/>
            <a:chOff x="76190" y="76211"/>
            <a:chExt cx="1399466" cy="1919431"/>
          </a:xfrm>
        </p:grpSpPr>
        <p:sp>
          <p:nvSpPr>
            <p:cNvPr id="1662" name="Google Shape;1662;p57"/>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3" name="Google Shape;1663;p57"/>
            <p:cNvGrpSpPr/>
            <p:nvPr/>
          </p:nvGrpSpPr>
          <p:grpSpPr>
            <a:xfrm>
              <a:off x="228600" y="228600"/>
              <a:ext cx="1023557" cy="1199891"/>
              <a:chOff x="112075" y="-185574"/>
              <a:chExt cx="1023557" cy="1199891"/>
            </a:xfrm>
          </p:grpSpPr>
          <p:sp>
            <p:nvSpPr>
              <p:cNvPr id="1664" name="Google Shape;1664;p57"/>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7"/>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7"/>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7"/>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7"/>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7"/>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7"/>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7"/>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7"/>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7"/>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4" name="Google Shape;1674;p57"/>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7"/>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7"/>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7" name="Google Shape;1677;p57"/>
          <p:cNvGrpSpPr/>
          <p:nvPr/>
        </p:nvGrpSpPr>
        <p:grpSpPr>
          <a:xfrm>
            <a:off x="7719950" y="3194036"/>
            <a:ext cx="1728859" cy="2254270"/>
            <a:chOff x="7719950" y="3194036"/>
            <a:chExt cx="1728859" cy="2254270"/>
          </a:xfrm>
        </p:grpSpPr>
        <p:sp>
          <p:nvSpPr>
            <p:cNvPr id="1678" name="Google Shape;1678;p57"/>
            <p:cNvSpPr/>
            <p:nvPr/>
          </p:nvSpPr>
          <p:spPr>
            <a:xfrm>
              <a:off x="8425286"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9" name="Google Shape;1679;p57"/>
            <p:cNvGrpSpPr/>
            <p:nvPr/>
          </p:nvGrpSpPr>
          <p:grpSpPr>
            <a:xfrm>
              <a:off x="7908170" y="3794092"/>
              <a:ext cx="1083430" cy="1196998"/>
              <a:chOff x="3659795" y="-1688508"/>
              <a:chExt cx="1083430" cy="1196998"/>
            </a:xfrm>
          </p:grpSpPr>
          <p:sp>
            <p:nvSpPr>
              <p:cNvPr id="1680" name="Google Shape;1680;p57"/>
              <p:cNvSpPr/>
              <p:nvPr/>
            </p:nvSpPr>
            <p:spPr>
              <a:xfrm>
                <a:off x="3823238" y="-1688508"/>
                <a:ext cx="756333" cy="856201"/>
              </a:xfrm>
              <a:custGeom>
                <a:avLst/>
                <a:gdLst/>
                <a:ahLst/>
                <a:cxnLst/>
                <a:rect l="l" t="t" r="r" b="b"/>
                <a:pathLst>
                  <a:path w="14991" h="16978" extrusionOk="0">
                    <a:moveTo>
                      <a:pt x="0" y="0"/>
                    </a:moveTo>
                    <a:lnTo>
                      <a:pt x="0" y="16978"/>
                    </a:lnTo>
                    <a:lnTo>
                      <a:pt x="14991" y="16978"/>
                    </a:lnTo>
                    <a:lnTo>
                      <a:pt x="14991" y="3647"/>
                    </a:lnTo>
                    <a:lnTo>
                      <a:pt x="116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7"/>
              <p:cNvSpPr/>
              <p:nvPr/>
            </p:nvSpPr>
            <p:spPr>
              <a:xfrm>
                <a:off x="4409885" y="-1688508"/>
                <a:ext cx="170328" cy="183969"/>
              </a:xfrm>
              <a:custGeom>
                <a:avLst/>
                <a:gdLst/>
                <a:ahLst/>
                <a:cxnLst/>
                <a:rect l="l" t="t" r="r" b="b"/>
                <a:pathLst>
                  <a:path w="3376" h="3648" extrusionOk="0">
                    <a:moveTo>
                      <a:pt x="0" y="0"/>
                    </a:moveTo>
                    <a:lnTo>
                      <a:pt x="0" y="3647"/>
                    </a:lnTo>
                    <a:lnTo>
                      <a:pt x="3376" y="364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a:off x="3905565" y="-1562481"/>
                <a:ext cx="424608" cy="24156"/>
              </a:xfrm>
              <a:custGeom>
                <a:avLst/>
                <a:gdLst/>
                <a:ahLst/>
                <a:cxnLst/>
                <a:rect l="l" t="t" r="r" b="b"/>
                <a:pathLst>
                  <a:path w="8416" h="479" extrusionOk="0">
                    <a:moveTo>
                      <a:pt x="0" y="0"/>
                    </a:moveTo>
                    <a:lnTo>
                      <a:pt x="0" y="478"/>
                    </a:lnTo>
                    <a:lnTo>
                      <a:pt x="8415" y="478"/>
                    </a:lnTo>
                    <a:lnTo>
                      <a:pt x="8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a:off x="3905565" y="-1477503"/>
                <a:ext cx="424608" cy="24106"/>
              </a:xfrm>
              <a:custGeom>
                <a:avLst/>
                <a:gdLst/>
                <a:ahLst/>
                <a:cxnLst/>
                <a:rect l="l" t="t" r="r" b="b"/>
                <a:pathLst>
                  <a:path w="8416" h="478" extrusionOk="0">
                    <a:moveTo>
                      <a:pt x="0" y="0"/>
                    </a:moveTo>
                    <a:lnTo>
                      <a:pt x="0" y="477"/>
                    </a:lnTo>
                    <a:lnTo>
                      <a:pt x="8415" y="477"/>
                    </a:lnTo>
                    <a:lnTo>
                      <a:pt x="8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a:off x="3905565" y="-1392475"/>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7"/>
              <p:cNvSpPr/>
              <p:nvPr/>
            </p:nvSpPr>
            <p:spPr>
              <a:xfrm>
                <a:off x="3905565" y="-1307548"/>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7"/>
              <p:cNvSpPr/>
              <p:nvPr/>
            </p:nvSpPr>
            <p:spPr>
              <a:xfrm>
                <a:off x="3905565" y="-1222519"/>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7"/>
              <p:cNvSpPr/>
              <p:nvPr/>
            </p:nvSpPr>
            <p:spPr>
              <a:xfrm>
                <a:off x="3905565" y="-1137592"/>
                <a:ext cx="605733" cy="24055"/>
              </a:xfrm>
              <a:custGeom>
                <a:avLst/>
                <a:gdLst/>
                <a:ahLst/>
                <a:cxnLst/>
                <a:rect l="l" t="t" r="r" b="b"/>
                <a:pathLst>
                  <a:path w="12006" h="477" extrusionOk="0">
                    <a:moveTo>
                      <a:pt x="0" y="0"/>
                    </a:moveTo>
                    <a:lnTo>
                      <a:pt x="0" y="476"/>
                    </a:lnTo>
                    <a:lnTo>
                      <a:pt x="12006" y="476"/>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7"/>
              <p:cNvSpPr/>
              <p:nvPr/>
            </p:nvSpPr>
            <p:spPr>
              <a:xfrm>
                <a:off x="3905565" y="-1052564"/>
                <a:ext cx="605733" cy="24156"/>
              </a:xfrm>
              <a:custGeom>
                <a:avLst/>
                <a:gdLst/>
                <a:ahLst/>
                <a:cxnLst/>
                <a:rect l="l" t="t" r="r" b="b"/>
                <a:pathLst>
                  <a:path w="12006" h="479" extrusionOk="0">
                    <a:moveTo>
                      <a:pt x="0" y="0"/>
                    </a:moveTo>
                    <a:lnTo>
                      <a:pt x="0" y="478"/>
                    </a:lnTo>
                    <a:lnTo>
                      <a:pt x="12006" y="478"/>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7"/>
              <p:cNvSpPr/>
              <p:nvPr/>
            </p:nvSpPr>
            <p:spPr>
              <a:xfrm>
                <a:off x="3905565" y="-967586"/>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7"/>
              <p:cNvSpPr/>
              <p:nvPr/>
            </p:nvSpPr>
            <p:spPr>
              <a:xfrm>
                <a:off x="3717525" y="-1425092"/>
                <a:ext cx="1025699" cy="781514"/>
              </a:xfrm>
              <a:custGeom>
                <a:avLst/>
                <a:gdLst/>
                <a:ahLst/>
                <a:cxnLst/>
                <a:rect l="l" t="t" r="r" b="b"/>
                <a:pathLst>
                  <a:path w="20330" h="15497" extrusionOk="0">
                    <a:moveTo>
                      <a:pt x="1167" y="0"/>
                    </a:moveTo>
                    <a:cubicBezTo>
                      <a:pt x="491" y="0"/>
                      <a:pt x="0" y="549"/>
                      <a:pt x="76" y="1221"/>
                    </a:cubicBezTo>
                    <a:lnTo>
                      <a:pt x="1554" y="14275"/>
                    </a:lnTo>
                    <a:cubicBezTo>
                      <a:pt x="1629" y="14947"/>
                      <a:pt x="2245" y="15496"/>
                      <a:pt x="2921" y="15496"/>
                    </a:cubicBezTo>
                    <a:lnTo>
                      <a:pt x="17421" y="15496"/>
                    </a:lnTo>
                    <a:cubicBezTo>
                      <a:pt x="18097" y="15496"/>
                      <a:pt x="18724" y="14948"/>
                      <a:pt x="18813" y="14278"/>
                    </a:cubicBezTo>
                    <a:lnTo>
                      <a:pt x="20241" y="3653"/>
                    </a:lnTo>
                    <a:cubicBezTo>
                      <a:pt x="20330" y="2985"/>
                      <a:pt x="19851" y="2437"/>
                      <a:pt x="19176" y="2437"/>
                    </a:cubicBezTo>
                    <a:lnTo>
                      <a:pt x="11801" y="2437"/>
                    </a:lnTo>
                    <a:lnTo>
                      <a:pt x="11801" y="2438"/>
                    </a:lnTo>
                    <a:cubicBezTo>
                      <a:pt x="11126" y="2438"/>
                      <a:pt x="10573" y="1890"/>
                      <a:pt x="10573" y="1220"/>
                    </a:cubicBezTo>
                    <a:cubicBezTo>
                      <a:pt x="10573" y="549"/>
                      <a:pt x="10020" y="0"/>
                      <a:pt x="9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7"/>
              <p:cNvSpPr/>
              <p:nvPr/>
            </p:nvSpPr>
            <p:spPr>
              <a:xfrm>
                <a:off x="3659795" y="-1425092"/>
                <a:ext cx="1025699" cy="781564"/>
              </a:xfrm>
              <a:custGeom>
                <a:avLst/>
                <a:gdLst/>
                <a:ahLst/>
                <a:cxnLst/>
                <a:rect l="l" t="t" r="r" b="b"/>
                <a:pathLst>
                  <a:path w="20330" h="15498" extrusionOk="0">
                    <a:moveTo>
                      <a:pt x="1167" y="0"/>
                    </a:moveTo>
                    <a:cubicBezTo>
                      <a:pt x="491" y="0"/>
                      <a:pt x="1" y="549"/>
                      <a:pt x="77" y="1221"/>
                    </a:cubicBezTo>
                    <a:lnTo>
                      <a:pt x="1553" y="14276"/>
                    </a:lnTo>
                    <a:cubicBezTo>
                      <a:pt x="1628" y="14948"/>
                      <a:pt x="2244" y="15497"/>
                      <a:pt x="2920" y="15497"/>
                    </a:cubicBezTo>
                    <a:lnTo>
                      <a:pt x="17420" y="15497"/>
                    </a:lnTo>
                    <a:cubicBezTo>
                      <a:pt x="18096" y="15497"/>
                      <a:pt x="18724" y="14949"/>
                      <a:pt x="18812" y="14279"/>
                    </a:cubicBezTo>
                    <a:lnTo>
                      <a:pt x="20241" y="3654"/>
                    </a:lnTo>
                    <a:cubicBezTo>
                      <a:pt x="20329" y="2986"/>
                      <a:pt x="19850" y="2438"/>
                      <a:pt x="19174" y="2438"/>
                    </a:cubicBezTo>
                    <a:lnTo>
                      <a:pt x="11802" y="2438"/>
                    </a:lnTo>
                    <a:cubicBezTo>
                      <a:pt x="11127" y="2438"/>
                      <a:pt x="10574" y="1890"/>
                      <a:pt x="10574" y="1220"/>
                    </a:cubicBezTo>
                    <a:cubicBezTo>
                      <a:pt x="10574" y="549"/>
                      <a:pt x="10020" y="0"/>
                      <a:pt x="9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7"/>
              <p:cNvSpPr/>
              <p:nvPr/>
            </p:nvSpPr>
            <p:spPr>
              <a:xfrm>
                <a:off x="3792478" y="-1201262"/>
                <a:ext cx="817734" cy="709752"/>
              </a:xfrm>
              <a:custGeom>
                <a:avLst/>
                <a:gdLst/>
                <a:ahLst/>
                <a:cxnLst/>
                <a:rect l="l" t="t" r="r" b="b"/>
                <a:pathLst>
                  <a:path w="16208" h="14074" extrusionOk="0">
                    <a:moveTo>
                      <a:pt x="8104" y="1"/>
                    </a:moveTo>
                    <a:cubicBezTo>
                      <a:pt x="7529" y="457"/>
                      <a:pt x="5372" y="2015"/>
                      <a:pt x="2663" y="2058"/>
                    </a:cubicBezTo>
                    <a:cubicBezTo>
                      <a:pt x="2663" y="2058"/>
                      <a:pt x="1" y="11097"/>
                      <a:pt x="8104" y="14073"/>
                    </a:cubicBezTo>
                    <a:cubicBezTo>
                      <a:pt x="16207" y="11095"/>
                      <a:pt x="13545" y="2058"/>
                      <a:pt x="13545" y="2058"/>
                    </a:cubicBezTo>
                    <a:cubicBezTo>
                      <a:pt x="10835" y="2015"/>
                      <a:pt x="8680" y="457"/>
                      <a:pt x="8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p:cNvSpPr/>
              <p:nvPr/>
            </p:nvSpPr>
            <p:spPr>
              <a:xfrm>
                <a:off x="4111485" y="-1029085"/>
                <a:ext cx="180469" cy="177514"/>
              </a:xfrm>
              <a:custGeom>
                <a:avLst/>
                <a:gdLst/>
                <a:ahLst/>
                <a:cxnLst/>
                <a:rect l="l" t="t" r="r" b="b"/>
                <a:pathLst>
                  <a:path w="3577" h="3520" extrusionOk="0">
                    <a:moveTo>
                      <a:pt x="2037" y="465"/>
                    </a:moveTo>
                    <a:cubicBezTo>
                      <a:pt x="2630" y="465"/>
                      <a:pt x="3114" y="947"/>
                      <a:pt x="3114" y="1542"/>
                    </a:cubicBezTo>
                    <a:lnTo>
                      <a:pt x="3114" y="1981"/>
                    </a:lnTo>
                    <a:cubicBezTo>
                      <a:pt x="3114" y="2575"/>
                      <a:pt x="2630" y="3058"/>
                      <a:pt x="2037" y="3058"/>
                    </a:cubicBezTo>
                    <a:lnTo>
                      <a:pt x="1539" y="3058"/>
                    </a:lnTo>
                    <a:cubicBezTo>
                      <a:pt x="945" y="3058"/>
                      <a:pt x="463" y="2576"/>
                      <a:pt x="463" y="1981"/>
                    </a:cubicBezTo>
                    <a:lnTo>
                      <a:pt x="463" y="1542"/>
                    </a:lnTo>
                    <a:cubicBezTo>
                      <a:pt x="463" y="947"/>
                      <a:pt x="945" y="465"/>
                      <a:pt x="1539" y="465"/>
                    </a:cubicBezTo>
                    <a:close/>
                    <a:moveTo>
                      <a:pt x="1539" y="1"/>
                    </a:moveTo>
                    <a:cubicBezTo>
                      <a:pt x="691" y="1"/>
                      <a:pt x="1" y="692"/>
                      <a:pt x="1" y="1540"/>
                    </a:cubicBezTo>
                    <a:lnTo>
                      <a:pt x="1" y="1980"/>
                    </a:lnTo>
                    <a:cubicBezTo>
                      <a:pt x="1" y="2828"/>
                      <a:pt x="691" y="3519"/>
                      <a:pt x="1539" y="3519"/>
                    </a:cubicBezTo>
                    <a:lnTo>
                      <a:pt x="2037" y="3519"/>
                    </a:lnTo>
                    <a:cubicBezTo>
                      <a:pt x="2885" y="3519"/>
                      <a:pt x="3576" y="2828"/>
                      <a:pt x="3576" y="1980"/>
                    </a:cubicBezTo>
                    <a:lnTo>
                      <a:pt x="3576" y="1540"/>
                    </a:lnTo>
                    <a:cubicBezTo>
                      <a:pt x="3576" y="690"/>
                      <a:pt x="2885" y="1"/>
                      <a:pt x="2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p:cNvSpPr/>
              <p:nvPr/>
            </p:nvSpPr>
            <p:spPr>
              <a:xfrm>
                <a:off x="4070776" y="-927193"/>
                <a:ext cx="261748" cy="261782"/>
              </a:xfrm>
              <a:custGeom>
                <a:avLst/>
                <a:gdLst/>
                <a:ahLst/>
                <a:cxnLst/>
                <a:rect l="l" t="t" r="r" b="b"/>
                <a:pathLst>
                  <a:path w="5188" h="5191" extrusionOk="0">
                    <a:moveTo>
                      <a:pt x="1508" y="1"/>
                    </a:moveTo>
                    <a:cubicBezTo>
                      <a:pt x="678" y="1"/>
                      <a:pt x="0" y="680"/>
                      <a:pt x="0" y="1509"/>
                    </a:cubicBezTo>
                    <a:lnTo>
                      <a:pt x="0" y="3683"/>
                    </a:lnTo>
                    <a:cubicBezTo>
                      <a:pt x="0" y="4511"/>
                      <a:pt x="678" y="5191"/>
                      <a:pt x="1508" y="5191"/>
                    </a:cubicBezTo>
                    <a:lnTo>
                      <a:pt x="3679" y="5191"/>
                    </a:lnTo>
                    <a:cubicBezTo>
                      <a:pt x="4509" y="5191"/>
                      <a:pt x="5188" y="4511"/>
                      <a:pt x="5188" y="3683"/>
                    </a:cubicBezTo>
                    <a:lnTo>
                      <a:pt x="5188" y="1509"/>
                    </a:lnTo>
                    <a:cubicBezTo>
                      <a:pt x="5188" y="680"/>
                      <a:pt x="4509" y="1"/>
                      <a:pt x="3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7"/>
              <p:cNvSpPr/>
              <p:nvPr/>
            </p:nvSpPr>
            <p:spPr>
              <a:xfrm>
                <a:off x="4087191" y="-910581"/>
                <a:ext cx="245351" cy="245241"/>
              </a:xfrm>
              <a:custGeom>
                <a:avLst/>
                <a:gdLst/>
                <a:ahLst/>
                <a:cxnLst/>
                <a:rect l="l" t="t" r="r" b="b"/>
                <a:pathLst>
                  <a:path w="4863" h="4863" extrusionOk="0">
                    <a:moveTo>
                      <a:pt x="4288" y="0"/>
                    </a:moveTo>
                    <a:lnTo>
                      <a:pt x="4288" y="0"/>
                    </a:lnTo>
                    <a:cubicBezTo>
                      <a:pt x="4492" y="258"/>
                      <a:pt x="4616" y="580"/>
                      <a:pt x="4616" y="933"/>
                    </a:cubicBezTo>
                    <a:lnTo>
                      <a:pt x="4616" y="3104"/>
                    </a:lnTo>
                    <a:cubicBezTo>
                      <a:pt x="4616" y="3935"/>
                      <a:pt x="3937" y="4613"/>
                      <a:pt x="3108" y="4613"/>
                    </a:cubicBezTo>
                    <a:lnTo>
                      <a:pt x="935" y="4613"/>
                    </a:lnTo>
                    <a:cubicBezTo>
                      <a:pt x="583" y="4613"/>
                      <a:pt x="261" y="4491"/>
                      <a:pt x="1" y="4287"/>
                    </a:cubicBezTo>
                    <a:lnTo>
                      <a:pt x="1" y="4287"/>
                    </a:lnTo>
                    <a:cubicBezTo>
                      <a:pt x="278" y="4635"/>
                      <a:pt x="704" y="4863"/>
                      <a:pt x="1183" y="4863"/>
                    </a:cubicBezTo>
                    <a:lnTo>
                      <a:pt x="3354" y="4863"/>
                    </a:lnTo>
                    <a:cubicBezTo>
                      <a:pt x="4184" y="4863"/>
                      <a:pt x="4863" y="4183"/>
                      <a:pt x="4863" y="3355"/>
                    </a:cubicBezTo>
                    <a:lnTo>
                      <a:pt x="4863" y="1182"/>
                    </a:lnTo>
                    <a:cubicBezTo>
                      <a:pt x="4863" y="704"/>
                      <a:pt x="4639" y="277"/>
                      <a:pt x="42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7"/>
              <p:cNvSpPr/>
              <p:nvPr/>
            </p:nvSpPr>
            <p:spPr>
              <a:xfrm>
                <a:off x="4162447" y="-865492"/>
                <a:ext cx="78605" cy="154770"/>
              </a:xfrm>
              <a:custGeom>
                <a:avLst/>
                <a:gdLst/>
                <a:ahLst/>
                <a:cxnLst/>
                <a:rect l="l" t="t" r="r" b="b"/>
                <a:pathLst>
                  <a:path w="1558" h="3069" extrusionOk="0">
                    <a:moveTo>
                      <a:pt x="779" y="0"/>
                    </a:moveTo>
                    <a:cubicBezTo>
                      <a:pt x="348" y="0"/>
                      <a:pt x="1" y="349"/>
                      <a:pt x="1" y="780"/>
                    </a:cubicBezTo>
                    <a:cubicBezTo>
                      <a:pt x="1" y="1089"/>
                      <a:pt x="181" y="1354"/>
                      <a:pt x="441" y="1479"/>
                    </a:cubicBezTo>
                    <a:lnTo>
                      <a:pt x="54" y="2937"/>
                    </a:lnTo>
                    <a:cubicBezTo>
                      <a:pt x="38" y="3010"/>
                      <a:pt x="87" y="3068"/>
                      <a:pt x="162" y="3068"/>
                    </a:cubicBezTo>
                    <a:lnTo>
                      <a:pt x="1395" y="3068"/>
                    </a:lnTo>
                    <a:cubicBezTo>
                      <a:pt x="1469" y="3068"/>
                      <a:pt x="1517" y="3010"/>
                      <a:pt x="1504" y="2937"/>
                    </a:cubicBezTo>
                    <a:lnTo>
                      <a:pt x="1117" y="1479"/>
                    </a:lnTo>
                    <a:cubicBezTo>
                      <a:pt x="1376" y="1352"/>
                      <a:pt x="1557" y="1089"/>
                      <a:pt x="1557" y="780"/>
                    </a:cubicBezTo>
                    <a:cubicBezTo>
                      <a:pt x="1557" y="349"/>
                      <a:pt x="1208"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57"/>
            <p:cNvSpPr/>
            <p:nvPr/>
          </p:nvSpPr>
          <p:spPr>
            <a:xfrm>
              <a:off x="8388346" y="319403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7"/>
            <p:cNvSpPr/>
            <p:nvPr/>
          </p:nvSpPr>
          <p:spPr>
            <a:xfrm>
              <a:off x="8770175" y="35738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7"/>
            <p:cNvSpPr/>
            <p:nvPr/>
          </p:nvSpPr>
          <p:spPr>
            <a:xfrm>
              <a:off x="771995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01</a:t>
            </a:r>
            <a:endParaRPr/>
          </a:p>
        </p:txBody>
      </p:sp>
      <p:sp>
        <p:nvSpPr>
          <p:cNvPr id="405" name="Google Shape;405;p37"/>
          <p:cNvSpPr txBox="1">
            <a:spLocks noGrp="1"/>
          </p:cNvSpPr>
          <p:nvPr>
            <p:ph type="title"/>
          </p:nvPr>
        </p:nvSpPr>
        <p:spPr>
          <a:xfrm>
            <a:off x="3203994" y="2040256"/>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INTRODUCTION</a:t>
            </a:r>
            <a:endParaRPr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720000" y="1455900"/>
            <a:ext cx="4644000" cy="815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JIRA</a:t>
            </a:r>
            <a:endParaRPr dirty="0"/>
          </a:p>
        </p:txBody>
      </p:sp>
      <p:sp>
        <p:nvSpPr>
          <p:cNvPr id="447" name="Google Shape;447;p38"/>
          <p:cNvSpPr txBox="1">
            <a:spLocks noGrp="1"/>
          </p:cNvSpPr>
          <p:nvPr>
            <p:ph type="subTitle" idx="1"/>
          </p:nvPr>
        </p:nvSpPr>
        <p:spPr>
          <a:xfrm>
            <a:off x="681354" y="2371213"/>
            <a:ext cx="5133552" cy="14160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Jira is project management</a:t>
            </a:r>
          </a:p>
          <a:p>
            <a:pPr marL="0" lvl="0" indent="0" algn="ctr" rtl="0">
              <a:spcBef>
                <a:spcPts val="0"/>
              </a:spcBef>
              <a:spcAft>
                <a:spcPts val="0"/>
              </a:spcAft>
              <a:buNone/>
            </a:pPr>
            <a:r>
              <a:rPr lang="en-US" dirty="0"/>
              <a:t>and issue tracking tools</a:t>
            </a:r>
          </a:p>
          <a:p>
            <a:pPr marL="0" lvl="0" indent="0" algn="ctr" rtl="0">
              <a:spcBef>
                <a:spcPts val="0"/>
              </a:spcBef>
              <a:spcAft>
                <a:spcPts val="0"/>
              </a:spcAft>
              <a:buNone/>
            </a:pPr>
            <a:r>
              <a:rPr lang="en-US" dirty="0"/>
              <a:t>Developed by Atlassian</a:t>
            </a:r>
          </a:p>
        </p:txBody>
      </p:sp>
      <p:grpSp>
        <p:nvGrpSpPr>
          <p:cNvPr id="448" name="Google Shape;448;p38"/>
          <p:cNvGrpSpPr/>
          <p:nvPr/>
        </p:nvGrpSpPr>
        <p:grpSpPr>
          <a:xfrm>
            <a:off x="5586218" y="1375799"/>
            <a:ext cx="3481584" cy="2782199"/>
            <a:chOff x="5247768" y="1375799"/>
            <a:chExt cx="3481584" cy="2782199"/>
          </a:xfrm>
        </p:grpSpPr>
        <p:sp>
          <p:nvSpPr>
            <p:cNvPr id="449" name="Google Shape;449;p38"/>
            <p:cNvSpPr/>
            <p:nvPr/>
          </p:nvSpPr>
          <p:spPr>
            <a:xfrm>
              <a:off x="5247768" y="296535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8036381" y="137579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flipH="1">
              <a:off x="8042177" y="37782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flipH="1">
              <a:off x="7820738" y="34817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flipH="1">
              <a:off x="8138987" y="32943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5621607" y="1459207"/>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5400168" y="1915183"/>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5718417" y="213548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8"/>
            <p:cNvGrpSpPr/>
            <p:nvPr/>
          </p:nvGrpSpPr>
          <p:grpSpPr>
            <a:xfrm>
              <a:off x="5628768" y="1611607"/>
              <a:ext cx="2795229" cy="1920286"/>
              <a:chOff x="5628768" y="1611607"/>
              <a:chExt cx="2795229" cy="1920286"/>
            </a:xfrm>
          </p:grpSpPr>
          <p:sp>
            <p:nvSpPr>
              <p:cNvPr id="458" name="Google Shape;458;p38"/>
              <p:cNvSpPr/>
              <p:nvPr/>
            </p:nvSpPr>
            <p:spPr>
              <a:xfrm>
                <a:off x="6208751" y="1739243"/>
                <a:ext cx="1635108" cy="1635139"/>
              </a:xfrm>
              <a:custGeom>
                <a:avLst/>
                <a:gdLst/>
                <a:ahLst/>
                <a:cxnLst/>
                <a:rect l="l" t="t" r="r" b="b"/>
                <a:pathLst>
                  <a:path w="52652" h="52653" extrusionOk="0">
                    <a:moveTo>
                      <a:pt x="26326" y="0"/>
                    </a:moveTo>
                    <a:cubicBezTo>
                      <a:pt x="19344" y="0"/>
                      <a:pt x="12649" y="2774"/>
                      <a:pt x="7711" y="7712"/>
                    </a:cubicBezTo>
                    <a:cubicBezTo>
                      <a:pt x="2774" y="12648"/>
                      <a:pt x="1" y="19344"/>
                      <a:pt x="1" y="26326"/>
                    </a:cubicBezTo>
                    <a:cubicBezTo>
                      <a:pt x="1" y="33308"/>
                      <a:pt x="2774" y="40005"/>
                      <a:pt x="7711" y="44942"/>
                    </a:cubicBezTo>
                    <a:cubicBezTo>
                      <a:pt x="12649" y="49879"/>
                      <a:pt x="19344" y="52653"/>
                      <a:pt x="26326" y="52653"/>
                    </a:cubicBezTo>
                    <a:cubicBezTo>
                      <a:pt x="33308" y="52653"/>
                      <a:pt x="40004" y="49879"/>
                      <a:pt x="44942" y="44942"/>
                    </a:cubicBezTo>
                    <a:cubicBezTo>
                      <a:pt x="49878" y="40005"/>
                      <a:pt x="52652" y="33308"/>
                      <a:pt x="52652" y="26326"/>
                    </a:cubicBezTo>
                    <a:cubicBezTo>
                      <a:pt x="52652" y="19344"/>
                      <a:pt x="49878" y="12648"/>
                      <a:pt x="44942" y="7712"/>
                    </a:cubicBezTo>
                    <a:cubicBezTo>
                      <a:pt x="40004" y="2774"/>
                      <a:pt x="33308" y="0"/>
                      <a:pt x="26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6955096" y="1739243"/>
                <a:ext cx="888887" cy="1635263"/>
              </a:xfrm>
              <a:custGeom>
                <a:avLst/>
                <a:gdLst/>
                <a:ahLst/>
                <a:cxnLst/>
                <a:rect l="l" t="t" r="r" b="b"/>
                <a:pathLst>
                  <a:path w="28623" h="52657" extrusionOk="0">
                    <a:moveTo>
                      <a:pt x="2295" y="0"/>
                    </a:moveTo>
                    <a:cubicBezTo>
                      <a:pt x="1521" y="0"/>
                      <a:pt x="757" y="35"/>
                      <a:pt x="1" y="102"/>
                    </a:cubicBezTo>
                    <a:cubicBezTo>
                      <a:pt x="13467" y="1264"/>
                      <a:pt x="24033" y="12562"/>
                      <a:pt x="24033" y="26329"/>
                    </a:cubicBezTo>
                    <a:cubicBezTo>
                      <a:pt x="24033" y="40096"/>
                      <a:pt x="13467" y="51392"/>
                      <a:pt x="1" y="52556"/>
                    </a:cubicBezTo>
                    <a:cubicBezTo>
                      <a:pt x="757" y="52620"/>
                      <a:pt x="1522" y="52657"/>
                      <a:pt x="2295" y="52657"/>
                    </a:cubicBezTo>
                    <a:cubicBezTo>
                      <a:pt x="16835" y="52657"/>
                      <a:pt x="28622" y="40869"/>
                      <a:pt x="28622" y="26330"/>
                    </a:cubicBezTo>
                    <a:cubicBezTo>
                      <a:pt x="28623" y="11787"/>
                      <a:pt x="16835" y="0"/>
                      <a:pt x="2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99448" y="2099388"/>
                <a:ext cx="453900" cy="446478"/>
              </a:xfrm>
              <a:custGeom>
                <a:avLst/>
                <a:gdLst/>
                <a:ahLst/>
                <a:cxnLst/>
                <a:rect l="l" t="t" r="r" b="b"/>
                <a:pathLst>
                  <a:path w="14616" h="14377" extrusionOk="0">
                    <a:moveTo>
                      <a:pt x="8326" y="1885"/>
                    </a:moveTo>
                    <a:cubicBezTo>
                      <a:pt x="10755" y="1885"/>
                      <a:pt x="12728" y="3861"/>
                      <a:pt x="12728" y="6287"/>
                    </a:cubicBezTo>
                    <a:lnTo>
                      <a:pt x="12728" y="8090"/>
                    </a:lnTo>
                    <a:cubicBezTo>
                      <a:pt x="12728" y="10518"/>
                      <a:pt x="10753" y="12492"/>
                      <a:pt x="8326" y="12492"/>
                    </a:cubicBezTo>
                    <a:lnTo>
                      <a:pt x="6289" y="12492"/>
                    </a:lnTo>
                    <a:cubicBezTo>
                      <a:pt x="3860" y="12492"/>
                      <a:pt x="1886" y="10518"/>
                      <a:pt x="1886" y="8090"/>
                    </a:cubicBezTo>
                    <a:lnTo>
                      <a:pt x="1886" y="6287"/>
                    </a:lnTo>
                    <a:cubicBezTo>
                      <a:pt x="1886" y="3861"/>
                      <a:pt x="3862" y="1885"/>
                      <a:pt x="6289" y="1885"/>
                    </a:cubicBezTo>
                    <a:close/>
                    <a:moveTo>
                      <a:pt x="6289" y="1"/>
                    </a:moveTo>
                    <a:cubicBezTo>
                      <a:pt x="2823" y="1"/>
                      <a:pt x="1" y="2821"/>
                      <a:pt x="1" y="6287"/>
                    </a:cubicBezTo>
                    <a:lnTo>
                      <a:pt x="1" y="8090"/>
                    </a:lnTo>
                    <a:cubicBezTo>
                      <a:pt x="1" y="11557"/>
                      <a:pt x="2823" y="14376"/>
                      <a:pt x="6289" y="14376"/>
                    </a:cubicBezTo>
                    <a:lnTo>
                      <a:pt x="8326" y="14376"/>
                    </a:lnTo>
                    <a:cubicBezTo>
                      <a:pt x="11794" y="14376"/>
                      <a:pt x="14613" y="11554"/>
                      <a:pt x="14616" y="8090"/>
                    </a:cubicBezTo>
                    <a:lnTo>
                      <a:pt x="14616" y="6287"/>
                    </a:lnTo>
                    <a:cubicBezTo>
                      <a:pt x="14616" y="2821"/>
                      <a:pt x="11794" y="1"/>
                      <a:pt x="8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6696967" y="2355561"/>
                <a:ext cx="658770" cy="658708"/>
              </a:xfrm>
              <a:custGeom>
                <a:avLst/>
                <a:gdLst/>
                <a:ahLst/>
                <a:cxnLst/>
                <a:rect l="l" t="t" r="r" b="b"/>
                <a:pathLst>
                  <a:path w="21213" h="21211" extrusionOk="0">
                    <a:moveTo>
                      <a:pt x="6169" y="0"/>
                    </a:moveTo>
                    <a:cubicBezTo>
                      <a:pt x="2775" y="0"/>
                      <a:pt x="1" y="2776"/>
                      <a:pt x="1" y="6167"/>
                    </a:cubicBezTo>
                    <a:lnTo>
                      <a:pt x="1" y="15044"/>
                    </a:lnTo>
                    <a:cubicBezTo>
                      <a:pt x="1" y="18438"/>
                      <a:pt x="2777" y="21211"/>
                      <a:pt x="6169" y="21211"/>
                    </a:cubicBezTo>
                    <a:lnTo>
                      <a:pt x="15046" y="21211"/>
                    </a:lnTo>
                    <a:cubicBezTo>
                      <a:pt x="18437" y="21211"/>
                      <a:pt x="21213" y="18438"/>
                      <a:pt x="21213" y="15044"/>
                    </a:cubicBezTo>
                    <a:lnTo>
                      <a:pt x="21213" y="6167"/>
                    </a:lnTo>
                    <a:cubicBezTo>
                      <a:pt x="21213" y="2776"/>
                      <a:pt x="18438" y="0"/>
                      <a:pt x="15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6738487" y="2396988"/>
                <a:ext cx="617249" cy="617280"/>
              </a:xfrm>
              <a:custGeom>
                <a:avLst/>
                <a:gdLst/>
                <a:ahLst/>
                <a:cxnLst/>
                <a:rect l="l" t="t" r="r" b="b"/>
                <a:pathLst>
                  <a:path w="19876" h="19877" extrusionOk="0">
                    <a:moveTo>
                      <a:pt x="17524" y="0"/>
                    </a:moveTo>
                    <a:cubicBezTo>
                      <a:pt x="18357" y="1053"/>
                      <a:pt x="18858" y="2377"/>
                      <a:pt x="18858" y="3815"/>
                    </a:cubicBezTo>
                    <a:lnTo>
                      <a:pt x="18858" y="12692"/>
                    </a:lnTo>
                    <a:cubicBezTo>
                      <a:pt x="18858" y="16086"/>
                      <a:pt x="16083" y="18860"/>
                      <a:pt x="12691" y="18860"/>
                    </a:cubicBezTo>
                    <a:lnTo>
                      <a:pt x="3813" y="18860"/>
                    </a:lnTo>
                    <a:cubicBezTo>
                      <a:pt x="2375" y="18860"/>
                      <a:pt x="1052" y="18357"/>
                      <a:pt x="0" y="17525"/>
                    </a:cubicBezTo>
                    <a:lnTo>
                      <a:pt x="0" y="17525"/>
                    </a:lnTo>
                    <a:cubicBezTo>
                      <a:pt x="1132" y="18955"/>
                      <a:pt x="2876" y="19877"/>
                      <a:pt x="4832" y="19877"/>
                    </a:cubicBezTo>
                    <a:lnTo>
                      <a:pt x="13709" y="19877"/>
                    </a:lnTo>
                    <a:cubicBezTo>
                      <a:pt x="17101" y="19877"/>
                      <a:pt x="19876" y="17104"/>
                      <a:pt x="19876" y="13710"/>
                    </a:cubicBezTo>
                    <a:lnTo>
                      <a:pt x="19876" y="4833"/>
                    </a:lnTo>
                    <a:cubicBezTo>
                      <a:pt x="19876" y="2879"/>
                      <a:pt x="18952" y="1133"/>
                      <a:pt x="17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6927457" y="2510556"/>
                <a:ext cx="197789" cy="389554"/>
              </a:xfrm>
              <a:custGeom>
                <a:avLst/>
                <a:gdLst/>
                <a:ahLst/>
                <a:cxnLst/>
                <a:rect l="l" t="t" r="r" b="b"/>
                <a:pathLst>
                  <a:path w="6369" h="12544" extrusionOk="0">
                    <a:moveTo>
                      <a:pt x="3185" y="1"/>
                    </a:moveTo>
                    <a:cubicBezTo>
                      <a:pt x="1428" y="1"/>
                      <a:pt x="1" y="1425"/>
                      <a:pt x="1" y="3185"/>
                    </a:cubicBezTo>
                    <a:cubicBezTo>
                      <a:pt x="1" y="4445"/>
                      <a:pt x="741" y="5525"/>
                      <a:pt x="1803" y="6041"/>
                    </a:cubicBezTo>
                    <a:lnTo>
                      <a:pt x="221" y="12003"/>
                    </a:lnTo>
                    <a:cubicBezTo>
                      <a:pt x="160" y="12300"/>
                      <a:pt x="359" y="12543"/>
                      <a:pt x="663" y="12543"/>
                    </a:cubicBezTo>
                    <a:lnTo>
                      <a:pt x="5704" y="12543"/>
                    </a:lnTo>
                    <a:cubicBezTo>
                      <a:pt x="6007" y="12543"/>
                      <a:pt x="6208" y="12300"/>
                      <a:pt x="6147" y="12003"/>
                    </a:cubicBezTo>
                    <a:lnTo>
                      <a:pt x="4565" y="6038"/>
                    </a:lnTo>
                    <a:cubicBezTo>
                      <a:pt x="5627" y="5523"/>
                      <a:pt x="6369" y="4445"/>
                      <a:pt x="6369" y="3185"/>
                    </a:cubicBezTo>
                    <a:cubicBezTo>
                      <a:pt x="6369" y="1425"/>
                      <a:pt x="4944" y="1"/>
                      <a:pt x="3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5628768" y="2451396"/>
                <a:ext cx="868670" cy="1080497"/>
              </a:xfrm>
              <a:custGeom>
                <a:avLst/>
                <a:gdLst/>
                <a:ahLst/>
                <a:cxnLst/>
                <a:rect l="l" t="t" r="r" b="b"/>
                <a:pathLst>
                  <a:path w="27972" h="34793" extrusionOk="0">
                    <a:moveTo>
                      <a:pt x="0" y="1"/>
                    </a:moveTo>
                    <a:lnTo>
                      <a:pt x="0" y="34792"/>
                    </a:lnTo>
                    <a:lnTo>
                      <a:pt x="27972" y="34792"/>
                    </a:lnTo>
                    <a:lnTo>
                      <a:pt x="2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5628768" y="2451396"/>
                <a:ext cx="868670" cy="157200"/>
              </a:xfrm>
              <a:custGeom>
                <a:avLst/>
                <a:gdLst/>
                <a:ahLst/>
                <a:cxnLst/>
                <a:rect l="l" t="t" r="r" b="b"/>
                <a:pathLst>
                  <a:path w="27972" h="5062" extrusionOk="0">
                    <a:moveTo>
                      <a:pt x="0" y="1"/>
                    </a:moveTo>
                    <a:lnTo>
                      <a:pt x="0" y="5061"/>
                    </a:lnTo>
                    <a:lnTo>
                      <a:pt x="27972" y="5061"/>
                    </a:lnTo>
                    <a:lnTo>
                      <a:pt x="279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5685412" y="2505463"/>
                <a:ext cx="45402" cy="45340"/>
              </a:xfrm>
              <a:custGeom>
                <a:avLst/>
                <a:gdLst/>
                <a:ahLst/>
                <a:cxnLst/>
                <a:rect l="l" t="t" r="r" b="b"/>
                <a:pathLst>
                  <a:path w="1462" h="1460" extrusionOk="0">
                    <a:moveTo>
                      <a:pt x="732" y="0"/>
                    </a:moveTo>
                    <a:cubicBezTo>
                      <a:pt x="327" y="0"/>
                      <a:pt x="1" y="326"/>
                      <a:pt x="1" y="729"/>
                    </a:cubicBezTo>
                    <a:cubicBezTo>
                      <a:pt x="1" y="1132"/>
                      <a:pt x="327" y="1460"/>
                      <a:pt x="732" y="1460"/>
                    </a:cubicBezTo>
                    <a:cubicBezTo>
                      <a:pt x="1133" y="1460"/>
                      <a:pt x="1462" y="1132"/>
                      <a:pt x="1462" y="729"/>
                    </a:cubicBezTo>
                    <a:cubicBezTo>
                      <a:pt x="1462"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5770752" y="2505463"/>
                <a:ext cx="45433" cy="45340"/>
              </a:xfrm>
              <a:custGeom>
                <a:avLst/>
                <a:gdLst/>
                <a:ahLst/>
                <a:cxnLst/>
                <a:rect l="l" t="t" r="r" b="b"/>
                <a:pathLst>
                  <a:path w="1463" h="1460" extrusionOk="0">
                    <a:moveTo>
                      <a:pt x="732" y="0"/>
                    </a:moveTo>
                    <a:cubicBezTo>
                      <a:pt x="328" y="0"/>
                      <a:pt x="0" y="326"/>
                      <a:pt x="0" y="729"/>
                    </a:cubicBezTo>
                    <a:cubicBezTo>
                      <a:pt x="0" y="1132"/>
                      <a:pt x="327" y="1460"/>
                      <a:pt x="732" y="1460"/>
                    </a:cubicBezTo>
                    <a:cubicBezTo>
                      <a:pt x="1133" y="1460"/>
                      <a:pt x="1463" y="1132"/>
                      <a:pt x="1463" y="729"/>
                    </a:cubicBezTo>
                    <a:cubicBezTo>
                      <a:pt x="1463"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5856215" y="2505463"/>
                <a:ext cx="45340" cy="45340"/>
              </a:xfrm>
              <a:custGeom>
                <a:avLst/>
                <a:gdLst/>
                <a:ahLst/>
                <a:cxnLst/>
                <a:rect l="l" t="t" r="r" b="b"/>
                <a:pathLst>
                  <a:path w="1460" h="1460" extrusionOk="0">
                    <a:moveTo>
                      <a:pt x="729" y="0"/>
                    </a:moveTo>
                    <a:cubicBezTo>
                      <a:pt x="326" y="0"/>
                      <a:pt x="0" y="326"/>
                      <a:pt x="0" y="729"/>
                    </a:cubicBezTo>
                    <a:cubicBezTo>
                      <a:pt x="0" y="1132"/>
                      <a:pt x="324" y="1460"/>
                      <a:pt x="729" y="1460"/>
                    </a:cubicBezTo>
                    <a:cubicBezTo>
                      <a:pt x="1132" y="1460"/>
                      <a:pt x="1460" y="1132"/>
                      <a:pt x="1460" y="729"/>
                    </a:cubicBezTo>
                    <a:cubicBezTo>
                      <a:pt x="1460" y="326"/>
                      <a:pt x="1133"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555296" y="1668841"/>
                <a:ext cx="868702" cy="1080528"/>
              </a:xfrm>
              <a:custGeom>
                <a:avLst/>
                <a:gdLst/>
                <a:ahLst/>
                <a:cxnLst/>
                <a:rect l="l" t="t" r="r" b="b"/>
                <a:pathLst>
                  <a:path w="27973" h="34794" extrusionOk="0">
                    <a:moveTo>
                      <a:pt x="1" y="0"/>
                    </a:moveTo>
                    <a:lnTo>
                      <a:pt x="1" y="34793"/>
                    </a:lnTo>
                    <a:lnTo>
                      <a:pt x="27972" y="34793"/>
                    </a:lnTo>
                    <a:lnTo>
                      <a:pt x="2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555296" y="1668841"/>
                <a:ext cx="868702" cy="157231"/>
              </a:xfrm>
              <a:custGeom>
                <a:avLst/>
                <a:gdLst/>
                <a:ahLst/>
                <a:cxnLst/>
                <a:rect l="l" t="t" r="r" b="b"/>
                <a:pathLst>
                  <a:path w="27973" h="5063" extrusionOk="0">
                    <a:moveTo>
                      <a:pt x="1" y="0"/>
                    </a:moveTo>
                    <a:lnTo>
                      <a:pt x="1" y="5062"/>
                    </a:lnTo>
                    <a:lnTo>
                      <a:pt x="27972" y="5062"/>
                    </a:lnTo>
                    <a:lnTo>
                      <a:pt x="27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611909" y="1722877"/>
                <a:ext cx="45371" cy="45371"/>
              </a:xfrm>
              <a:custGeom>
                <a:avLst/>
                <a:gdLst/>
                <a:ahLst/>
                <a:cxnLst/>
                <a:rect l="l" t="t" r="r" b="b"/>
                <a:pathLst>
                  <a:path w="1461" h="1461" extrusionOk="0">
                    <a:moveTo>
                      <a:pt x="731" y="1"/>
                    </a:moveTo>
                    <a:cubicBezTo>
                      <a:pt x="326" y="1"/>
                      <a:pt x="1" y="326"/>
                      <a:pt x="1" y="730"/>
                    </a:cubicBezTo>
                    <a:cubicBezTo>
                      <a:pt x="1" y="1134"/>
                      <a:pt x="325" y="1460"/>
                      <a:pt x="731" y="1460"/>
                    </a:cubicBezTo>
                    <a:cubicBezTo>
                      <a:pt x="1134" y="1460"/>
                      <a:pt x="1460" y="1134"/>
                      <a:pt x="1460" y="730"/>
                    </a:cubicBezTo>
                    <a:cubicBezTo>
                      <a:pt x="1460" y="326"/>
                      <a:pt x="1134"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697280" y="1722877"/>
                <a:ext cx="45465" cy="45371"/>
              </a:xfrm>
              <a:custGeom>
                <a:avLst/>
                <a:gdLst/>
                <a:ahLst/>
                <a:cxnLst/>
                <a:rect l="l" t="t" r="r" b="b"/>
                <a:pathLst>
                  <a:path w="1464" h="1461" extrusionOk="0">
                    <a:moveTo>
                      <a:pt x="733" y="1"/>
                    </a:moveTo>
                    <a:cubicBezTo>
                      <a:pt x="329" y="1"/>
                      <a:pt x="1" y="326"/>
                      <a:pt x="1" y="730"/>
                    </a:cubicBezTo>
                    <a:cubicBezTo>
                      <a:pt x="1" y="1134"/>
                      <a:pt x="328" y="1460"/>
                      <a:pt x="733" y="1460"/>
                    </a:cubicBezTo>
                    <a:cubicBezTo>
                      <a:pt x="1134" y="1460"/>
                      <a:pt x="1463" y="1134"/>
                      <a:pt x="1463" y="730"/>
                    </a:cubicBezTo>
                    <a:cubicBezTo>
                      <a:pt x="1463" y="326"/>
                      <a:pt x="1134"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782743" y="1722877"/>
                <a:ext cx="45371" cy="45371"/>
              </a:xfrm>
              <a:custGeom>
                <a:avLst/>
                <a:gdLst/>
                <a:ahLst/>
                <a:cxnLst/>
                <a:rect l="l" t="t" r="r" b="b"/>
                <a:pathLst>
                  <a:path w="1461" h="1461" extrusionOk="0">
                    <a:moveTo>
                      <a:pt x="730" y="1"/>
                    </a:moveTo>
                    <a:cubicBezTo>
                      <a:pt x="326" y="1"/>
                      <a:pt x="1" y="326"/>
                      <a:pt x="1" y="730"/>
                    </a:cubicBezTo>
                    <a:cubicBezTo>
                      <a:pt x="1" y="1134"/>
                      <a:pt x="325" y="1460"/>
                      <a:pt x="730" y="1460"/>
                    </a:cubicBezTo>
                    <a:cubicBezTo>
                      <a:pt x="1133" y="1460"/>
                      <a:pt x="1460" y="1134"/>
                      <a:pt x="1460" y="730"/>
                    </a:cubicBezTo>
                    <a:cubicBezTo>
                      <a:pt x="1460" y="326"/>
                      <a:pt x="1133"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805755" y="1928151"/>
                <a:ext cx="367815" cy="367878"/>
              </a:xfrm>
              <a:custGeom>
                <a:avLst/>
                <a:gdLst/>
                <a:ahLst/>
                <a:cxnLst/>
                <a:rect l="l" t="t" r="r" b="b"/>
                <a:pathLst>
                  <a:path w="11844" h="11846" extrusionOk="0">
                    <a:moveTo>
                      <a:pt x="5923" y="0"/>
                    </a:moveTo>
                    <a:cubicBezTo>
                      <a:pt x="2651" y="0"/>
                      <a:pt x="1" y="2652"/>
                      <a:pt x="1" y="5922"/>
                    </a:cubicBezTo>
                    <a:cubicBezTo>
                      <a:pt x="1" y="9194"/>
                      <a:pt x="2651" y="11846"/>
                      <a:pt x="5923" y="11846"/>
                    </a:cubicBezTo>
                    <a:cubicBezTo>
                      <a:pt x="9192" y="11846"/>
                      <a:pt x="11844" y="9194"/>
                      <a:pt x="11844" y="5922"/>
                    </a:cubicBezTo>
                    <a:cubicBezTo>
                      <a:pt x="11844" y="2652"/>
                      <a:pt x="9192" y="0"/>
                      <a:pt x="5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7935378" y="2013272"/>
                <a:ext cx="108475" cy="145679"/>
              </a:xfrm>
              <a:custGeom>
                <a:avLst/>
                <a:gdLst/>
                <a:ahLst/>
                <a:cxnLst/>
                <a:rect l="l" t="t" r="r" b="b"/>
                <a:pathLst>
                  <a:path w="3493" h="4691" extrusionOk="0">
                    <a:moveTo>
                      <a:pt x="1748" y="0"/>
                    </a:moveTo>
                    <a:cubicBezTo>
                      <a:pt x="784" y="0"/>
                      <a:pt x="0" y="1051"/>
                      <a:pt x="0" y="2347"/>
                    </a:cubicBezTo>
                    <a:cubicBezTo>
                      <a:pt x="2" y="3640"/>
                      <a:pt x="784" y="4691"/>
                      <a:pt x="1748" y="4691"/>
                    </a:cubicBezTo>
                    <a:cubicBezTo>
                      <a:pt x="2710" y="4691"/>
                      <a:pt x="3492" y="3640"/>
                      <a:pt x="3492" y="2347"/>
                    </a:cubicBezTo>
                    <a:cubicBezTo>
                      <a:pt x="3492" y="1051"/>
                      <a:pt x="2710" y="0"/>
                      <a:pt x="1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7777153" y="2332518"/>
                <a:ext cx="424926" cy="38695"/>
              </a:xfrm>
              <a:custGeom>
                <a:avLst/>
                <a:gdLst/>
                <a:ahLst/>
                <a:cxnLst/>
                <a:rect l="l" t="t" r="r" b="b"/>
                <a:pathLst>
                  <a:path w="13683" h="1246" extrusionOk="0">
                    <a:moveTo>
                      <a:pt x="1" y="1"/>
                    </a:moveTo>
                    <a:lnTo>
                      <a:pt x="1" y="1246"/>
                    </a:lnTo>
                    <a:lnTo>
                      <a:pt x="13683" y="1246"/>
                    </a:lnTo>
                    <a:lnTo>
                      <a:pt x="13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711223" y="2407236"/>
                <a:ext cx="556785" cy="119562"/>
              </a:xfrm>
              <a:custGeom>
                <a:avLst/>
                <a:gdLst/>
                <a:ahLst/>
                <a:cxnLst/>
                <a:rect l="l" t="t" r="r" b="b"/>
                <a:pathLst>
                  <a:path w="17929" h="3850" extrusionOk="0">
                    <a:moveTo>
                      <a:pt x="2588" y="1"/>
                    </a:moveTo>
                    <a:cubicBezTo>
                      <a:pt x="1164" y="1"/>
                      <a:pt x="0" y="868"/>
                      <a:pt x="0" y="1925"/>
                    </a:cubicBezTo>
                    <a:cubicBezTo>
                      <a:pt x="0" y="2984"/>
                      <a:pt x="1164" y="3849"/>
                      <a:pt x="2588" y="3849"/>
                    </a:cubicBezTo>
                    <a:lnTo>
                      <a:pt x="15340" y="3849"/>
                    </a:lnTo>
                    <a:cubicBezTo>
                      <a:pt x="16765" y="3849"/>
                      <a:pt x="17928" y="2984"/>
                      <a:pt x="17928" y="1925"/>
                    </a:cubicBezTo>
                    <a:cubicBezTo>
                      <a:pt x="17928" y="868"/>
                      <a:pt x="16765" y="1"/>
                      <a:pt x="1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838021" y="2457266"/>
                <a:ext cx="19565" cy="19534"/>
              </a:xfrm>
              <a:custGeom>
                <a:avLst/>
                <a:gdLst/>
                <a:ahLst/>
                <a:cxnLst/>
                <a:rect l="l" t="t" r="r" b="b"/>
                <a:pathLst>
                  <a:path w="630" h="629" extrusionOk="0">
                    <a:moveTo>
                      <a:pt x="315" y="1"/>
                    </a:moveTo>
                    <a:cubicBezTo>
                      <a:pt x="142" y="1"/>
                      <a:pt x="0" y="141"/>
                      <a:pt x="0" y="314"/>
                    </a:cubicBezTo>
                    <a:cubicBezTo>
                      <a:pt x="0" y="488"/>
                      <a:pt x="143" y="629"/>
                      <a:pt x="315" y="629"/>
                    </a:cubicBezTo>
                    <a:cubicBezTo>
                      <a:pt x="489" y="629"/>
                      <a:pt x="629" y="488"/>
                      <a:pt x="629" y="314"/>
                    </a:cubicBezTo>
                    <a:cubicBezTo>
                      <a:pt x="629" y="141"/>
                      <a:pt x="488"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894758" y="2457266"/>
                <a:ext cx="19503" cy="19534"/>
              </a:xfrm>
              <a:custGeom>
                <a:avLst/>
                <a:gdLst/>
                <a:ahLst/>
                <a:cxnLst/>
                <a:rect l="l" t="t" r="r" b="b"/>
                <a:pathLst>
                  <a:path w="628" h="629" extrusionOk="0">
                    <a:moveTo>
                      <a:pt x="315" y="1"/>
                    </a:moveTo>
                    <a:cubicBezTo>
                      <a:pt x="138" y="1"/>
                      <a:pt x="0" y="141"/>
                      <a:pt x="0" y="314"/>
                    </a:cubicBezTo>
                    <a:cubicBezTo>
                      <a:pt x="0" y="488"/>
                      <a:pt x="139" y="629"/>
                      <a:pt x="315" y="629"/>
                    </a:cubicBezTo>
                    <a:cubicBezTo>
                      <a:pt x="487" y="629"/>
                      <a:pt x="628" y="488"/>
                      <a:pt x="628" y="314"/>
                    </a:cubicBezTo>
                    <a:cubicBezTo>
                      <a:pt x="628" y="141"/>
                      <a:pt x="487"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951527" y="2457266"/>
                <a:ext cx="19534" cy="19534"/>
              </a:xfrm>
              <a:custGeom>
                <a:avLst/>
                <a:gdLst/>
                <a:ahLst/>
                <a:cxnLst/>
                <a:rect l="l" t="t" r="r" b="b"/>
                <a:pathLst>
                  <a:path w="629" h="629" extrusionOk="0">
                    <a:moveTo>
                      <a:pt x="314" y="1"/>
                    </a:moveTo>
                    <a:cubicBezTo>
                      <a:pt x="141" y="1"/>
                      <a:pt x="0" y="141"/>
                      <a:pt x="0" y="314"/>
                    </a:cubicBezTo>
                    <a:cubicBezTo>
                      <a:pt x="0" y="488"/>
                      <a:pt x="141" y="629"/>
                      <a:pt x="314" y="629"/>
                    </a:cubicBezTo>
                    <a:cubicBezTo>
                      <a:pt x="488" y="629"/>
                      <a:pt x="628" y="488"/>
                      <a:pt x="628" y="314"/>
                    </a:cubicBezTo>
                    <a:cubicBezTo>
                      <a:pt x="628" y="141"/>
                      <a:pt x="488"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8008202" y="2457266"/>
                <a:ext cx="19534" cy="19534"/>
              </a:xfrm>
              <a:custGeom>
                <a:avLst/>
                <a:gdLst/>
                <a:ahLst/>
                <a:cxnLst/>
                <a:rect l="l" t="t" r="r" b="b"/>
                <a:pathLst>
                  <a:path w="629" h="629" extrusionOk="0">
                    <a:moveTo>
                      <a:pt x="315" y="1"/>
                    </a:moveTo>
                    <a:cubicBezTo>
                      <a:pt x="141" y="1"/>
                      <a:pt x="1" y="141"/>
                      <a:pt x="1" y="314"/>
                    </a:cubicBezTo>
                    <a:cubicBezTo>
                      <a:pt x="1" y="488"/>
                      <a:pt x="141" y="629"/>
                      <a:pt x="315" y="629"/>
                    </a:cubicBezTo>
                    <a:cubicBezTo>
                      <a:pt x="490" y="629"/>
                      <a:pt x="629" y="488"/>
                      <a:pt x="629" y="314"/>
                    </a:cubicBezTo>
                    <a:cubicBezTo>
                      <a:pt x="629" y="141"/>
                      <a:pt x="490"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8064971" y="2457266"/>
                <a:ext cx="19534" cy="19534"/>
              </a:xfrm>
              <a:custGeom>
                <a:avLst/>
                <a:gdLst/>
                <a:ahLst/>
                <a:cxnLst/>
                <a:rect l="l" t="t" r="r" b="b"/>
                <a:pathLst>
                  <a:path w="629" h="629" extrusionOk="0">
                    <a:moveTo>
                      <a:pt x="316" y="1"/>
                    </a:moveTo>
                    <a:cubicBezTo>
                      <a:pt x="141" y="1"/>
                      <a:pt x="1" y="141"/>
                      <a:pt x="1" y="314"/>
                    </a:cubicBezTo>
                    <a:cubicBezTo>
                      <a:pt x="1" y="488"/>
                      <a:pt x="141" y="629"/>
                      <a:pt x="316" y="629"/>
                    </a:cubicBezTo>
                    <a:cubicBezTo>
                      <a:pt x="491" y="629"/>
                      <a:pt x="629" y="488"/>
                      <a:pt x="629" y="314"/>
                    </a:cubicBezTo>
                    <a:cubicBezTo>
                      <a:pt x="629" y="141"/>
                      <a:pt x="488"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8121770" y="2457266"/>
                <a:ext cx="19534" cy="19534"/>
              </a:xfrm>
              <a:custGeom>
                <a:avLst/>
                <a:gdLst/>
                <a:ahLst/>
                <a:cxnLst/>
                <a:rect l="l" t="t" r="r" b="b"/>
                <a:pathLst>
                  <a:path w="629" h="629" extrusionOk="0">
                    <a:moveTo>
                      <a:pt x="313" y="1"/>
                    </a:moveTo>
                    <a:cubicBezTo>
                      <a:pt x="141" y="1"/>
                      <a:pt x="0" y="141"/>
                      <a:pt x="0" y="314"/>
                    </a:cubicBezTo>
                    <a:cubicBezTo>
                      <a:pt x="0" y="488"/>
                      <a:pt x="141" y="629"/>
                      <a:pt x="313" y="629"/>
                    </a:cubicBezTo>
                    <a:cubicBezTo>
                      <a:pt x="488" y="629"/>
                      <a:pt x="628" y="488"/>
                      <a:pt x="628" y="314"/>
                    </a:cubicBezTo>
                    <a:cubicBezTo>
                      <a:pt x="628" y="141"/>
                      <a:pt x="488" y="1"/>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7758054" y="2569281"/>
                <a:ext cx="211360" cy="62172"/>
              </a:xfrm>
              <a:custGeom>
                <a:avLst/>
                <a:gdLst/>
                <a:ahLst/>
                <a:cxnLst/>
                <a:rect l="l" t="t" r="r" b="b"/>
                <a:pathLst>
                  <a:path w="6806" h="2002" extrusionOk="0">
                    <a:moveTo>
                      <a:pt x="0" y="0"/>
                    </a:moveTo>
                    <a:lnTo>
                      <a:pt x="0" y="2001"/>
                    </a:lnTo>
                    <a:lnTo>
                      <a:pt x="6805" y="2001"/>
                    </a:lnTo>
                    <a:lnTo>
                      <a:pt x="68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795320" y="2591889"/>
                <a:ext cx="136642" cy="16987"/>
              </a:xfrm>
              <a:custGeom>
                <a:avLst/>
                <a:gdLst/>
                <a:ahLst/>
                <a:cxnLst/>
                <a:rect l="l" t="t" r="r" b="b"/>
                <a:pathLst>
                  <a:path w="4400" h="547" extrusionOk="0">
                    <a:moveTo>
                      <a:pt x="1" y="0"/>
                    </a:moveTo>
                    <a:lnTo>
                      <a:pt x="1" y="547"/>
                    </a:lnTo>
                    <a:lnTo>
                      <a:pt x="4400" y="547"/>
                    </a:lnTo>
                    <a:lnTo>
                      <a:pt x="44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8009879" y="2569281"/>
                <a:ext cx="211360" cy="62172"/>
              </a:xfrm>
              <a:custGeom>
                <a:avLst/>
                <a:gdLst/>
                <a:ahLst/>
                <a:cxnLst/>
                <a:rect l="l" t="t" r="r" b="b"/>
                <a:pathLst>
                  <a:path w="6806" h="2002" extrusionOk="0">
                    <a:moveTo>
                      <a:pt x="1" y="0"/>
                    </a:moveTo>
                    <a:lnTo>
                      <a:pt x="1" y="2001"/>
                    </a:lnTo>
                    <a:lnTo>
                      <a:pt x="6806" y="2001"/>
                    </a:lnTo>
                    <a:lnTo>
                      <a:pt x="6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8047207" y="2591889"/>
                <a:ext cx="136673" cy="16987"/>
              </a:xfrm>
              <a:custGeom>
                <a:avLst/>
                <a:gdLst/>
                <a:ahLst/>
                <a:cxnLst/>
                <a:rect l="l" t="t" r="r" b="b"/>
                <a:pathLst>
                  <a:path w="4401" h="547" extrusionOk="0">
                    <a:moveTo>
                      <a:pt x="0" y="0"/>
                    </a:moveTo>
                    <a:lnTo>
                      <a:pt x="0" y="547"/>
                    </a:lnTo>
                    <a:lnTo>
                      <a:pt x="4401" y="547"/>
                    </a:lnTo>
                    <a:lnTo>
                      <a:pt x="4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879231" y="2169821"/>
                <a:ext cx="220708" cy="126208"/>
              </a:xfrm>
              <a:custGeom>
                <a:avLst/>
                <a:gdLst/>
                <a:ahLst/>
                <a:cxnLst/>
                <a:rect l="l" t="t" r="r" b="b"/>
                <a:pathLst>
                  <a:path w="7107" h="4064" extrusionOk="0">
                    <a:moveTo>
                      <a:pt x="3556" y="1"/>
                    </a:moveTo>
                    <a:cubicBezTo>
                      <a:pt x="1807" y="1"/>
                      <a:pt x="349" y="1235"/>
                      <a:pt x="0" y="2878"/>
                    </a:cubicBezTo>
                    <a:cubicBezTo>
                      <a:pt x="990" y="3622"/>
                      <a:pt x="2220" y="4064"/>
                      <a:pt x="3553" y="4064"/>
                    </a:cubicBezTo>
                    <a:cubicBezTo>
                      <a:pt x="4887" y="4064"/>
                      <a:pt x="6117" y="3622"/>
                      <a:pt x="7107" y="2878"/>
                    </a:cubicBezTo>
                    <a:cubicBezTo>
                      <a:pt x="6762" y="1235"/>
                      <a:pt x="5304" y="1"/>
                      <a:pt x="3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63261" y="3014082"/>
                <a:ext cx="655509" cy="357195"/>
              </a:xfrm>
              <a:custGeom>
                <a:avLst/>
                <a:gdLst/>
                <a:ahLst/>
                <a:cxnLst/>
                <a:rect l="l" t="t" r="r" b="b"/>
                <a:pathLst>
                  <a:path w="21108" h="11502" extrusionOk="0">
                    <a:moveTo>
                      <a:pt x="2428" y="1"/>
                    </a:moveTo>
                    <a:cubicBezTo>
                      <a:pt x="1093" y="1"/>
                      <a:pt x="0" y="1092"/>
                      <a:pt x="0" y="2427"/>
                    </a:cubicBezTo>
                    <a:lnTo>
                      <a:pt x="0" y="9076"/>
                    </a:lnTo>
                    <a:cubicBezTo>
                      <a:pt x="0" y="10411"/>
                      <a:pt x="1093" y="11502"/>
                      <a:pt x="2428" y="11502"/>
                    </a:cubicBezTo>
                    <a:lnTo>
                      <a:pt x="18679" y="11502"/>
                    </a:lnTo>
                    <a:cubicBezTo>
                      <a:pt x="20015" y="11502"/>
                      <a:pt x="21107" y="10411"/>
                      <a:pt x="21107" y="9076"/>
                    </a:cubicBezTo>
                    <a:lnTo>
                      <a:pt x="21107" y="2427"/>
                    </a:lnTo>
                    <a:cubicBezTo>
                      <a:pt x="21107" y="1092"/>
                      <a:pt x="20015" y="1"/>
                      <a:pt x="18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63261" y="3207648"/>
                <a:ext cx="655509" cy="78507"/>
              </a:xfrm>
              <a:custGeom>
                <a:avLst/>
                <a:gdLst/>
                <a:ahLst/>
                <a:cxnLst/>
                <a:rect l="l" t="t" r="r" b="b"/>
                <a:pathLst>
                  <a:path w="21108" h="2528" extrusionOk="0">
                    <a:moveTo>
                      <a:pt x="0" y="0"/>
                    </a:moveTo>
                    <a:lnTo>
                      <a:pt x="0" y="2528"/>
                    </a:lnTo>
                    <a:lnTo>
                      <a:pt x="21107" y="2528"/>
                    </a:lnTo>
                    <a:lnTo>
                      <a:pt x="21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788311" y="3073490"/>
                <a:ext cx="163722" cy="72576"/>
              </a:xfrm>
              <a:custGeom>
                <a:avLst/>
                <a:gdLst/>
                <a:ahLst/>
                <a:cxnLst/>
                <a:rect l="l" t="t" r="r" b="b"/>
                <a:pathLst>
                  <a:path w="5272" h="2337" extrusionOk="0">
                    <a:moveTo>
                      <a:pt x="1168" y="1"/>
                    </a:moveTo>
                    <a:cubicBezTo>
                      <a:pt x="523" y="1"/>
                      <a:pt x="1" y="525"/>
                      <a:pt x="1" y="1169"/>
                    </a:cubicBezTo>
                    <a:cubicBezTo>
                      <a:pt x="1" y="1814"/>
                      <a:pt x="523" y="2337"/>
                      <a:pt x="1168" y="2337"/>
                    </a:cubicBezTo>
                    <a:lnTo>
                      <a:pt x="4104" y="2337"/>
                    </a:lnTo>
                    <a:cubicBezTo>
                      <a:pt x="4748" y="2337"/>
                      <a:pt x="5272" y="1814"/>
                      <a:pt x="5272" y="1169"/>
                    </a:cubicBezTo>
                    <a:cubicBezTo>
                      <a:pt x="5272" y="522"/>
                      <a:pt x="4748" y="1"/>
                      <a:pt x="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850203" y="3073490"/>
                <a:ext cx="101829" cy="72576"/>
              </a:xfrm>
              <a:custGeom>
                <a:avLst/>
                <a:gdLst/>
                <a:ahLst/>
                <a:cxnLst/>
                <a:rect l="l" t="t" r="r" b="b"/>
                <a:pathLst>
                  <a:path w="3279" h="2337" extrusionOk="0">
                    <a:moveTo>
                      <a:pt x="1118" y="1"/>
                    </a:moveTo>
                    <a:lnTo>
                      <a:pt x="0" y="2337"/>
                    </a:lnTo>
                    <a:lnTo>
                      <a:pt x="2108" y="2337"/>
                    </a:lnTo>
                    <a:cubicBezTo>
                      <a:pt x="2754" y="2337"/>
                      <a:pt x="3276" y="1814"/>
                      <a:pt x="3276" y="1169"/>
                    </a:cubicBezTo>
                    <a:cubicBezTo>
                      <a:pt x="3279" y="522"/>
                      <a:pt x="2755"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444687" y="3095632"/>
                <a:ext cx="208255" cy="14130"/>
              </a:xfrm>
              <a:custGeom>
                <a:avLst/>
                <a:gdLst/>
                <a:ahLst/>
                <a:cxnLst/>
                <a:rect l="l" t="t" r="r" b="b"/>
                <a:pathLst>
                  <a:path w="6706" h="455" extrusionOk="0">
                    <a:moveTo>
                      <a:pt x="0" y="1"/>
                    </a:moveTo>
                    <a:lnTo>
                      <a:pt x="0" y="454"/>
                    </a:lnTo>
                    <a:lnTo>
                      <a:pt x="6706" y="454"/>
                    </a:lnTo>
                    <a:lnTo>
                      <a:pt x="6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7444687" y="3135507"/>
                <a:ext cx="287290" cy="14130"/>
              </a:xfrm>
              <a:custGeom>
                <a:avLst/>
                <a:gdLst/>
                <a:ahLst/>
                <a:cxnLst/>
                <a:rect l="l" t="t" r="r" b="b"/>
                <a:pathLst>
                  <a:path w="9251" h="455" extrusionOk="0">
                    <a:moveTo>
                      <a:pt x="0" y="1"/>
                    </a:moveTo>
                    <a:lnTo>
                      <a:pt x="0" y="455"/>
                    </a:lnTo>
                    <a:lnTo>
                      <a:pt x="9251" y="455"/>
                    </a:lnTo>
                    <a:lnTo>
                      <a:pt x="9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195850" y="1611607"/>
                <a:ext cx="431633" cy="488868"/>
              </a:xfrm>
              <a:custGeom>
                <a:avLst/>
                <a:gdLst/>
                <a:ahLst/>
                <a:cxnLst/>
                <a:rect l="l" t="t" r="r" b="b"/>
                <a:pathLst>
                  <a:path w="13899" h="15742" extrusionOk="0">
                    <a:moveTo>
                      <a:pt x="1" y="0"/>
                    </a:moveTo>
                    <a:lnTo>
                      <a:pt x="1" y="15741"/>
                    </a:lnTo>
                    <a:lnTo>
                      <a:pt x="13899" y="15741"/>
                    </a:lnTo>
                    <a:lnTo>
                      <a:pt x="13899" y="3381"/>
                    </a:lnTo>
                    <a:lnTo>
                      <a:pt x="10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530281" y="1611607"/>
                <a:ext cx="97202" cy="105028"/>
              </a:xfrm>
              <a:custGeom>
                <a:avLst/>
                <a:gdLst/>
                <a:ahLst/>
                <a:cxnLst/>
                <a:rect l="l" t="t" r="r" b="b"/>
                <a:pathLst>
                  <a:path w="3130" h="3382" extrusionOk="0">
                    <a:moveTo>
                      <a:pt x="0" y="0"/>
                    </a:moveTo>
                    <a:lnTo>
                      <a:pt x="0" y="3381"/>
                    </a:lnTo>
                    <a:lnTo>
                      <a:pt x="3130" y="338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6242774" y="1683468"/>
                <a:ext cx="242353" cy="13757"/>
              </a:xfrm>
              <a:custGeom>
                <a:avLst/>
                <a:gdLst/>
                <a:ahLst/>
                <a:cxnLst/>
                <a:rect l="l" t="t" r="r" b="b"/>
                <a:pathLst>
                  <a:path w="7804" h="443" extrusionOk="0">
                    <a:moveTo>
                      <a:pt x="1" y="1"/>
                    </a:moveTo>
                    <a:lnTo>
                      <a:pt x="1" y="442"/>
                    </a:lnTo>
                    <a:lnTo>
                      <a:pt x="7804" y="442"/>
                    </a:lnTo>
                    <a:lnTo>
                      <a:pt x="78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242774" y="1731945"/>
                <a:ext cx="242353" cy="13788"/>
              </a:xfrm>
              <a:custGeom>
                <a:avLst/>
                <a:gdLst/>
                <a:ahLst/>
                <a:cxnLst/>
                <a:rect l="l" t="t" r="r" b="b"/>
                <a:pathLst>
                  <a:path w="7804" h="444" extrusionOk="0">
                    <a:moveTo>
                      <a:pt x="1" y="0"/>
                    </a:moveTo>
                    <a:lnTo>
                      <a:pt x="1" y="443"/>
                    </a:lnTo>
                    <a:lnTo>
                      <a:pt x="7804" y="443"/>
                    </a:lnTo>
                    <a:lnTo>
                      <a:pt x="78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242774" y="1780360"/>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242774" y="1828899"/>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6242774" y="1877376"/>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6242774" y="1925790"/>
                <a:ext cx="345735" cy="13757"/>
              </a:xfrm>
              <a:custGeom>
                <a:avLst/>
                <a:gdLst/>
                <a:ahLst/>
                <a:cxnLst/>
                <a:rect l="l" t="t" r="r" b="b"/>
                <a:pathLst>
                  <a:path w="11133" h="443" extrusionOk="0">
                    <a:moveTo>
                      <a:pt x="1" y="1"/>
                    </a:moveTo>
                    <a:lnTo>
                      <a:pt x="1" y="442"/>
                    </a:lnTo>
                    <a:lnTo>
                      <a:pt x="11132" y="442"/>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6242774" y="1974267"/>
                <a:ext cx="345735" cy="13788"/>
              </a:xfrm>
              <a:custGeom>
                <a:avLst/>
                <a:gdLst/>
                <a:ahLst/>
                <a:cxnLst/>
                <a:rect l="l" t="t" r="r" b="b"/>
                <a:pathLst>
                  <a:path w="11133" h="444" extrusionOk="0">
                    <a:moveTo>
                      <a:pt x="1" y="0"/>
                    </a:moveTo>
                    <a:lnTo>
                      <a:pt x="1" y="443"/>
                    </a:lnTo>
                    <a:lnTo>
                      <a:pt x="11132" y="443"/>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6242774" y="2022682"/>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6140945" y="1753715"/>
                <a:ext cx="551972" cy="420764"/>
              </a:xfrm>
              <a:custGeom>
                <a:avLst/>
                <a:gdLst/>
                <a:ahLst/>
                <a:cxnLst/>
                <a:rect l="l" t="t" r="r" b="b"/>
                <a:pathLst>
                  <a:path w="17774" h="13549" extrusionOk="0">
                    <a:moveTo>
                      <a:pt x="1020" y="0"/>
                    </a:moveTo>
                    <a:cubicBezTo>
                      <a:pt x="429" y="0"/>
                      <a:pt x="0" y="479"/>
                      <a:pt x="66" y="1067"/>
                    </a:cubicBezTo>
                    <a:lnTo>
                      <a:pt x="1357" y="12479"/>
                    </a:lnTo>
                    <a:cubicBezTo>
                      <a:pt x="1423" y="13066"/>
                      <a:pt x="1962" y="13548"/>
                      <a:pt x="2552" y="13548"/>
                    </a:cubicBezTo>
                    <a:lnTo>
                      <a:pt x="15229" y="13548"/>
                    </a:lnTo>
                    <a:cubicBezTo>
                      <a:pt x="15819" y="13548"/>
                      <a:pt x="16366" y="13069"/>
                      <a:pt x="16446" y="12483"/>
                    </a:cubicBezTo>
                    <a:lnTo>
                      <a:pt x="17695" y="3195"/>
                    </a:lnTo>
                    <a:cubicBezTo>
                      <a:pt x="17773" y="2609"/>
                      <a:pt x="17355" y="2129"/>
                      <a:pt x="16763" y="2129"/>
                    </a:cubicBezTo>
                    <a:lnTo>
                      <a:pt x="10316" y="2129"/>
                    </a:lnTo>
                    <a:lnTo>
                      <a:pt x="10316" y="2131"/>
                    </a:lnTo>
                    <a:cubicBezTo>
                      <a:pt x="9726" y="2131"/>
                      <a:pt x="9242" y="1651"/>
                      <a:pt x="9242" y="1065"/>
                    </a:cubicBezTo>
                    <a:cubicBezTo>
                      <a:pt x="9242" y="479"/>
                      <a:pt x="8758" y="0"/>
                      <a:pt x="8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6109952" y="1753715"/>
                <a:ext cx="551941" cy="420764"/>
              </a:xfrm>
              <a:custGeom>
                <a:avLst/>
                <a:gdLst/>
                <a:ahLst/>
                <a:cxnLst/>
                <a:rect l="l" t="t" r="r" b="b"/>
                <a:pathLst>
                  <a:path w="17773" h="13549" extrusionOk="0">
                    <a:moveTo>
                      <a:pt x="1020" y="0"/>
                    </a:moveTo>
                    <a:cubicBezTo>
                      <a:pt x="430" y="0"/>
                      <a:pt x="0" y="479"/>
                      <a:pt x="66" y="1067"/>
                    </a:cubicBezTo>
                    <a:lnTo>
                      <a:pt x="1357" y="12479"/>
                    </a:lnTo>
                    <a:cubicBezTo>
                      <a:pt x="1423" y="13066"/>
                      <a:pt x="1962" y="13548"/>
                      <a:pt x="2552" y="13548"/>
                    </a:cubicBezTo>
                    <a:lnTo>
                      <a:pt x="15228" y="13548"/>
                    </a:lnTo>
                    <a:cubicBezTo>
                      <a:pt x="15818" y="13548"/>
                      <a:pt x="16368" y="13069"/>
                      <a:pt x="16445" y="12483"/>
                    </a:cubicBezTo>
                    <a:lnTo>
                      <a:pt x="17694" y="3195"/>
                    </a:lnTo>
                    <a:cubicBezTo>
                      <a:pt x="17772" y="2609"/>
                      <a:pt x="17353" y="2129"/>
                      <a:pt x="16762" y="2129"/>
                    </a:cubicBezTo>
                    <a:lnTo>
                      <a:pt x="10316" y="2129"/>
                    </a:lnTo>
                    <a:lnTo>
                      <a:pt x="10316" y="2131"/>
                    </a:lnTo>
                    <a:cubicBezTo>
                      <a:pt x="9726" y="2131"/>
                      <a:pt x="9243" y="1651"/>
                      <a:pt x="9243" y="1065"/>
                    </a:cubicBezTo>
                    <a:cubicBezTo>
                      <a:pt x="9243" y="479"/>
                      <a:pt x="8759" y="0"/>
                      <a:pt x="8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652699" y="2714795"/>
                <a:ext cx="820601" cy="712598"/>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912680" y="2932030"/>
                <a:ext cx="318303" cy="249668"/>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954733" y="2813091"/>
                <a:ext cx="518775" cy="614238"/>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6" name="AutoShape 2">
            <a:extLst>
              <a:ext uri="{FF2B5EF4-FFF2-40B4-BE49-F238E27FC236}">
                <a16:creationId xmlns:a16="http://schemas.microsoft.com/office/drawing/2014/main" id="{CA87A959-9176-E303-DC0B-443FD46145F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882F6F3C-824A-1E19-8E12-EDFCF229CFE4}"/>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A7FC82D4-A155-FAD5-3C03-CBB8B7C4AD09}"/>
              </a:ext>
            </a:extLst>
          </p:cNvPr>
          <p:cNvPicPr>
            <a:picLocks noChangeAspect="1"/>
          </p:cNvPicPr>
          <p:nvPr/>
        </p:nvPicPr>
        <p:blipFill>
          <a:blip r:embed="rId3"/>
          <a:stretch>
            <a:fillRect/>
          </a:stretch>
        </p:blipFill>
        <p:spPr>
          <a:xfrm>
            <a:off x="3169483" y="387106"/>
            <a:ext cx="2578297" cy="28719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Picture 9">
            <a:extLst>
              <a:ext uri="{FF2B5EF4-FFF2-40B4-BE49-F238E27FC236}">
                <a16:creationId xmlns:a16="http://schemas.microsoft.com/office/drawing/2014/main" id="{B1F9E724-15FC-8932-934C-FBE98C3B94BE}"/>
              </a:ext>
            </a:extLst>
          </p:cNvPr>
          <p:cNvPicPr>
            <a:picLocks noChangeAspect="1"/>
          </p:cNvPicPr>
          <p:nvPr/>
        </p:nvPicPr>
        <p:blipFill>
          <a:blip r:embed="rId4"/>
          <a:stretch>
            <a:fillRect/>
          </a:stretch>
        </p:blipFill>
        <p:spPr>
          <a:xfrm>
            <a:off x="616250" y="3416024"/>
            <a:ext cx="1973601" cy="148868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a:extLst>
              <a:ext uri="{FF2B5EF4-FFF2-40B4-BE49-F238E27FC236}">
                <a16:creationId xmlns:a16="http://schemas.microsoft.com/office/drawing/2014/main" id="{27ACCDB2-39A4-20F1-9E3F-A76391298060}"/>
              </a:ext>
            </a:extLst>
          </p:cNvPr>
          <p:cNvPicPr>
            <a:picLocks noChangeAspect="1"/>
          </p:cNvPicPr>
          <p:nvPr/>
        </p:nvPicPr>
        <p:blipFill>
          <a:blip r:embed="rId5"/>
          <a:stretch>
            <a:fillRect/>
          </a:stretch>
        </p:blipFill>
        <p:spPr>
          <a:xfrm>
            <a:off x="3618410" y="3416025"/>
            <a:ext cx="1973601" cy="16500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Picture 13">
            <a:extLst>
              <a:ext uri="{FF2B5EF4-FFF2-40B4-BE49-F238E27FC236}">
                <a16:creationId xmlns:a16="http://schemas.microsoft.com/office/drawing/2014/main" id="{D051FE3A-F7D8-3F6C-292D-F29F3E8448A6}"/>
              </a:ext>
            </a:extLst>
          </p:cNvPr>
          <p:cNvPicPr>
            <a:picLocks noChangeAspect="1"/>
          </p:cNvPicPr>
          <p:nvPr/>
        </p:nvPicPr>
        <p:blipFill>
          <a:blip r:embed="rId6"/>
          <a:stretch>
            <a:fillRect/>
          </a:stretch>
        </p:blipFill>
        <p:spPr>
          <a:xfrm>
            <a:off x="6554150" y="3416024"/>
            <a:ext cx="2054933" cy="148825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6" name="Picture 15">
            <a:extLst>
              <a:ext uri="{FF2B5EF4-FFF2-40B4-BE49-F238E27FC236}">
                <a16:creationId xmlns:a16="http://schemas.microsoft.com/office/drawing/2014/main" id="{2314EC8C-B5D1-F319-BE63-7B3912E652D5}"/>
              </a:ext>
            </a:extLst>
          </p:cNvPr>
          <p:cNvPicPr>
            <a:picLocks noChangeAspect="1"/>
          </p:cNvPicPr>
          <p:nvPr/>
        </p:nvPicPr>
        <p:blipFill>
          <a:blip r:embed="rId7"/>
          <a:stretch>
            <a:fillRect/>
          </a:stretch>
        </p:blipFill>
        <p:spPr>
          <a:xfrm>
            <a:off x="188347" y="1463039"/>
            <a:ext cx="2781144" cy="8779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 name="Picture 20">
            <a:extLst>
              <a:ext uri="{FF2B5EF4-FFF2-40B4-BE49-F238E27FC236}">
                <a16:creationId xmlns:a16="http://schemas.microsoft.com/office/drawing/2014/main" id="{00876092-91F6-834E-8B74-8724D067E382}"/>
              </a:ext>
            </a:extLst>
          </p:cNvPr>
          <p:cNvPicPr>
            <a:picLocks noChangeAspect="1"/>
          </p:cNvPicPr>
          <p:nvPr/>
        </p:nvPicPr>
        <p:blipFill>
          <a:blip r:embed="rId8"/>
          <a:stretch>
            <a:fillRect/>
          </a:stretch>
        </p:blipFill>
        <p:spPr>
          <a:xfrm>
            <a:off x="5947772" y="710822"/>
            <a:ext cx="2910069" cy="22244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02</a:t>
            </a:r>
            <a:endParaRPr dirty="0"/>
          </a:p>
        </p:txBody>
      </p:sp>
      <p:sp>
        <p:nvSpPr>
          <p:cNvPr id="405" name="Google Shape;405;p37"/>
          <p:cNvSpPr txBox="1">
            <a:spLocks noGrp="1"/>
          </p:cNvSpPr>
          <p:nvPr>
            <p:ph type="title"/>
          </p:nvPr>
        </p:nvSpPr>
        <p:spPr>
          <a:xfrm>
            <a:off x="2797094" y="2116460"/>
            <a:ext cx="6346906" cy="1595247"/>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KEY FEATURES</a:t>
            </a:r>
            <a:endParaRPr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797795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Diagram 2">
            <a:extLst>
              <a:ext uri="{FF2B5EF4-FFF2-40B4-BE49-F238E27FC236}">
                <a16:creationId xmlns:a16="http://schemas.microsoft.com/office/drawing/2014/main" id="{BC8C0C62-F090-A72D-ED88-C7A74851EEFC}"/>
              </a:ext>
            </a:extLst>
          </p:cNvPr>
          <p:cNvGraphicFramePr/>
          <p:nvPr/>
        </p:nvGraphicFramePr>
        <p:xfrm>
          <a:off x="825048" y="202375"/>
          <a:ext cx="8090351" cy="5131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2">
            <a:extLst>
              <a:ext uri="{FF2B5EF4-FFF2-40B4-BE49-F238E27FC236}">
                <a16:creationId xmlns:a16="http://schemas.microsoft.com/office/drawing/2014/main" id="{CA87A959-9176-E303-DC0B-443FD46145F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882F6F3C-824A-1E19-8E12-EDFCF229CFE4}"/>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Jira Software full logo transparent PNG - StickPNG">
            <a:extLst>
              <a:ext uri="{FF2B5EF4-FFF2-40B4-BE49-F238E27FC236}">
                <a16:creationId xmlns:a16="http://schemas.microsoft.com/office/drawing/2014/main" id="{F21C2CEF-9966-A9B7-D9DE-D74725DBF4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347" y="3618854"/>
            <a:ext cx="1320442" cy="1320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35128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ISSUE TRACKING</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Creating issue">
            <a:extLst>
              <a:ext uri="{FF2B5EF4-FFF2-40B4-BE49-F238E27FC236}">
                <a16:creationId xmlns:a16="http://schemas.microsoft.com/office/drawing/2014/main" id="{B3E96B7E-3E99-5D8B-A62A-9032952F0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638" y="1428384"/>
            <a:ext cx="3760751" cy="35985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Preview of tickets assigned to one person">
            <a:extLst>
              <a:ext uri="{FF2B5EF4-FFF2-40B4-BE49-F238E27FC236}">
                <a16:creationId xmlns:a16="http://schemas.microsoft.com/office/drawing/2014/main" id="{F3CFA351-71DF-4DBB-E394-76E8C16D9B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10" y="2038764"/>
            <a:ext cx="4738426" cy="31204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0697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REPORTING</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4" name="Picture 4" descr="Custom Charts for Jira and Confluence Reporting Updated for 2021 - YouTube">
            <a:extLst>
              <a:ext uri="{FF2B5EF4-FFF2-40B4-BE49-F238E27FC236}">
                <a16:creationId xmlns:a16="http://schemas.microsoft.com/office/drawing/2014/main" id="{C95D7FEB-13B6-FC11-2942-66CA8BE50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135" y="1115560"/>
            <a:ext cx="7012165" cy="39443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237894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Software Development School Center by Slidesgo">
  <a:themeElements>
    <a:clrScheme name="Simple Light">
      <a:dk1>
        <a:srgbClr val="666466"/>
      </a:dk1>
      <a:lt1>
        <a:srgbClr val="005D77"/>
      </a:lt1>
      <a:dk2>
        <a:srgbClr val="399BD8"/>
      </a:dk2>
      <a:lt2>
        <a:srgbClr val="84C4F4"/>
      </a:lt2>
      <a:accent1>
        <a:srgbClr val="C2E9FF"/>
      </a:accent1>
      <a:accent2>
        <a:srgbClr val="D9F1FF"/>
      </a:accent2>
      <a:accent3>
        <a:srgbClr val="EC6F09"/>
      </a:accent3>
      <a:accent4>
        <a:srgbClr val="F78A2F"/>
      </a:accent4>
      <a:accent5>
        <a:srgbClr val="FFFFFF"/>
      </a:accent5>
      <a:accent6>
        <a:srgbClr val="FFFFFF"/>
      </a:accent6>
      <a:hlink>
        <a:srgbClr val="6664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TotalTime>
  <Words>2249</Words>
  <Application>Microsoft Office PowerPoint</Application>
  <PresentationFormat>On-screen Show (16:9)</PresentationFormat>
  <Paragraphs>134</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Montserrat Medium</vt:lpstr>
      <vt:lpstr>Montserrat</vt:lpstr>
      <vt:lpstr>Montserrat Black</vt:lpstr>
      <vt:lpstr>Söhne</vt:lpstr>
      <vt:lpstr>Lucida Sans Unicode</vt:lpstr>
      <vt:lpstr>Bebas Neue</vt:lpstr>
      <vt:lpstr>Software Development School Center by Slidesgo</vt:lpstr>
      <vt:lpstr>JIRA FOR SOFTWARE DEVELOPMENT</vt:lpstr>
      <vt:lpstr>INTRODUCTION</vt:lpstr>
      <vt:lpstr>01</vt:lpstr>
      <vt:lpstr>JIRA</vt:lpstr>
      <vt:lpstr>PowerPoint Presentation</vt:lpstr>
      <vt:lpstr>02</vt:lpstr>
      <vt:lpstr>PowerPoint Presentation</vt:lpstr>
      <vt:lpstr>ISSUE TRACKING</vt:lpstr>
      <vt:lpstr>REPORTING</vt:lpstr>
      <vt:lpstr>DASHBOARD</vt:lpstr>
      <vt:lpstr>ALIGE SUPPORT</vt:lpstr>
      <vt:lpstr>03</vt:lpstr>
      <vt:lpstr>EFFICIENT COLLABORATION</vt:lpstr>
      <vt:lpstr>VISIBILITY AND TRANSPARENCY</vt:lpstr>
      <vt:lpstr>• Customization for Diverse Teams</vt:lpstr>
      <vt:lpstr>POWERFUL REPORTING</vt:lpstr>
      <vt:lpstr>SEAMLESS INTEGRATION</vt:lpstr>
      <vt:lpstr>04</vt:lpstr>
      <vt:lpstr>CATALYST FOR SOFTWARE DEVELOPMENT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JIRA FOR SOFTWARE DEVELOPMENT</dc:title>
  <cp:lastModifiedBy>Hoàng Nguyễn</cp:lastModifiedBy>
  <cp:revision>7</cp:revision>
  <dcterms:modified xsi:type="dcterms:W3CDTF">2023-10-16T17:07:17Z</dcterms:modified>
</cp:coreProperties>
</file>