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8" r:id="rId3"/>
    <p:sldId id="259" r:id="rId4"/>
    <p:sldId id="260" r:id="rId5"/>
    <p:sldId id="309" r:id="rId6"/>
    <p:sldId id="308" r:id="rId7"/>
    <p:sldId id="262" r:id="rId8"/>
    <p:sldId id="302" r:id="rId9"/>
    <p:sldId id="304" r:id="rId10"/>
    <p:sldId id="305" r:id="rId11"/>
    <p:sldId id="307" r:id="rId12"/>
    <p:sldId id="306" r:id="rId13"/>
    <p:sldId id="310" r:id="rId14"/>
    <p:sldId id="311" r:id="rId15"/>
    <p:sldId id="312" r:id="rId16"/>
    <p:sldId id="314" r:id="rId17"/>
    <p:sldId id="315" r:id="rId18"/>
    <p:sldId id="313" r:id="rId19"/>
    <p:sldId id="316" r:id="rId20"/>
    <p:sldId id="317" r:id="rId21"/>
    <p:sldId id="279"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
      <p:font typeface="Montserrat Black" panose="020B0604020202020204" charset="0"/>
      <p:bold r:id="rId28"/>
      <p:boldItalic r:id="rId29"/>
    </p:embeddedFont>
    <p:embeddedFont>
      <p:font typeface="Bebas Neue" panose="020B0604020202020204" charset="0"/>
      <p:regular r:id="rId30"/>
    </p:embeddedFont>
    <p:embeddedFont>
      <p:font typeface="Montserrat Medium"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7317D2-2E1E-4B66-9F81-D9FFA3E5E660}">
  <a:tblStyle styleId="{087317D2-2E1E-4B66-9F81-D9FFA3E5E6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935" autoAdjust="0"/>
  </p:normalViewPr>
  <p:slideViewPr>
    <p:cSldViewPr snapToGrid="0">
      <p:cViewPr varScale="1">
        <p:scale>
          <a:sx n="64" d="100"/>
          <a:sy n="64" d="100"/>
        </p:scale>
        <p:origin x="19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2FE53-BDF3-48FE-923F-F23D676E267F}" type="doc">
      <dgm:prSet loTypeId="urn:microsoft.com/office/officeart/2011/layout/HexagonRadial" loCatId="cycle" qsTypeId="urn:microsoft.com/office/officeart/2005/8/quickstyle/3d3" qsCatId="3D" csTypeId="urn:microsoft.com/office/officeart/2005/8/colors/accent1_2" csCatId="accent1" phldr="1"/>
      <dgm:spPr/>
      <dgm:t>
        <a:bodyPr/>
        <a:lstStyle/>
        <a:p>
          <a:endParaRPr lang="en-US"/>
        </a:p>
      </dgm:t>
    </dgm:pt>
    <dgm:pt modelId="{DBFE6181-EAE6-4C11-B255-F3E8345D201A}">
      <dgm:prSet phldrT="[Text]" custT="1"/>
      <dgm:spPr/>
      <dgm:t>
        <a:bodyPr/>
        <a:lstStyle/>
        <a:p>
          <a:r>
            <a:rPr lang="en-US" sz="2400" b="1" dirty="0"/>
            <a:t>Jira</a:t>
          </a:r>
        </a:p>
        <a:p>
          <a:r>
            <a:rPr lang="en-US" sz="2400" b="1" dirty="0"/>
            <a:t>Features</a:t>
          </a:r>
        </a:p>
      </dgm:t>
    </dgm:pt>
    <dgm:pt modelId="{FC66F501-798C-4C0F-81B0-B535FB0BB2BE}" type="parTrans" cxnId="{3B6DBEDD-F198-4FF5-B54E-A309B90488A7}">
      <dgm:prSet/>
      <dgm:spPr/>
      <dgm:t>
        <a:bodyPr/>
        <a:lstStyle/>
        <a:p>
          <a:endParaRPr lang="en-US"/>
        </a:p>
      </dgm:t>
    </dgm:pt>
    <dgm:pt modelId="{9EAB923E-37AE-4D4A-AE7E-A47461AC4C37}" type="sibTrans" cxnId="{3B6DBEDD-F198-4FF5-B54E-A309B90488A7}">
      <dgm:prSet/>
      <dgm:spPr/>
      <dgm:t>
        <a:bodyPr/>
        <a:lstStyle/>
        <a:p>
          <a:endParaRPr lang="en-US"/>
        </a:p>
      </dgm:t>
    </dgm:pt>
    <dgm:pt modelId="{2841742C-C15E-4729-876D-2818B03D403A}">
      <dgm:prSet phldrT="[Text]"/>
      <dgm:spPr/>
      <dgm:t>
        <a:bodyPr/>
        <a:lstStyle/>
        <a:p>
          <a:r>
            <a:rPr lang="en-US" dirty="0"/>
            <a:t>Issue tracking</a:t>
          </a:r>
        </a:p>
      </dgm:t>
    </dgm:pt>
    <dgm:pt modelId="{DD783CC5-21BC-4268-89A7-D9C2C3108279}" type="parTrans" cxnId="{9A23A44F-BDC2-413D-A983-8DF11647F078}">
      <dgm:prSet/>
      <dgm:spPr/>
      <dgm:t>
        <a:bodyPr/>
        <a:lstStyle/>
        <a:p>
          <a:endParaRPr lang="en-US"/>
        </a:p>
      </dgm:t>
    </dgm:pt>
    <dgm:pt modelId="{048B49A0-3CF5-46CF-BEC7-2C15D41226CE}" type="sibTrans" cxnId="{9A23A44F-BDC2-413D-A983-8DF11647F078}">
      <dgm:prSet/>
      <dgm:spPr/>
      <dgm:t>
        <a:bodyPr/>
        <a:lstStyle/>
        <a:p>
          <a:endParaRPr lang="en-US"/>
        </a:p>
      </dgm:t>
    </dgm:pt>
    <dgm:pt modelId="{B7715036-AD3F-4592-84A9-AE5B55B24D0E}">
      <dgm:prSet phldrT="[Text]"/>
      <dgm:spPr/>
      <dgm:t>
        <a:bodyPr/>
        <a:lstStyle/>
        <a:p>
          <a:r>
            <a:rPr lang="en-US" dirty="0"/>
            <a:t>Agile Support</a:t>
          </a:r>
        </a:p>
      </dgm:t>
    </dgm:pt>
    <dgm:pt modelId="{E1B9B9C4-4F56-46D4-B3C3-34A9D905B888}" type="parTrans" cxnId="{28881C7E-AFBE-4069-99D2-99B351E492E4}">
      <dgm:prSet/>
      <dgm:spPr/>
      <dgm:t>
        <a:bodyPr/>
        <a:lstStyle/>
        <a:p>
          <a:endParaRPr lang="en-US"/>
        </a:p>
      </dgm:t>
    </dgm:pt>
    <dgm:pt modelId="{AAE990E1-24DB-43AA-9D83-1D3BADC52351}" type="sibTrans" cxnId="{28881C7E-AFBE-4069-99D2-99B351E492E4}">
      <dgm:prSet/>
      <dgm:spPr/>
      <dgm:t>
        <a:bodyPr/>
        <a:lstStyle/>
        <a:p>
          <a:endParaRPr lang="en-US"/>
        </a:p>
      </dgm:t>
    </dgm:pt>
    <dgm:pt modelId="{0E42C6E1-F8B6-43CE-B445-59373369E119}">
      <dgm:prSet phldrT="[Text]"/>
      <dgm:spPr/>
      <dgm:t>
        <a:bodyPr/>
        <a:lstStyle/>
        <a:p>
          <a:r>
            <a:rPr lang="en-US" dirty="0"/>
            <a:t>Customizable workflows</a:t>
          </a:r>
        </a:p>
      </dgm:t>
    </dgm:pt>
    <dgm:pt modelId="{6DB1E9F6-A981-4717-B664-0541B06F14ED}" type="parTrans" cxnId="{42F61B27-9BF3-4091-800C-81B099D7B99C}">
      <dgm:prSet/>
      <dgm:spPr/>
      <dgm:t>
        <a:bodyPr/>
        <a:lstStyle/>
        <a:p>
          <a:endParaRPr lang="en-US"/>
        </a:p>
      </dgm:t>
    </dgm:pt>
    <dgm:pt modelId="{A84EF1C3-0F44-4918-9AEA-97E55D894434}" type="sibTrans" cxnId="{42F61B27-9BF3-4091-800C-81B099D7B99C}">
      <dgm:prSet/>
      <dgm:spPr/>
      <dgm:t>
        <a:bodyPr/>
        <a:lstStyle/>
        <a:p>
          <a:endParaRPr lang="en-US"/>
        </a:p>
      </dgm:t>
    </dgm:pt>
    <dgm:pt modelId="{FEFCB797-E522-4018-AB21-4C5BFBB972BE}">
      <dgm:prSet phldrT="[Text]"/>
      <dgm:spPr/>
      <dgm:t>
        <a:bodyPr/>
        <a:lstStyle/>
        <a:p>
          <a:r>
            <a:rPr lang="en-US" dirty="0"/>
            <a:t>Reporting and Dashboards</a:t>
          </a:r>
        </a:p>
      </dgm:t>
    </dgm:pt>
    <dgm:pt modelId="{2C0BA951-3BFF-45F0-8E67-E8BB92CF9CD8}" type="parTrans" cxnId="{C459066F-8ABE-4EB4-A36F-2370E2C2DFB7}">
      <dgm:prSet/>
      <dgm:spPr/>
      <dgm:t>
        <a:bodyPr/>
        <a:lstStyle/>
        <a:p>
          <a:endParaRPr lang="en-US"/>
        </a:p>
      </dgm:t>
    </dgm:pt>
    <dgm:pt modelId="{19A29F67-EECE-4DD4-8247-4EEB48D6D577}" type="sibTrans" cxnId="{C459066F-8ABE-4EB4-A36F-2370E2C2DFB7}">
      <dgm:prSet/>
      <dgm:spPr/>
      <dgm:t>
        <a:bodyPr/>
        <a:lstStyle/>
        <a:p>
          <a:endParaRPr lang="en-US"/>
        </a:p>
      </dgm:t>
    </dgm:pt>
    <dgm:pt modelId="{CDE70CEC-2869-452F-8333-64B7749CA9D3}">
      <dgm:prSet phldrT="[Text]"/>
      <dgm:spPr/>
      <dgm:t>
        <a:bodyPr/>
        <a:lstStyle/>
        <a:p>
          <a:r>
            <a:rPr lang="en-US" dirty="0"/>
            <a:t>Integration Capabilities</a:t>
          </a:r>
        </a:p>
      </dgm:t>
    </dgm:pt>
    <dgm:pt modelId="{84B8D6D2-F868-4567-8052-4AEDA28DAF90}" type="parTrans" cxnId="{39AC5C65-2231-4780-B3E6-35B25B541D29}">
      <dgm:prSet/>
      <dgm:spPr/>
      <dgm:t>
        <a:bodyPr/>
        <a:lstStyle/>
        <a:p>
          <a:endParaRPr lang="en-US"/>
        </a:p>
      </dgm:t>
    </dgm:pt>
    <dgm:pt modelId="{C763CD92-E22E-4A58-BF8F-D4AA905A87DC}" type="sibTrans" cxnId="{39AC5C65-2231-4780-B3E6-35B25B541D29}">
      <dgm:prSet/>
      <dgm:spPr/>
      <dgm:t>
        <a:bodyPr/>
        <a:lstStyle/>
        <a:p>
          <a:endParaRPr lang="en-US"/>
        </a:p>
      </dgm:t>
    </dgm:pt>
    <dgm:pt modelId="{14B74D41-D29B-4FD5-BA3C-08391AF7533C}" type="pres">
      <dgm:prSet presAssocID="{79D2FE53-BDF3-48FE-923F-F23D676E267F}" presName="Name0" presStyleCnt="0">
        <dgm:presLayoutVars>
          <dgm:chMax val="1"/>
          <dgm:chPref val="1"/>
          <dgm:dir/>
          <dgm:animOne val="branch"/>
          <dgm:animLvl val="lvl"/>
        </dgm:presLayoutVars>
      </dgm:prSet>
      <dgm:spPr/>
      <dgm:t>
        <a:bodyPr/>
        <a:lstStyle/>
        <a:p>
          <a:endParaRPr lang="en-US"/>
        </a:p>
      </dgm:t>
    </dgm:pt>
    <dgm:pt modelId="{016F9FE4-E1E3-4E89-94DC-F805FEF14DC4}" type="pres">
      <dgm:prSet presAssocID="{DBFE6181-EAE6-4C11-B255-F3E8345D201A}" presName="Parent" presStyleLbl="node0" presStyleIdx="0" presStyleCnt="1" custLinFactNeighborX="-1208" custLinFactNeighborY="16744">
        <dgm:presLayoutVars>
          <dgm:chMax val="6"/>
          <dgm:chPref val="6"/>
        </dgm:presLayoutVars>
      </dgm:prSet>
      <dgm:spPr/>
      <dgm:t>
        <a:bodyPr/>
        <a:lstStyle/>
        <a:p>
          <a:endParaRPr lang="en-US"/>
        </a:p>
      </dgm:t>
    </dgm:pt>
    <dgm:pt modelId="{D22EFADF-047B-4B6E-B79F-E41747C33CB1}" type="pres">
      <dgm:prSet presAssocID="{2841742C-C15E-4729-876D-2818B03D403A}" presName="Accent1" presStyleCnt="0"/>
      <dgm:spPr/>
    </dgm:pt>
    <dgm:pt modelId="{9642752C-071C-449F-9C9F-E95E83FE2758}" type="pres">
      <dgm:prSet presAssocID="{2841742C-C15E-4729-876D-2818B03D403A}" presName="Accent" presStyleLbl="bgShp" presStyleIdx="0" presStyleCnt="5"/>
      <dgm:spPr/>
    </dgm:pt>
    <dgm:pt modelId="{0D7BF4AE-35FF-4C72-893D-1E1AF420D8DE}" type="pres">
      <dgm:prSet presAssocID="{2841742C-C15E-4729-876D-2818B03D403A}" presName="Child1" presStyleLbl="node1" presStyleIdx="0" presStyleCnt="5" custLinFactNeighborX="-1474" custLinFactNeighborY="20432">
        <dgm:presLayoutVars>
          <dgm:chMax val="0"/>
          <dgm:chPref val="0"/>
          <dgm:bulletEnabled val="1"/>
        </dgm:presLayoutVars>
      </dgm:prSet>
      <dgm:spPr/>
      <dgm:t>
        <a:bodyPr/>
        <a:lstStyle/>
        <a:p>
          <a:endParaRPr lang="en-US"/>
        </a:p>
      </dgm:t>
    </dgm:pt>
    <dgm:pt modelId="{6DAC367C-467E-4DF7-B533-4D2BF5DA0FF8}" type="pres">
      <dgm:prSet presAssocID="{B7715036-AD3F-4592-84A9-AE5B55B24D0E}" presName="Accent2" presStyleCnt="0"/>
      <dgm:spPr/>
    </dgm:pt>
    <dgm:pt modelId="{1E17487A-ABFD-4EFE-A89E-7A4CABE4C2B4}" type="pres">
      <dgm:prSet presAssocID="{B7715036-AD3F-4592-84A9-AE5B55B24D0E}" presName="Accent" presStyleLbl="bgShp" presStyleIdx="1" presStyleCnt="5" custLinFactX="-139139" custLinFactY="81673" custLinFactNeighborX="-200000" custLinFactNeighborY="100000"/>
      <dgm:spPr/>
    </dgm:pt>
    <dgm:pt modelId="{4032ECD9-CE77-4085-AC5D-5AB21A8053F1}" type="pres">
      <dgm:prSet presAssocID="{B7715036-AD3F-4592-84A9-AE5B55B24D0E}" presName="Child2" presStyleLbl="node1" presStyleIdx="1" presStyleCnt="5" custLinFactNeighborX="-1474" custLinFactNeighborY="20432">
        <dgm:presLayoutVars>
          <dgm:chMax val="0"/>
          <dgm:chPref val="0"/>
          <dgm:bulletEnabled val="1"/>
        </dgm:presLayoutVars>
      </dgm:prSet>
      <dgm:spPr/>
      <dgm:t>
        <a:bodyPr/>
        <a:lstStyle/>
        <a:p>
          <a:endParaRPr lang="en-US"/>
        </a:p>
      </dgm:t>
    </dgm:pt>
    <dgm:pt modelId="{EA4A6F0D-DFE0-47B5-9558-C769B53FD09B}" type="pres">
      <dgm:prSet presAssocID="{0E42C6E1-F8B6-43CE-B445-59373369E119}" presName="Accent3" presStyleCnt="0"/>
      <dgm:spPr/>
    </dgm:pt>
    <dgm:pt modelId="{A80BCC7A-C594-457D-8B85-EA88D8963722}" type="pres">
      <dgm:prSet presAssocID="{0E42C6E1-F8B6-43CE-B445-59373369E119}" presName="Accent" presStyleLbl="bgShp" presStyleIdx="2" presStyleCnt="5"/>
      <dgm:spPr/>
    </dgm:pt>
    <dgm:pt modelId="{80B45272-E088-4853-ACF5-E4DBAC967B86}" type="pres">
      <dgm:prSet presAssocID="{0E42C6E1-F8B6-43CE-B445-59373369E119}" presName="Child3" presStyleLbl="node1" presStyleIdx="2" presStyleCnt="5" custLinFactNeighborX="-1474" custLinFactNeighborY="20432">
        <dgm:presLayoutVars>
          <dgm:chMax val="0"/>
          <dgm:chPref val="0"/>
          <dgm:bulletEnabled val="1"/>
        </dgm:presLayoutVars>
      </dgm:prSet>
      <dgm:spPr/>
      <dgm:t>
        <a:bodyPr/>
        <a:lstStyle/>
        <a:p>
          <a:endParaRPr lang="en-US"/>
        </a:p>
      </dgm:t>
    </dgm:pt>
    <dgm:pt modelId="{9B4E87B7-FBBC-4ADE-B4CB-E4292B83717E}" type="pres">
      <dgm:prSet presAssocID="{FEFCB797-E522-4018-AB21-4C5BFBB972BE}" presName="Accent4" presStyleCnt="0"/>
      <dgm:spPr/>
    </dgm:pt>
    <dgm:pt modelId="{DA4E1EB4-D7D7-403B-B21D-2B9C729AF667}" type="pres">
      <dgm:prSet presAssocID="{FEFCB797-E522-4018-AB21-4C5BFBB972BE}" presName="Accent" presStyleLbl="bgShp" presStyleIdx="3" presStyleCnt="5" custLinFactNeighborX="4800" custLinFactNeighborY="-9285"/>
      <dgm:spPr/>
    </dgm:pt>
    <dgm:pt modelId="{6D7A828F-5E05-4A50-A23D-7F0DFCD6AFFE}" type="pres">
      <dgm:prSet presAssocID="{FEFCB797-E522-4018-AB21-4C5BFBB972BE}" presName="Child4" presStyleLbl="node1" presStyleIdx="3" presStyleCnt="5" custLinFactX="-1049" custLinFactY="-63030" custLinFactNeighborX="-100000" custLinFactNeighborY="-100000">
        <dgm:presLayoutVars>
          <dgm:chMax val="0"/>
          <dgm:chPref val="0"/>
          <dgm:bulletEnabled val="1"/>
        </dgm:presLayoutVars>
      </dgm:prSet>
      <dgm:spPr/>
      <dgm:t>
        <a:bodyPr/>
        <a:lstStyle/>
        <a:p>
          <a:endParaRPr lang="en-US"/>
        </a:p>
      </dgm:t>
    </dgm:pt>
    <dgm:pt modelId="{65925D88-E363-4644-A76C-74C3183463B3}" type="pres">
      <dgm:prSet presAssocID="{CDE70CEC-2869-452F-8333-64B7749CA9D3}" presName="Accent5" presStyleCnt="0"/>
      <dgm:spPr/>
    </dgm:pt>
    <dgm:pt modelId="{2A1F0F8A-3FB1-4AD4-943A-9711590F98D3}" type="pres">
      <dgm:prSet presAssocID="{CDE70CEC-2869-452F-8333-64B7749CA9D3}" presName="Accent" presStyleLbl="bgShp" presStyleIdx="4" presStyleCnt="5" custLinFactNeighborX="-49591" custLinFactNeighborY="-27849"/>
      <dgm:spPr/>
    </dgm:pt>
    <dgm:pt modelId="{A4F28079-BD98-4A3F-8E1E-987FDDF6595C}" type="pres">
      <dgm:prSet presAssocID="{CDE70CEC-2869-452F-8333-64B7749CA9D3}" presName="Child5" presStyleLbl="node1" presStyleIdx="4" presStyleCnt="5" custLinFactNeighborX="-1474" custLinFactNeighborY="20432">
        <dgm:presLayoutVars>
          <dgm:chMax val="0"/>
          <dgm:chPref val="0"/>
          <dgm:bulletEnabled val="1"/>
        </dgm:presLayoutVars>
      </dgm:prSet>
      <dgm:spPr/>
      <dgm:t>
        <a:bodyPr/>
        <a:lstStyle/>
        <a:p>
          <a:endParaRPr lang="en-US"/>
        </a:p>
      </dgm:t>
    </dgm:pt>
  </dgm:ptLst>
  <dgm:cxnLst>
    <dgm:cxn modelId="{8F23B8A8-797B-4D89-B735-CA3C4A35925F}" type="presOf" srcId="{79D2FE53-BDF3-48FE-923F-F23D676E267F}" destId="{14B74D41-D29B-4FD5-BA3C-08391AF7533C}" srcOrd="0" destOrd="0" presId="urn:microsoft.com/office/officeart/2011/layout/HexagonRadial"/>
    <dgm:cxn modelId="{C459066F-8ABE-4EB4-A36F-2370E2C2DFB7}" srcId="{DBFE6181-EAE6-4C11-B255-F3E8345D201A}" destId="{FEFCB797-E522-4018-AB21-4C5BFBB972BE}" srcOrd="3" destOrd="0" parTransId="{2C0BA951-3BFF-45F0-8E67-E8BB92CF9CD8}" sibTransId="{19A29F67-EECE-4DD4-8247-4EEB48D6D577}"/>
    <dgm:cxn modelId="{425BDAB1-9F40-402F-A9BC-F550EADF2CEE}" type="presOf" srcId="{FEFCB797-E522-4018-AB21-4C5BFBB972BE}" destId="{6D7A828F-5E05-4A50-A23D-7F0DFCD6AFFE}" srcOrd="0" destOrd="0" presId="urn:microsoft.com/office/officeart/2011/layout/HexagonRadial"/>
    <dgm:cxn modelId="{42F61B27-9BF3-4091-800C-81B099D7B99C}" srcId="{DBFE6181-EAE6-4C11-B255-F3E8345D201A}" destId="{0E42C6E1-F8B6-43CE-B445-59373369E119}" srcOrd="2" destOrd="0" parTransId="{6DB1E9F6-A981-4717-B664-0541B06F14ED}" sibTransId="{A84EF1C3-0F44-4918-9AEA-97E55D894434}"/>
    <dgm:cxn modelId="{A98EE865-6C91-4E9C-B7AC-31E05C12CD9F}" type="presOf" srcId="{B7715036-AD3F-4592-84A9-AE5B55B24D0E}" destId="{4032ECD9-CE77-4085-AC5D-5AB21A8053F1}" srcOrd="0" destOrd="0" presId="urn:microsoft.com/office/officeart/2011/layout/HexagonRadial"/>
    <dgm:cxn modelId="{93022811-7210-45F2-89E9-39319F01CB04}" type="presOf" srcId="{0E42C6E1-F8B6-43CE-B445-59373369E119}" destId="{80B45272-E088-4853-ACF5-E4DBAC967B86}" srcOrd="0" destOrd="0" presId="urn:microsoft.com/office/officeart/2011/layout/HexagonRadial"/>
    <dgm:cxn modelId="{44E3B5E8-CC00-48A0-B586-386D9579BFD2}" type="presOf" srcId="{CDE70CEC-2869-452F-8333-64B7749CA9D3}" destId="{A4F28079-BD98-4A3F-8E1E-987FDDF6595C}" srcOrd="0" destOrd="0" presId="urn:microsoft.com/office/officeart/2011/layout/HexagonRadial"/>
    <dgm:cxn modelId="{39AC5C65-2231-4780-B3E6-35B25B541D29}" srcId="{DBFE6181-EAE6-4C11-B255-F3E8345D201A}" destId="{CDE70CEC-2869-452F-8333-64B7749CA9D3}" srcOrd="4" destOrd="0" parTransId="{84B8D6D2-F868-4567-8052-4AEDA28DAF90}" sibTransId="{C763CD92-E22E-4A58-BF8F-D4AA905A87DC}"/>
    <dgm:cxn modelId="{3B6DBEDD-F198-4FF5-B54E-A309B90488A7}" srcId="{79D2FE53-BDF3-48FE-923F-F23D676E267F}" destId="{DBFE6181-EAE6-4C11-B255-F3E8345D201A}" srcOrd="0" destOrd="0" parTransId="{FC66F501-798C-4C0F-81B0-B535FB0BB2BE}" sibTransId="{9EAB923E-37AE-4D4A-AE7E-A47461AC4C37}"/>
    <dgm:cxn modelId="{BD736097-EEA3-4DDF-BAE7-F8C195CED02B}" type="presOf" srcId="{2841742C-C15E-4729-876D-2818B03D403A}" destId="{0D7BF4AE-35FF-4C72-893D-1E1AF420D8DE}" srcOrd="0" destOrd="0" presId="urn:microsoft.com/office/officeart/2011/layout/HexagonRadial"/>
    <dgm:cxn modelId="{9D443F6E-C7C9-4E9B-B136-41BD1175D4FA}" type="presOf" srcId="{DBFE6181-EAE6-4C11-B255-F3E8345D201A}" destId="{016F9FE4-E1E3-4E89-94DC-F805FEF14DC4}" srcOrd="0" destOrd="0" presId="urn:microsoft.com/office/officeart/2011/layout/HexagonRadial"/>
    <dgm:cxn modelId="{9A23A44F-BDC2-413D-A983-8DF11647F078}" srcId="{DBFE6181-EAE6-4C11-B255-F3E8345D201A}" destId="{2841742C-C15E-4729-876D-2818B03D403A}" srcOrd="0" destOrd="0" parTransId="{DD783CC5-21BC-4268-89A7-D9C2C3108279}" sibTransId="{048B49A0-3CF5-46CF-BEC7-2C15D41226CE}"/>
    <dgm:cxn modelId="{28881C7E-AFBE-4069-99D2-99B351E492E4}" srcId="{DBFE6181-EAE6-4C11-B255-F3E8345D201A}" destId="{B7715036-AD3F-4592-84A9-AE5B55B24D0E}" srcOrd="1" destOrd="0" parTransId="{E1B9B9C4-4F56-46D4-B3C3-34A9D905B888}" sibTransId="{AAE990E1-24DB-43AA-9D83-1D3BADC52351}"/>
    <dgm:cxn modelId="{F71F287A-21A8-4571-B77A-30292E75E833}" type="presParOf" srcId="{14B74D41-D29B-4FD5-BA3C-08391AF7533C}" destId="{016F9FE4-E1E3-4E89-94DC-F805FEF14DC4}" srcOrd="0" destOrd="0" presId="urn:microsoft.com/office/officeart/2011/layout/HexagonRadial"/>
    <dgm:cxn modelId="{B38BE184-45EE-47BC-BACD-76DE75CE1FAB}" type="presParOf" srcId="{14B74D41-D29B-4FD5-BA3C-08391AF7533C}" destId="{D22EFADF-047B-4B6E-B79F-E41747C33CB1}" srcOrd="1" destOrd="0" presId="urn:microsoft.com/office/officeart/2011/layout/HexagonRadial"/>
    <dgm:cxn modelId="{B7EA5757-4992-45A4-935B-E6DC43855521}" type="presParOf" srcId="{D22EFADF-047B-4B6E-B79F-E41747C33CB1}" destId="{9642752C-071C-449F-9C9F-E95E83FE2758}" srcOrd="0" destOrd="0" presId="urn:microsoft.com/office/officeart/2011/layout/HexagonRadial"/>
    <dgm:cxn modelId="{ED4FB970-DBED-4342-80CF-98846170E0A3}" type="presParOf" srcId="{14B74D41-D29B-4FD5-BA3C-08391AF7533C}" destId="{0D7BF4AE-35FF-4C72-893D-1E1AF420D8DE}" srcOrd="2" destOrd="0" presId="urn:microsoft.com/office/officeart/2011/layout/HexagonRadial"/>
    <dgm:cxn modelId="{BC4DC518-DCF7-4826-B0BA-868C60167BAF}" type="presParOf" srcId="{14B74D41-D29B-4FD5-BA3C-08391AF7533C}" destId="{6DAC367C-467E-4DF7-B533-4D2BF5DA0FF8}" srcOrd="3" destOrd="0" presId="urn:microsoft.com/office/officeart/2011/layout/HexagonRadial"/>
    <dgm:cxn modelId="{18211176-A350-4482-A8BC-988D89ED41DC}" type="presParOf" srcId="{6DAC367C-467E-4DF7-B533-4D2BF5DA0FF8}" destId="{1E17487A-ABFD-4EFE-A89E-7A4CABE4C2B4}" srcOrd="0" destOrd="0" presId="urn:microsoft.com/office/officeart/2011/layout/HexagonRadial"/>
    <dgm:cxn modelId="{0355524E-0B2E-409C-B2E3-E7B42588D5E4}" type="presParOf" srcId="{14B74D41-D29B-4FD5-BA3C-08391AF7533C}" destId="{4032ECD9-CE77-4085-AC5D-5AB21A8053F1}" srcOrd="4" destOrd="0" presId="urn:microsoft.com/office/officeart/2011/layout/HexagonRadial"/>
    <dgm:cxn modelId="{892BAA87-CF2D-42D2-8C7C-1A10E0F440A8}" type="presParOf" srcId="{14B74D41-D29B-4FD5-BA3C-08391AF7533C}" destId="{EA4A6F0D-DFE0-47B5-9558-C769B53FD09B}" srcOrd="5" destOrd="0" presId="urn:microsoft.com/office/officeart/2011/layout/HexagonRadial"/>
    <dgm:cxn modelId="{EC426388-A029-415E-9820-1F074EBB120C}" type="presParOf" srcId="{EA4A6F0D-DFE0-47B5-9558-C769B53FD09B}" destId="{A80BCC7A-C594-457D-8B85-EA88D8963722}" srcOrd="0" destOrd="0" presId="urn:microsoft.com/office/officeart/2011/layout/HexagonRadial"/>
    <dgm:cxn modelId="{33402187-57D2-4D34-9035-92B5A0C7BA41}" type="presParOf" srcId="{14B74D41-D29B-4FD5-BA3C-08391AF7533C}" destId="{80B45272-E088-4853-ACF5-E4DBAC967B86}" srcOrd="6" destOrd="0" presId="urn:microsoft.com/office/officeart/2011/layout/HexagonRadial"/>
    <dgm:cxn modelId="{6745AD6B-41A9-4CEE-914D-A84AE6BF3DDA}" type="presParOf" srcId="{14B74D41-D29B-4FD5-BA3C-08391AF7533C}" destId="{9B4E87B7-FBBC-4ADE-B4CB-E4292B83717E}" srcOrd="7" destOrd="0" presId="urn:microsoft.com/office/officeart/2011/layout/HexagonRadial"/>
    <dgm:cxn modelId="{A98C737E-5029-4700-A83C-B233FB9E8C21}" type="presParOf" srcId="{9B4E87B7-FBBC-4ADE-B4CB-E4292B83717E}" destId="{DA4E1EB4-D7D7-403B-B21D-2B9C729AF667}" srcOrd="0" destOrd="0" presId="urn:microsoft.com/office/officeart/2011/layout/HexagonRadial"/>
    <dgm:cxn modelId="{DCE479B8-6C6A-421E-90EA-AC2E37F0971F}" type="presParOf" srcId="{14B74D41-D29B-4FD5-BA3C-08391AF7533C}" destId="{6D7A828F-5E05-4A50-A23D-7F0DFCD6AFFE}" srcOrd="8" destOrd="0" presId="urn:microsoft.com/office/officeart/2011/layout/HexagonRadial"/>
    <dgm:cxn modelId="{61257688-1B59-48CC-BE44-79F87A4F6744}" type="presParOf" srcId="{14B74D41-D29B-4FD5-BA3C-08391AF7533C}" destId="{65925D88-E363-4644-A76C-74C3183463B3}" srcOrd="9" destOrd="0" presId="urn:microsoft.com/office/officeart/2011/layout/HexagonRadial"/>
    <dgm:cxn modelId="{EAB75BC5-749A-4A7A-955D-6402B347A53E}" type="presParOf" srcId="{65925D88-E363-4644-A76C-74C3183463B3}" destId="{2A1F0F8A-3FB1-4AD4-943A-9711590F98D3}" srcOrd="0" destOrd="0" presId="urn:microsoft.com/office/officeart/2011/layout/HexagonRadial"/>
    <dgm:cxn modelId="{148F8AA1-9A00-4EF6-9D90-E65EEA0A5DAA}" type="presParOf" srcId="{14B74D41-D29B-4FD5-BA3C-08391AF7533C}" destId="{A4F28079-BD98-4A3F-8E1E-987FDDF6595C}" srcOrd="10"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F9FE4-E1E3-4E89-94DC-F805FEF14DC4}">
      <dsp:nvSpPr>
        <dsp:cNvPr id="0" name=""/>
        <dsp:cNvSpPr/>
      </dsp:nvSpPr>
      <dsp:spPr>
        <a:xfrm>
          <a:off x="2967430" y="1960234"/>
          <a:ext cx="2104164" cy="1820187"/>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Jira</a:t>
          </a:r>
        </a:p>
        <a:p>
          <a:pPr lvl="0" algn="ctr" defTabSz="1066800">
            <a:lnSpc>
              <a:spcPct val="90000"/>
            </a:lnSpc>
            <a:spcBef>
              <a:spcPct val="0"/>
            </a:spcBef>
            <a:spcAft>
              <a:spcPct val="35000"/>
            </a:spcAft>
          </a:pPr>
          <a:r>
            <a:rPr lang="en-US" sz="2400" b="1" kern="1200" dirty="0"/>
            <a:t>Features</a:t>
          </a:r>
        </a:p>
      </dsp:txBody>
      <dsp:txXfrm>
        <a:off x="3316119" y="2261865"/>
        <a:ext cx="1406786" cy="1216925"/>
      </dsp:txXfrm>
    </dsp:sp>
    <dsp:sp modelId="{1E17487A-ABFD-4EFE-A89E-7A4CABE4C2B4}">
      <dsp:nvSpPr>
        <dsp:cNvPr id="0" name=""/>
        <dsp:cNvSpPr/>
      </dsp:nvSpPr>
      <dsp:spPr>
        <a:xfrm>
          <a:off x="1618052" y="2027351"/>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D7BF4AE-35FF-4C72-893D-1E1AF420D8DE}">
      <dsp:nvSpPr>
        <dsp:cNvPr id="0" name=""/>
        <dsp:cNvSpPr/>
      </dsp:nvSpPr>
      <dsp:spPr>
        <a:xfrm>
          <a:off x="3161255" y="3047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Issue tracking</a:t>
          </a:r>
        </a:p>
      </dsp:txBody>
      <dsp:txXfrm>
        <a:off x="3447016" y="552014"/>
        <a:ext cx="1152825" cy="997329"/>
      </dsp:txXfrm>
    </dsp:sp>
    <dsp:sp modelId="{A80BCC7A-C594-457D-8B85-EA88D8963722}">
      <dsp:nvSpPr>
        <dsp:cNvPr id="0" name=""/>
        <dsp:cNvSpPr/>
      </dsp:nvSpPr>
      <dsp:spPr>
        <a:xfrm>
          <a:off x="5236996" y="206342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032ECD9-CE77-4085-AC5D-5AB21A8053F1}">
      <dsp:nvSpPr>
        <dsp:cNvPr id="0" name=""/>
        <dsp:cNvSpPr/>
      </dsp:nvSpPr>
      <dsp:spPr>
        <a:xfrm>
          <a:off x="4742682" y="1222331"/>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Agile Support</a:t>
          </a:r>
        </a:p>
      </dsp:txBody>
      <dsp:txXfrm>
        <a:off x="5028443" y="1469548"/>
        <a:ext cx="1152825" cy="997329"/>
      </dsp:txXfrm>
    </dsp:sp>
    <dsp:sp modelId="{DA4E1EB4-D7D7-403B-B21D-2B9C729AF667}">
      <dsp:nvSpPr>
        <dsp:cNvPr id="0" name=""/>
        <dsp:cNvSpPr/>
      </dsp:nvSpPr>
      <dsp:spPr>
        <a:xfrm>
          <a:off x="4631471" y="3443438"/>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0B45272-E088-4853-ACF5-E4DBAC967B86}">
      <dsp:nvSpPr>
        <dsp:cNvPr id="0" name=""/>
        <dsp:cNvSpPr/>
      </dsp:nvSpPr>
      <dsp:spPr>
        <a:xfrm>
          <a:off x="4742682" y="30260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Customizable workflows</a:t>
          </a:r>
        </a:p>
      </dsp:txBody>
      <dsp:txXfrm>
        <a:off x="5028443" y="3273314"/>
        <a:ext cx="1152825" cy="997329"/>
      </dsp:txXfrm>
    </dsp:sp>
    <dsp:sp modelId="{2A1F0F8A-3FB1-4AD4-943A-9711590F98D3}">
      <dsp:nvSpPr>
        <dsp:cNvPr id="0" name=""/>
        <dsp:cNvSpPr/>
      </dsp:nvSpPr>
      <dsp:spPr>
        <a:xfrm>
          <a:off x="2603063" y="346629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D7A828F-5E05-4A50-A23D-7F0DFCD6AFFE}">
      <dsp:nvSpPr>
        <dsp:cNvPr id="0" name=""/>
        <dsp:cNvSpPr/>
      </dsp:nvSpPr>
      <dsp:spPr>
        <a:xfrm>
          <a:off x="1444236" y="1207839"/>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Reporting and Dashboards</a:t>
          </a:r>
        </a:p>
      </dsp:txBody>
      <dsp:txXfrm>
        <a:off x="1729997" y="1455056"/>
        <a:ext cx="1152825" cy="997329"/>
      </dsp:txXfrm>
    </dsp:sp>
    <dsp:sp modelId="{A4F28079-BD98-4A3F-8E1E-987FDDF6595C}">
      <dsp:nvSpPr>
        <dsp:cNvPr id="0" name=""/>
        <dsp:cNvSpPr/>
      </dsp:nvSpPr>
      <dsp:spPr>
        <a:xfrm>
          <a:off x="1572486" y="3027124"/>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Integration Capabilities</a:t>
          </a:r>
        </a:p>
      </dsp:txBody>
      <dsp:txXfrm>
        <a:off x="1858247" y="3274341"/>
        <a:ext cx="1152825" cy="99732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50091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30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69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31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9326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874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algn="l">
              <a:buFont typeface="Arial" panose="020B0604020202020204" pitchFamily="34" charset="0"/>
              <a:buChar char="•"/>
            </a:pPr>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algn="l">
              <a:buFont typeface="Arial" panose="020B0604020202020204" pitchFamily="34" charset="0"/>
              <a:buChar char="•"/>
            </a:pPr>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algn="l">
              <a:buFont typeface="Arial" panose="020B0604020202020204" pitchFamily="34" charset="0"/>
              <a:buChar char="•"/>
            </a:pPr>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algn="l">
              <a:buFont typeface="Arial" panose="020B0604020202020204" pitchFamily="34" charset="0"/>
              <a:buChar char="•"/>
            </a:pPr>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algn="l">
              <a:buFont typeface="Arial" panose="020B0604020202020204" pitchFamily="34" charset="0"/>
              <a:buChar char="•"/>
            </a:pPr>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algn="l">
              <a:buFont typeface="Arial" panose="020B0604020202020204" pitchFamily="34" charset="0"/>
              <a:buChar char="•"/>
            </a:pPr>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8073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374151"/>
                </a:solidFill>
                <a:effectLst/>
                <a:latin typeface="Söhne"/>
              </a:rPr>
              <a:t>Clear Progress Tracking</a:t>
            </a:r>
            <a:r>
              <a:rPr lang="en-US" b="0" i="0" dirty="0">
                <a:solidFill>
                  <a:srgbClr val="374151"/>
                </a:solidFill>
                <a:effectLst/>
                <a:latin typeface="Söhne"/>
              </a:rPr>
              <a:t>: Jira provides a visual representation of project progress through customizable dashboards and reports. Team members can easily see which tasks are in progress, completed, or delayed, allowing for better decision-making and resource allocation.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effectLst/>
                <a:latin typeface="Söhne"/>
              </a:rPr>
              <a:t> </a:t>
            </a:r>
            <a:r>
              <a:rPr lang="en-US" b="1" i="0" dirty="0">
                <a:solidFill>
                  <a:srgbClr val="374151"/>
                </a:solidFill>
                <a:effectLst/>
                <a:latin typeface="Söhne"/>
              </a:rPr>
              <a:t>Customizable Dashboards</a:t>
            </a:r>
            <a:r>
              <a:rPr lang="en-US" b="0" i="0" dirty="0">
                <a:solidFill>
                  <a:srgbClr val="374151"/>
                </a:solidFill>
                <a:effectLst/>
                <a:latin typeface="Söhne"/>
              </a:rPr>
              <a:t>: Teams can create customized dashboards that display key metrics, progress charts, and important information. This allows for a quick overview of project status without the need to dig through multiple reports.</a:t>
            </a:r>
            <a:endParaRPr lang="en-US" b="1" i="0" dirty="0">
              <a:effectLst/>
              <a:latin typeface="Söhne"/>
            </a:endParaRPr>
          </a:p>
          <a:p>
            <a:pPr marL="171450" lvl="0" indent="-171450" algn="l" rtl="0">
              <a:spcBef>
                <a:spcPts val="0"/>
              </a:spcBef>
              <a:spcAft>
                <a:spcPts val="0"/>
              </a:spcAft>
            </a:pPr>
            <a:r>
              <a:rPr lang="en-US" b="1" i="0" dirty="0">
                <a:effectLst/>
                <a:latin typeface="Söhne"/>
              </a:rPr>
              <a:t>Historical Data and Trends</a:t>
            </a:r>
            <a:r>
              <a:rPr lang="en-US" b="0" i="0" dirty="0">
                <a:solidFill>
                  <a:srgbClr val="374151"/>
                </a:solidFill>
                <a:effectLst/>
                <a:latin typeface="Söhne"/>
              </a:rPr>
              <a:t>: Jira retains historical data, enabling teams to track performance trends over time. This information is invaluable for making informed decisions, identifying areas for improvement, and setting realistic project expectations.	</a:t>
            </a:r>
          </a:p>
          <a:p>
            <a:pPr marL="171450" lvl="0" indent="-171450" algn="l" rtl="0">
              <a:spcBef>
                <a:spcPts val="0"/>
              </a:spcBef>
              <a:spcAft>
                <a:spcPts val="0"/>
              </a:spcAft>
            </a:pPr>
            <a:r>
              <a:rPr lang="en-US" b="1" i="0" dirty="0">
                <a:effectLst/>
                <a:latin typeface="Söhne"/>
              </a:rPr>
              <a:t>Task Dependencies and Relationships</a:t>
            </a:r>
            <a:r>
              <a:rPr lang="en-US" b="0" i="0" dirty="0">
                <a:solidFill>
                  <a:srgbClr val="374151"/>
                </a:solidFill>
                <a:effectLst/>
                <a:latin typeface="Söhne"/>
              </a:rPr>
              <a:t>: Jira allows teams to establish dependencies between tasks, making it clear which tasks are reliant on others. This visibility ensures that teams are aware of critical paths and can prioritize work accordingly.</a:t>
            </a:r>
          </a:p>
          <a:p>
            <a:pPr marL="171450" lvl="0" indent="-171450" algn="l" rtl="0">
              <a:spcBef>
                <a:spcPts val="0"/>
              </a:spcBef>
              <a:spcAft>
                <a:spcPts val="0"/>
              </a:spcAft>
            </a:pPr>
            <a:r>
              <a:rPr lang="en-US" b="1" i="0" dirty="0">
                <a:effectLst/>
                <a:latin typeface="Söhne"/>
              </a:rPr>
              <a:t>Client Trust and Communication</a:t>
            </a:r>
            <a:r>
              <a:rPr lang="en-US" b="0" i="0" dirty="0">
                <a:solidFill>
                  <a:srgbClr val="374151"/>
                </a:solidFill>
                <a:effectLst/>
                <a:latin typeface="Söhne"/>
              </a:rPr>
              <a:t>: Providing clients with visibility into the development process through Jira builds trust and fosters open communication. Clients appreciate being kept in the loop, leading to stronger relationships and successful outcomes.</a:t>
            </a:r>
            <a:endParaRPr dirty="0"/>
          </a:p>
        </p:txBody>
      </p:sp>
    </p:spTree>
    <p:extLst>
      <p:ext uri="{BB962C8B-B14F-4D97-AF65-F5344CB8AC3E}">
        <p14:creationId xmlns:p14="http://schemas.microsoft.com/office/powerpoint/2010/main" val="418776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i="0" dirty="0">
                <a:effectLst/>
                <a:latin typeface="Söhne"/>
              </a:rPr>
              <a:t>Flexible Workflows</a:t>
            </a:r>
            <a:r>
              <a:rPr lang="en-US" b="0" i="0" dirty="0">
                <a:solidFill>
                  <a:srgbClr val="374151"/>
                </a:solidFill>
                <a:effectLst/>
                <a:latin typeface="Söhne"/>
              </a:rPr>
              <a:t>: Jira allows teams to design and adapt workflows to match their specific processes. Whether following Agile, Scrum, Kanban, or a unique methodology, Jira can be tailored to accommodate diverse workflows.</a:t>
            </a:r>
          </a:p>
          <a:p>
            <a:pPr marL="171450" lvl="0" indent="-171450" algn="l" rtl="0">
              <a:spcBef>
                <a:spcPts val="0"/>
              </a:spcBef>
              <a:spcAft>
                <a:spcPts val="0"/>
              </a:spcAft>
            </a:pPr>
            <a:r>
              <a:rPr lang="en-US" b="1" i="0" dirty="0">
                <a:effectLst/>
                <a:latin typeface="Söhne"/>
              </a:rPr>
              <a:t>Permission Schemes</a:t>
            </a:r>
            <a:r>
              <a:rPr lang="en-US" b="0" i="0" dirty="0">
                <a:solidFill>
                  <a:srgbClr val="374151"/>
                </a:solidFill>
                <a:effectLst/>
                <a:latin typeface="Söhne"/>
              </a:rPr>
              <a:t>: Jira provides robust permission controls, allowing administrators to finely tune who can access, view, edit, or transition tasks. This is essential for maintaining data security and confidentiality within diverse teams</a:t>
            </a:r>
          </a:p>
          <a:p>
            <a:pPr marL="171450" lvl="0" indent="-171450" algn="l" rtl="0">
              <a:spcBef>
                <a:spcPts val="0"/>
              </a:spcBef>
              <a:spcAft>
                <a:spcPts val="0"/>
              </a:spcAft>
            </a:pPr>
            <a:r>
              <a:rPr lang="en-US" b="1" i="0" dirty="0">
                <a:effectLst/>
                <a:latin typeface="Söhne"/>
              </a:rPr>
              <a:t>Role-Based Access</a:t>
            </a:r>
            <a:r>
              <a:rPr lang="en-US" b="0" i="0" dirty="0">
                <a:solidFill>
                  <a:srgbClr val="374151"/>
                </a:solidFill>
                <a:effectLst/>
                <a:latin typeface="Söhne"/>
              </a:rPr>
              <a:t>: Teams can assign specific roles to members, granting them tailored access and responsibilities based on their role in the project. This ensures that each team member has the right level of authority and visibility.</a:t>
            </a:r>
          </a:p>
          <a:p>
            <a:pPr marL="171450" lvl="0" indent="-171450" algn="l" rtl="0">
              <a:spcBef>
                <a:spcPts val="0"/>
              </a:spcBef>
              <a:spcAft>
                <a:spcPts val="0"/>
              </a:spcAft>
            </a:pPr>
            <a:r>
              <a:rPr lang="en-US" b="1" i="0" dirty="0">
                <a:effectLst/>
                <a:latin typeface="Söhne"/>
              </a:rPr>
              <a:t>Customizable Boards</a:t>
            </a:r>
            <a:r>
              <a:rPr lang="en-US" b="0" i="0" dirty="0">
                <a:solidFill>
                  <a:srgbClr val="374151"/>
                </a:solidFill>
                <a:effectLst/>
                <a:latin typeface="Söhne"/>
              </a:rPr>
              <a:t>: Teams can create custom boards to visualize their work, tailoring them to match their preferred workflow. This includes setting up </a:t>
            </a:r>
            <a:r>
              <a:rPr lang="en-US" b="0" i="0" dirty="0" err="1">
                <a:solidFill>
                  <a:srgbClr val="374151"/>
                </a:solidFill>
                <a:effectLst/>
                <a:latin typeface="Söhne"/>
              </a:rPr>
              <a:t>swimlanes</a:t>
            </a:r>
            <a:r>
              <a:rPr lang="en-US" b="0" i="0" dirty="0">
                <a:solidFill>
                  <a:srgbClr val="374151"/>
                </a:solidFill>
                <a:effectLst/>
                <a:latin typeface="Söhne"/>
              </a:rPr>
              <a:t>, filters, and columns to accommodate different team preferences.</a:t>
            </a:r>
          </a:p>
          <a:p>
            <a:pPr marL="171450" lvl="0" indent="-171450" algn="l" rtl="0">
              <a:spcBef>
                <a:spcPts val="0"/>
              </a:spcBef>
              <a:spcAft>
                <a:spcPts val="0"/>
              </a:spcAft>
            </a:pPr>
            <a:r>
              <a:rPr lang="en-US" b="1" i="0" dirty="0">
                <a:effectLst/>
                <a:latin typeface="Söhne"/>
              </a:rPr>
              <a:t>Scalability for Large Teams</a:t>
            </a:r>
            <a:r>
              <a:rPr lang="en-US" b="0" i="0" dirty="0">
                <a:solidFill>
                  <a:srgbClr val="374151"/>
                </a:solidFill>
                <a:effectLst/>
                <a:latin typeface="Söhne"/>
              </a:rPr>
              <a:t>: Jira is designed to scale with the needs of growing organizations. It can handle large teams and complex projects, providing customization options that accommodate the size and complexity of diverse teams.</a:t>
            </a:r>
          </a:p>
          <a:p>
            <a:pPr marL="171450" lvl="0" indent="-171450" algn="l" rtl="0">
              <a:spcBef>
                <a:spcPts val="0"/>
              </a:spcBef>
              <a:spcAft>
                <a:spcPts val="0"/>
              </a:spcAft>
            </a:pPr>
            <a:r>
              <a:rPr lang="en-US" b="1" i="0" dirty="0">
                <a:effectLst/>
                <a:latin typeface="Söhne"/>
              </a:rPr>
              <a:t>Feedback Loops</a:t>
            </a:r>
            <a:r>
              <a:rPr lang="en-US" b="0" i="0" dirty="0">
                <a:solidFill>
                  <a:srgbClr val="374151"/>
                </a:solidFill>
                <a:effectLst/>
                <a:latin typeface="Söhne"/>
              </a:rPr>
              <a:t>: Teams can implement custom feedback loops within Jira to gather input from stakeholders, clients, or end-users. This customization ensures that feedback channels align with the specific needs and preferences of each team.</a:t>
            </a:r>
            <a:endParaRPr dirty="0"/>
          </a:p>
        </p:txBody>
      </p:sp>
    </p:spTree>
    <p:extLst>
      <p:ext uri="{BB962C8B-B14F-4D97-AF65-F5344CB8AC3E}">
        <p14:creationId xmlns:p14="http://schemas.microsoft.com/office/powerpoint/2010/main" val="358520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marL="457200" lvl="0" indent="-298450" algn="l"/>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marL="457200" lvl="0" indent="-298450" algn="l"/>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marL="457200" lvl="0" indent="-298450" algn="l"/>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marL="457200" lvl="0" indent="-298450" algn="l"/>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marL="457200" lvl="0" indent="-298450" algn="l"/>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marL="457200" lvl="0" indent="-298450" algn="l"/>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98356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r>
              <a:rPr lang="en-US" b="1" i="0" dirty="0">
                <a:effectLst/>
                <a:latin typeface="Söhne"/>
              </a:rPr>
              <a:t/>
            </a: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737411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834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714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r>
              <a:rPr lang="en-US" b="1" i="0" dirty="0">
                <a:effectLst/>
                <a:latin typeface="Söhne"/>
              </a:rPr>
              <a:t/>
            </a: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4254976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962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14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r>
            <a:br>
              <a:rPr lang="en-US" dirty="0"/>
            </a:br>
            <a:r>
              <a:rPr lang="en-US" b="0" i="0" dirty="0">
                <a:solidFill>
                  <a:srgbClr val="374151"/>
                </a:solidFill>
                <a:effectLst/>
                <a:latin typeface="Söhne"/>
              </a:rPr>
              <a:t>Jira is a widely used project management and issue tracking tool developed by Atlassian.</a:t>
            </a:r>
          </a:p>
          <a:p>
            <a:pPr marL="0" lvl="0" indent="0" algn="l" rtl="0">
              <a:spcBef>
                <a:spcPts val="0"/>
              </a:spcBef>
              <a:spcAft>
                <a:spcPts val="0"/>
              </a:spcAft>
              <a:buNone/>
            </a:pPr>
            <a:r>
              <a:rPr lang="en-US" b="0" i="0" dirty="0">
                <a:solidFill>
                  <a:srgbClr val="374151"/>
                </a:solidFill>
                <a:effectLst/>
                <a:latin typeface="Söhne"/>
              </a:rPr>
              <a:t>It's designed to help teams of all sizes plan, track, and manage their work efficiently.</a:t>
            </a:r>
          </a:p>
          <a:p>
            <a:pPr marL="0" lvl="0" indent="0" algn="l" rtl="0">
              <a:spcBef>
                <a:spcPts val="0"/>
              </a:spcBef>
              <a:spcAft>
                <a:spcPts val="0"/>
              </a:spcAft>
              <a:buNone/>
            </a:pPr>
            <a:r>
              <a:rPr lang="en-US" b="0" i="0" dirty="0">
                <a:solidFill>
                  <a:srgbClr val="374151"/>
                </a:solidFill>
                <a:effectLst/>
                <a:latin typeface="Söhne"/>
              </a:rPr>
              <a:t>Originally, it was mainly used for software development projects,</a:t>
            </a:r>
          </a:p>
          <a:p>
            <a:pPr marL="0" lvl="0" indent="0" algn="l" rtl="0">
              <a:spcBef>
                <a:spcPts val="0"/>
              </a:spcBef>
              <a:spcAft>
                <a:spcPts val="0"/>
              </a:spcAft>
              <a:buNone/>
            </a:pPr>
            <a:r>
              <a:rPr lang="en-US" b="0" i="0" dirty="0">
                <a:solidFill>
                  <a:srgbClr val="374151"/>
                </a:solidFill>
                <a:effectLst/>
                <a:latin typeface="Söhne"/>
              </a:rPr>
              <a:t>but it has since been adapted for a wide range of uses, including business projects, marketing campaigns, and even personal task management.</a:t>
            </a:r>
            <a:endParaRPr dirty="0"/>
          </a:p>
        </p:txBody>
      </p:sp>
    </p:spTree>
    <p:extLst>
      <p:ext uri="{BB962C8B-B14F-4D97-AF65-F5344CB8AC3E}">
        <p14:creationId xmlns:p14="http://schemas.microsoft.com/office/powerpoint/2010/main" val="91461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62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r>
            <a:br>
              <a:rPr lang="en-US" dirty="0"/>
            </a:br>
            <a:r>
              <a:rPr lang="en-US" b="0" i="0" dirty="0">
                <a:solidFill>
                  <a:srgbClr val="374151"/>
                </a:solidFill>
                <a:effectLst/>
                <a:latin typeface="Söhne"/>
              </a:rPr>
              <a:t>Jira is a widely used project management and issue tracking tool developed by Atlassian.</a:t>
            </a:r>
          </a:p>
          <a:p>
            <a:pPr marL="0" lvl="0" indent="0" algn="l" rtl="0">
              <a:spcBef>
                <a:spcPts val="0"/>
              </a:spcBef>
              <a:spcAft>
                <a:spcPts val="0"/>
              </a:spcAft>
              <a:buNone/>
            </a:pPr>
            <a:r>
              <a:rPr lang="en-US" b="0" i="0" dirty="0">
                <a:solidFill>
                  <a:srgbClr val="374151"/>
                </a:solidFill>
                <a:effectLst/>
                <a:latin typeface="Söhne"/>
              </a:rPr>
              <a:t>It's designed to help teams of all sizes plan, track, and manage their work efficiently.</a:t>
            </a:r>
          </a:p>
          <a:p>
            <a:pPr marL="0" lvl="0" indent="0" algn="l" rtl="0">
              <a:spcBef>
                <a:spcPts val="0"/>
              </a:spcBef>
              <a:spcAft>
                <a:spcPts val="0"/>
              </a:spcAft>
              <a:buNone/>
            </a:pPr>
            <a:r>
              <a:rPr lang="en-US" b="0" i="0" dirty="0">
                <a:solidFill>
                  <a:srgbClr val="374151"/>
                </a:solidFill>
                <a:effectLst/>
                <a:latin typeface="Söhne"/>
              </a:rPr>
              <a:t>Originally, it was mainly used for software development projects,</a:t>
            </a:r>
          </a:p>
          <a:p>
            <a:pPr marL="0" lvl="0" indent="0" algn="l" rtl="0">
              <a:spcBef>
                <a:spcPts val="0"/>
              </a:spcBef>
              <a:spcAft>
                <a:spcPts val="0"/>
              </a:spcAft>
              <a:buNone/>
            </a:pPr>
            <a:r>
              <a:rPr lang="en-US" b="0" i="0" dirty="0">
                <a:solidFill>
                  <a:srgbClr val="374151"/>
                </a:solidFill>
                <a:effectLst/>
                <a:latin typeface="Söhne"/>
              </a:rPr>
              <a:t>but it has since been adapted for a wide range of uses, including business projects, marketing campaigns, and even personal task management.</a:t>
            </a:r>
            <a:endParaRPr dirty="0"/>
          </a:p>
        </p:txBody>
      </p:sp>
    </p:spTree>
    <p:extLst>
      <p:ext uri="{BB962C8B-B14F-4D97-AF65-F5344CB8AC3E}">
        <p14:creationId xmlns:p14="http://schemas.microsoft.com/office/powerpoint/2010/main" val="1065203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06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34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29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792800" y="1217250"/>
            <a:ext cx="5558400" cy="27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7" name="Google Shape;57;p8"/>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7597553" y="324620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TITLE_ONLY_8">
    <p:spTree>
      <p:nvGrpSpPr>
        <p:cNvPr id="1" name="Shape 126"/>
        <p:cNvGrpSpPr/>
        <p:nvPr/>
      </p:nvGrpSpPr>
      <p:grpSpPr>
        <a:xfrm>
          <a:off x="0" y="0"/>
          <a:ext cx="0" cy="0"/>
          <a:chOff x="0" y="0"/>
          <a:chExt cx="0" cy="0"/>
        </a:xfrm>
      </p:grpSpPr>
      <p:sp>
        <p:nvSpPr>
          <p:cNvPr id="127" name="Google Shape;127;p18"/>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8"/>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720000" y="540000"/>
            <a:ext cx="5505600" cy="23703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sz="4900" b="1" dirty="0">
                <a:solidFill>
                  <a:schemeClr val="dk2"/>
                </a:solidFill>
                <a:latin typeface="Montserrat"/>
                <a:ea typeface="Montserrat"/>
                <a:cs typeface="Montserrat"/>
                <a:sym typeface="Montserrat"/>
              </a:rPr>
              <a:t>JIRA FOR</a:t>
            </a:r>
            <a:br>
              <a:rPr lang="en" sz="4900" b="1" dirty="0">
                <a:solidFill>
                  <a:schemeClr val="dk2"/>
                </a:solidFill>
                <a:latin typeface="Montserrat"/>
                <a:ea typeface="Montserrat"/>
                <a:cs typeface="Montserrat"/>
                <a:sym typeface="Montserrat"/>
              </a:rPr>
            </a:br>
            <a:r>
              <a:rPr lang="en" sz="4900" b="1" dirty="0">
                <a:solidFill>
                  <a:schemeClr val="dk2"/>
                </a:solidFill>
                <a:latin typeface="Montserrat"/>
                <a:ea typeface="Montserrat"/>
                <a:cs typeface="Montserrat"/>
                <a:sym typeface="Montserrat"/>
              </a:rPr>
              <a:t>SOFTWARE DEVELOPMENT</a:t>
            </a:r>
            <a:endParaRPr sz="4400" dirty="0"/>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DASHBOARD</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2" name="Picture 6" descr="Solved: JIRA Pie Chart showing status 2 times Eg. Done: 54...">
            <a:extLst>
              <a:ext uri="{FF2B5EF4-FFF2-40B4-BE49-F238E27FC236}">
                <a16:creationId xmlns:a16="http://schemas.microsoft.com/office/drawing/2014/main" xmlns="" id="{C8BD4F05-1223-291F-386E-5E6BC8D0CF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51" r="3185"/>
          <a:stretch/>
        </p:blipFill>
        <p:spPr bwMode="auto">
          <a:xfrm>
            <a:off x="1953031" y="1216800"/>
            <a:ext cx="5539970" cy="38072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68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DASHBOARD</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Scrum board example in Jira Software">
            <a:extLst>
              <a:ext uri="{FF2B5EF4-FFF2-40B4-BE49-F238E27FC236}">
                <a16:creationId xmlns:a16="http://schemas.microsoft.com/office/drawing/2014/main" xmlns="" id="{4B91B86E-00DB-3E8D-CE16-1B77F2FAF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231" y="1207984"/>
            <a:ext cx="6290720" cy="38668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602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ALIGE SUPPORT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xmlns="" id="{24E8808F-8CB4-8C63-55FC-BF8560FFC194}"/>
              </a:ext>
            </a:extLst>
          </p:cNvPr>
          <p:cNvPicPr>
            <a:picLocks noChangeAspect="1"/>
          </p:cNvPicPr>
          <p:nvPr/>
        </p:nvPicPr>
        <p:blipFill>
          <a:blip r:embed="rId3"/>
          <a:stretch>
            <a:fillRect/>
          </a:stretch>
        </p:blipFill>
        <p:spPr>
          <a:xfrm>
            <a:off x="190036" y="1753116"/>
            <a:ext cx="8763928" cy="28210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420161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03</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BENEFITS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325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EFFICIENT COLLABORATION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jira apps for collaboration">
            <a:extLst>
              <a:ext uri="{FF2B5EF4-FFF2-40B4-BE49-F238E27FC236}">
                <a16:creationId xmlns:a16="http://schemas.microsoft.com/office/drawing/2014/main" xmlns="" id="{8220C683-CAAC-ACAF-017E-3F53D4FD3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13" y="1056461"/>
            <a:ext cx="7174937" cy="4036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348821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VISIBILITY AND TRANSPARENCY</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Jira Work Management">
            <a:extLst>
              <a:ext uri="{FF2B5EF4-FFF2-40B4-BE49-F238E27FC236}">
                <a16:creationId xmlns:a16="http://schemas.microsoft.com/office/drawing/2014/main" xmlns="" id="{B5888714-6E4F-D448-D965-0F1F7F6A53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457" b="20989"/>
          <a:stretch/>
        </p:blipFill>
        <p:spPr bwMode="auto">
          <a:xfrm>
            <a:off x="1181858" y="1091220"/>
            <a:ext cx="7209056" cy="328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84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	Customization for Diverse Teams</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ServiceNow Customer Service &amp; Jira Integration | Atlassian Marketplace">
            <a:extLst>
              <a:ext uri="{FF2B5EF4-FFF2-40B4-BE49-F238E27FC236}">
                <a16:creationId xmlns:a16="http://schemas.microsoft.com/office/drawing/2014/main" xmlns="" id="{2C4B35CD-36BD-23EC-D184-FF59BDDCD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500" y="1143838"/>
            <a:ext cx="7451458" cy="3888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959448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POWERFUL 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Jira Reports: Ultimate Guide to Agile Reports in Jira">
            <a:extLst>
              <a:ext uri="{FF2B5EF4-FFF2-40B4-BE49-F238E27FC236}">
                <a16:creationId xmlns:a16="http://schemas.microsoft.com/office/drawing/2014/main" xmlns="" id="{845BD07E-7110-8B69-DE0D-B0B3E30E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586548"/>
            <a:ext cx="9067800" cy="2920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74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SEAMLESS INTEGRATION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Miscellaneous Monday - Building the Atlassian MULT...">
            <a:extLst>
              <a:ext uri="{FF2B5EF4-FFF2-40B4-BE49-F238E27FC236}">
                <a16:creationId xmlns:a16="http://schemas.microsoft.com/office/drawing/2014/main" xmlns="" id="{AD22D178-EE87-24D4-27A0-068374113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332" y="1103769"/>
            <a:ext cx="5373335" cy="3986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057492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04</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CONCLUSION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2335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314500" y="287545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5432956"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INTRODUCTION</a:t>
            </a:r>
            <a:endParaRPr dirty="0"/>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341" name="Google Shape;341;p36"/>
          <p:cNvSpPr txBox="1">
            <a:spLocks noGrp="1"/>
          </p:cNvSpPr>
          <p:nvPr>
            <p:ph type="title" idx="3"/>
          </p:nvPr>
        </p:nvSpPr>
        <p:spPr>
          <a:xfrm>
            <a:off x="2328899" y="2023100"/>
            <a:ext cx="5752789"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KEY FEATURES</a:t>
            </a:r>
            <a:endParaRPr dirty="0"/>
          </a:p>
        </p:txBody>
      </p:sp>
      <p:sp>
        <p:nvSpPr>
          <p:cNvPr id="342" name="Google Shape;342;p36"/>
          <p:cNvSpPr txBox="1">
            <a:spLocks noGrp="1"/>
          </p:cNvSpPr>
          <p:nvPr>
            <p:ph type="title" idx="4"/>
          </p:nvPr>
        </p:nvSpPr>
        <p:spPr>
          <a:xfrm>
            <a:off x="1519200" y="20231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02</a:t>
            </a:r>
            <a:endParaRPr/>
          </a:p>
        </p:txBody>
      </p:sp>
      <p:sp>
        <p:nvSpPr>
          <p:cNvPr id="344" name="Google Shape;344;p36"/>
          <p:cNvSpPr txBox="1">
            <a:spLocks noGrp="1"/>
          </p:cNvSpPr>
          <p:nvPr>
            <p:ph type="title" idx="6"/>
          </p:nvPr>
        </p:nvSpPr>
        <p:spPr>
          <a:xfrm>
            <a:off x="3124500" y="287575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US" dirty="0"/>
              <a:t>BENIFITS</a:t>
            </a:r>
            <a:endParaRPr dirty="0"/>
          </a:p>
        </p:txBody>
      </p:sp>
      <p:sp>
        <p:nvSpPr>
          <p:cNvPr id="345" name="Google Shape;345;p36"/>
          <p:cNvSpPr txBox="1">
            <a:spLocks noGrp="1"/>
          </p:cNvSpPr>
          <p:nvPr>
            <p:ph type="title" idx="7"/>
          </p:nvPr>
        </p:nvSpPr>
        <p:spPr>
          <a:xfrm>
            <a:off x="2314800" y="287575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TABLE OF CONTENTS</a:t>
            </a:r>
            <a:endParaRPr dirty="0"/>
          </a:p>
        </p:txBody>
      </p:sp>
      <p:sp>
        <p:nvSpPr>
          <p:cNvPr id="348" name="Google Shape;348;p36"/>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349" name="Google Shape;349;p36"/>
          <p:cNvSpPr txBox="1">
            <a:spLocks noGrp="1"/>
          </p:cNvSpPr>
          <p:nvPr>
            <p:ph type="title" idx="14"/>
          </p:nvPr>
        </p:nvSpPr>
        <p:spPr>
          <a:xfrm>
            <a:off x="3114000" y="3725400"/>
            <a:ext cx="8097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CATALYST FOR SOFTWARE DEVELOPMENT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5;p37">
            <a:extLst>
              <a:ext uri="{FF2B5EF4-FFF2-40B4-BE49-F238E27FC236}">
                <a16:creationId xmlns:a16="http://schemas.microsoft.com/office/drawing/2014/main" xmlns="" id="{69AA5E0D-3315-C76E-0973-B954B340DEFA}"/>
              </a:ext>
            </a:extLst>
          </p:cNvPr>
          <p:cNvSpPr txBox="1">
            <a:spLocks/>
          </p:cNvSpPr>
          <p:nvPr/>
        </p:nvSpPr>
        <p:spPr>
          <a:xfrm>
            <a:off x="1042422" y="1990330"/>
            <a:ext cx="7704000" cy="2487029"/>
          </a:xfrm>
          <a:prstGeom prst="rect">
            <a:avLst/>
          </a:prstGeom>
          <a:noFill/>
          <a:ln>
            <a:noFill/>
          </a:ln>
        </p:spPr>
        <p:txBody>
          <a:bodyPr spcFirstLastPara="1" wrap="square" lIns="90000" tIns="91425" rIns="90000"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Montserrat Black"/>
              <a:buNone/>
              <a:defRPr sz="3500" b="0" i="0" u="none" strike="noStrike" cap="none">
                <a:solidFill>
                  <a:schemeClr val="lt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342900" indent="-342900" algn="l">
              <a:lnSpc>
                <a:spcPct val="150000"/>
              </a:lnSpc>
              <a:buFont typeface="Arial" panose="020B0604020202020204" pitchFamily="34" charset="0"/>
              <a:buChar char="•"/>
            </a:pPr>
            <a:r>
              <a:rPr lang="en-US" sz="2000" dirty="0"/>
              <a:t>Streamlined Workflows</a:t>
            </a:r>
          </a:p>
          <a:p>
            <a:pPr marL="342900" indent="-342900" algn="l">
              <a:lnSpc>
                <a:spcPct val="150000"/>
              </a:lnSpc>
              <a:buFont typeface="Arial" panose="020B0604020202020204" pitchFamily="34" charset="0"/>
              <a:buChar char="•"/>
            </a:pPr>
            <a:r>
              <a:rPr lang="en-US" sz="2000" dirty="0"/>
              <a:t>Enhanced Collaboration</a:t>
            </a:r>
          </a:p>
          <a:p>
            <a:pPr marL="342900" indent="-342900" algn="l">
              <a:lnSpc>
                <a:spcPct val="150000"/>
              </a:lnSpc>
              <a:buFont typeface="Arial" panose="020B0604020202020204" pitchFamily="34" charset="0"/>
              <a:buChar char="•"/>
            </a:pPr>
            <a:r>
              <a:rPr lang="en-US" sz="2000" dirty="0"/>
              <a:t>Optimized Resource Allocation</a:t>
            </a:r>
          </a:p>
          <a:p>
            <a:pPr marL="342900" indent="-342900" algn="l">
              <a:lnSpc>
                <a:spcPct val="150000"/>
              </a:lnSpc>
              <a:buFont typeface="Arial" panose="020B0604020202020204" pitchFamily="34" charset="0"/>
              <a:buChar char="•"/>
            </a:pPr>
            <a:r>
              <a:rPr lang="en-US" sz="2000" dirty="0"/>
              <a:t>Data-Driven Decision Making</a:t>
            </a:r>
          </a:p>
          <a:p>
            <a:pPr marL="342900" indent="-342900" algn="l">
              <a:lnSpc>
                <a:spcPct val="150000"/>
              </a:lnSpc>
              <a:buFont typeface="Arial" panose="020B0604020202020204" pitchFamily="34" charset="0"/>
              <a:buChar char="•"/>
            </a:pPr>
            <a:r>
              <a:rPr lang="en-US" sz="2000" dirty="0"/>
              <a:t>Increased Accountability and Transparency</a:t>
            </a:r>
          </a:p>
        </p:txBody>
      </p:sp>
    </p:spTree>
    <p:extLst>
      <p:ext uri="{BB962C8B-B14F-4D97-AF65-F5344CB8AC3E}">
        <p14:creationId xmlns:p14="http://schemas.microsoft.com/office/powerpoint/2010/main" val="2591779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7"/>
          <p:cNvSpPr txBox="1">
            <a:spLocks noGrp="1"/>
          </p:cNvSpPr>
          <p:nvPr>
            <p:ph type="title"/>
          </p:nvPr>
        </p:nvSpPr>
        <p:spPr>
          <a:xfrm>
            <a:off x="1792800" y="1217250"/>
            <a:ext cx="5558400" cy="2709000"/>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US" dirty="0"/>
              <a:t>THANKS</a:t>
            </a:r>
            <a:endParaRPr dirty="0"/>
          </a:p>
        </p:txBody>
      </p:sp>
      <p:grpSp>
        <p:nvGrpSpPr>
          <p:cNvPr id="1614" name="Google Shape;1614;p57"/>
          <p:cNvGrpSpPr/>
          <p:nvPr/>
        </p:nvGrpSpPr>
        <p:grpSpPr>
          <a:xfrm>
            <a:off x="-304800"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76190" y="76211"/>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INTRODUCTION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JIRA</a:t>
            </a:r>
            <a:endParaRPr dirty="0"/>
          </a:p>
        </p:txBody>
      </p:sp>
      <p:sp>
        <p:nvSpPr>
          <p:cNvPr id="447" name="Google Shape;447;p38"/>
          <p:cNvSpPr txBox="1">
            <a:spLocks noGrp="1"/>
          </p:cNvSpPr>
          <p:nvPr>
            <p:ph type="subTitle" idx="1"/>
          </p:nvPr>
        </p:nvSpPr>
        <p:spPr>
          <a:xfrm>
            <a:off x="681354" y="2371213"/>
            <a:ext cx="5133552" cy="1416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Jira is project management</a:t>
            </a:r>
          </a:p>
          <a:p>
            <a:pPr marL="0" lvl="0" indent="0" algn="ctr" rtl="0">
              <a:spcBef>
                <a:spcPts val="0"/>
              </a:spcBef>
              <a:spcAft>
                <a:spcPts val="0"/>
              </a:spcAft>
              <a:buNone/>
            </a:pPr>
            <a:r>
              <a:rPr lang="en-US" dirty="0"/>
              <a:t>and issue tracking tools</a:t>
            </a:r>
          </a:p>
          <a:p>
            <a:pPr marL="0" lvl="0" indent="0" algn="ctr" rtl="0">
              <a:spcBef>
                <a:spcPts val="0"/>
              </a:spcBef>
              <a:spcAft>
                <a:spcPts val="0"/>
              </a:spcAft>
              <a:buNone/>
            </a:pPr>
            <a:r>
              <a:rPr lang="en-US" dirty="0"/>
              <a:t>Developed by Atlassian</a:t>
            </a: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02</a:t>
            </a:r>
            <a:endParaRPr dirty="0"/>
          </a:p>
        </p:txBody>
      </p:sp>
      <p:sp>
        <p:nvSpPr>
          <p:cNvPr id="405" name="Google Shape;405;p37"/>
          <p:cNvSpPr txBox="1">
            <a:spLocks noGrp="1"/>
          </p:cNvSpPr>
          <p:nvPr>
            <p:ph type="title"/>
          </p:nvPr>
        </p:nvSpPr>
        <p:spPr>
          <a:xfrm>
            <a:off x="2797094" y="2116460"/>
            <a:ext cx="6346906" cy="1595247"/>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smtClean="0"/>
              <a:t>KEY FEATURES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9779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KEY FEATURES</a:t>
            </a:r>
            <a:endParaRPr dirty="0"/>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150" name="Picture 6" descr="Atlassian Jira Integration | Symbio Business Connectors">
            <a:extLst>
              <a:ext uri="{FF2B5EF4-FFF2-40B4-BE49-F238E27FC236}">
                <a16:creationId xmlns:a16="http://schemas.microsoft.com/office/drawing/2014/main" xmlns="" id="{AAEAC77A-C9F9-30FC-9756-92D7EEAB0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49" y="1810954"/>
            <a:ext cx="48577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232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xmlns="" id="{BC8C0C62-F090-A72D-ED88-C7A74851EEFC}"/>
              </a:ext>
            </a:extLst>
          </p:cNvPr>
          <p:cNvGraphicFramePr/>
          <p:nvPr>
            <p:extLst>
              <p:ext uri="{D42A27DB-BD31-4B8C-83A1-F6EECF244321}">
                <p14:modId xmlns:p14="http://schemas.microsoft.com/office/powerpoint/2010/main" val="2972063480"/>
              </p:ext>
            </p:extLst>
          </p:nvPr>
        </p:nvGraphicFramePr>
        <p:xfrm>
          <a:off x="825048" y="202375"/>
          <a:ext cx="8090351" cy="5131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a:extLst>
              <a:ext uri="{FF2B5EF4-FFF2-40B4-BE49-F238E27FC236}">
                <a16:creationId xmlns:a16="http://schemas.microsoft.com/office/drawing/2014/main" xmlns="" id="{CA87A959-9176-E303-DC0B-443FD46145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xmlns="" id="{882F6F3C-824A-1E19-8E12-EDFCF229CFE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Jira Software full logo transparent PNG - StickPNG">
            <a:extLst>
              <a:ext uri="{FF2B5EF4-FFF2-40B4-BE49-F238E27FC236}">
                <a16:creationId xmlns:a16="http://schemas.microsoft.com/office/drawing/2014/main" xmlns="" id="{F21C2CEF-9966-A9B7-D9DE-D74725DBF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347" y="3618854"/>
            <a:ext cx="1320442" cy="13204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ISSUE TRACKING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Creating issue">
            <a:extLst>
              <a:ext uri="{FF2B5EF4-FFF2-40B4-BE49-F238E27FC236}">
                <a16:creationId xmlns:a16="http://schemas.microsoft.com/office/drawing/2014/main" xmlns="" id="{B3E96B7E-3E99-5D8B-A62A-9032952F0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638" y="1428384"/>
            <a:ext cx="3760751" cy="35985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Preview of tickets assigned to one person">
            <a:extLst>
              <a:ext uri="{FF2B5EF4-FFF2-40B4-BE49-F238E27FC236}">
                <a16:creationId xmlns:a16="http://schemas.microsoft.com/office/drawing/2014/main" xmlns="" id="{F3CFA351-71DF-4DBB-E394-76E8C16D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10" y="2038764"/>
            <a:ext cx="4738426" cy="31204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69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Custom Charts for Jira and Confluence Reporting Updated for 2021 - YouTube">
            <a:extLst>
              <a:ext uri="{FF2B5EF4-FFF2-40B4-BE49-F238E27FC236}">
                <a16:creationId xmlns:a16="http://schemas.microsoft.com/office/drawing/2014/main" xmlns="" id="{C95D7FEB-13B6-FC11-2942-66CA8BE50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135" y="1115560"/>
            <a:ext cx="7012165" cy="3944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3789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936</Words>
  <Application>Microsoft Office PowerPoint</Application>
  <PresentationFormat>On-screen Show (16:9)</PresentationFormat>
  <Paragraphs>87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Montserrat</vt:lpstr>
      <vt:lpstr>Montserrat Black</vt:lpstr>
      <vt:lpstr>Bebas Neue</vt:lpstr>
      <vt:lpstr>Söhne</vt:lpstr>
      <vt:lpstr>Arial</vt:lpstr>
      <vt:lpstr>Montserrat Medium</vt:lpstr>
      <vt:lpstr>Software Development School Center by Slidesgo</vt:lpstr>
      <vt:lpstr>JIRA FOR SOFTWARE DEVELOPMENT</vt:lpstr>
      <vt:lpstr>INTRODUCTION</vt:lpstr>
      <vt:lpstr>01</vt:lpstr>
      <vt:lpstr>JIRA</vt:lpstr>
      <vt:lpstr>02</vt:lpstr>
      <vt:lpstr>KEY FEATURES</vt:lpstr>
      <vt:lpstr>PowerPoint Presentation</vt:lpstr>
      <vt:lpstr>ISSUE TRACKING</vt:lpstr>
      <vt:lpstr>REPORTING</vt:lpstr>
      <vt:lpstr>DASHBOARD</vt:lpstr>
      <vt:lpstr>DASHBOARD</vt:lpstr>
      <vt:lpstr>ALIGE SUPPORT</vt:lpstr>
      <vt:lpstr>03</vt:lpstr>
      <vt:lpstr>EFFICIENT COLLABORATION</vt:lpstr>
      <vt:lpstr>VISIBILITY AND TRANSPARENCY</vt:lpstr>
      <vt:lpstr>• Customization for Diverse Teams</vt:lpstr>
      <vt:lpstr>POWERFUL REPORTING</vt:lpstr>
      <vt:lpstr>SEAMLESS INTEGRATION</vt:lpstr>
      <vt:lpstr>04</vt:lpstr>
      <vt:lpstr>CATALYST FOR SOFTWARE DEVELOPMENT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FOR SOFTWARE DEVELOPMENT</dc:title>
  <cp:lastModifiedBy>HOANG VAN NGUYEN/LGEVH VS FUNCTIONAL TECHNOLOGY 4(hoang5.nguyen@lge.com)</cp:lastModifiedBy>
  <cp:revision>4</cp:revision>
  <dcterms:modified xsi:type="dcterms:W3CDTF">2023-10-16T06:47:21Z</dcterms:modified>
</cp:coreProperties>
</file>