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Raleway"/>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aleway-italic.fntdata"/><Relationship Id="rId23" Type="http://schemas.openxmlformats.org/officeDocument/2006/relationships/slide" Target="slides/slide17.xml"/><Relationship Id="rId67" Type="http://schemas.openxmlformats.org/officeDocument/2006/relationships/font" Target="fonts/Raleway-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aleway-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7215c0b3b_1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97215c0b3b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b737d9eb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9b737d9eb8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17" name="Google Shape;217;g9b737d9eb8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b737d9eb8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9b737d9eb8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27" name="Google Shape;227;g9b737d9eb8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b737d9eb8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9b737d9eb8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36" name="Google Shape;236;g9b737d9eb8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737d9eb8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9b737d9eb8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45" name="Google Shape;245;g9b737d9eb8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b737d9eb8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b737d9eb8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900"/>
              </a:spcBef>
              <a:spcAft>
                <a:spcPts val="0"/>
              </a:spcAft>
              <a:buNone/>
            </a:pPr>
            <a:r>
              <a:rPr b="1" lang="en" sz="800">
                <a:solidFill>
                  <a:srgbClr val="292929"/>
                </a:solidFill>
                <a:highlight>
                  <a:srgbClr val="FFFFFF"/>
                </a:highlight>
                <a:latin typeface="Raleway"/>
                <a:ea typeface="Raleway"/>
                <a:cs typeface="Raleway"/>
                <a:sym typeface="Raleway"/>
              </a:rPr>
              <a:t>Advantages</a:t>
            </a:r>
            <a:endParaRPr b="1" sz="800">
              <a:solidFill>
                <a:srgbClr val="292929"/>
              </a:solidFill>
              <a:highlight>
                <a:srgbClr val="FFFFFF"/>
              </a:highlight>
              <a:latin typeface="Raleway"/>
              <a:ea typeface="Raleway"/>
              <a:cs typeface="Raleway"/>
              <a:sym typeface="Raleway"/>
            </a:endParaRPr>
          </a:p>
          <a:p>
            <a:pPr indent="-279400" lvl="0" marL="749300" rtl="0" algn="l">
              <a:lnSpc>
                <a:spcPct val="100000"/>
              </a:lnSpc>
              <a:spcBef>
                <a:spcPts val="1400"/>
              </a:spcBef>
              <a:spcAft>
                <a:spcPts val="0"/>
              </a:spcAft>
              <a:buClr>
                <a:srgbClr val="292929"/>
              </a:buClr>
              <a:buSzPts val="800"/>
              <a:buFont typeface="Raleway"/>
              <a:buChar char="●"/>
            </a:pPr>
            <a:r>
              <a:rPr lang="en" sz="800">
                <a:solidFill>
                  <a:srgbClr val="292929"/>
                </a:solidFill>
                <a:highlight>
                  <a:srgbClr val="FFFFFF"/>
                </a:highlight>
                <a:latin typeface="Raleway"/>
                <a:ea typeface="Raleway"/>
                <a:cs typeface="Raleway"/>
                <a:sym typeface="Raleway"/>
              </a:rPr>
              <a:t>Increased readability/cohesion thus increasing maintainability and adaptability as result of minimising the number of changes that must be made when aspects of the code are altered.</a:t>
            </a:r>
            <a:endParaRPr sz="800">
              <a:solidFill>
                <a:srgbClr val="292929"/>
              </a:solidFill>
              <a:highlight>
                <a:srgbClr val="FFFFFF"/>
              </a:highlight>
              <a:latin typeface="Raleway"/>
              <a:ea typeface="Raleway"/>
              <a:cs typeface="Raleway"/>
              <a:sym typeface="Raleway"/>
            </a:endParaRPr>
          </a:p>
          <a:p>
            <a:pPr indent="-279400" lvl="0" marL="749300" rtl="0" algn="l">
              <a:lnSpc>
                <a:spcPct val="100000"/>
              </a:lnSpc>
              <a:spcBef>
                <a:spcPts val="0"/>
              </a:spcBef>
              <a:spcAft>
                <a:spcPts val="0"/>
              </a:spcAft>
              <a:buClr>
                <a:srgbClr val="292929"/>
              </a:buClr>
              <a:buSzPts val="800"/>
              <a:buFont typeface="Raleway"/>
              <a:buChar char="●"/>
            </a:pPr>
            <a:r>
              <a:rPr lang="en" sz="800">
                <a:solidFill>
                  <a:srgbClr val="292929"/>
                </a:solidFill>
                <a:highlight>
                  <a:srgbClr val="FFFFFF"/>
                </a:highlight>
                <a:latin typeface="Raleway"/>
                <a:ea typeface="Raleway"/>
                <a:cs typeface="Raleway"/>
                <a:sym typeface="Raleway"/>
              </a:rPr>
              <a:t>Reduces risk of unrevised methods going unnoticed somewhere else in the code.</a:t>
            </a:r>
            <a:endParaRPr sz="800">
              <a:solidFill>
                <a:srgbClr val="292929"/>
              </a:solidFill>
              <a:highlight>
                <a:srgbClr val="FFFFFF"/>
              </a:highlight>
              <a:latin typeface="Raleway"/>
              <a:ea typeface="Raleway"/>
              <a:cs typeface="Raleway"/>
              <a:sym typeface="Raleway"/>
            </a:endParaRPr>
          </a:p>
          <a:p>
            <a:pPr indent="-279400" lvl="0" marL="749300" rtl="0" algn="l">
              <a:lnSpc>
                <a:spcPct val="100000"/>
              </a:lnSpc>
              <a:spcBef>
                <a:spcPts val="0"/>
              </a:spcBef>
              <a:spcAft>
                <a:spcPts val="0"/>
              </a:spcAft>
              <a:buClr>
                <a:srgbClr val="292929"/>
              </a:buClr>
              <a:buSzPts val="800"/>
              <a:buFont typeface="Raleway"/>
              <a:buChar char="●"/>
            </a:pPr>
            <a:r>
              <a:rPr lang="en" sz="800">
                <a:solidFill>
                  <a:srgbClr val="292929"/>
                </a:solidFill>
                <a:highlight>
                  <a:srgbClr val="FFFFFF"/>
                </a:highlight>
                <a:latin typeface="Raleway"/>
                <a:ea typeface="Raleway"/>
                <a:cs typeface="Raleway"/>
                <a:sym typeface="Raleway"/>
              </a:rPr>
              <a:t>If objects are too tightly coupled and the order in which methods receive arguments is altered, the arguments must be switched everywhere else the method is called within the code.</a:t>
            </a:r>
            <a:endParaRPr sz="800">
              <a:solidFill>
                <a:srgbClr val="292929"/>
              </a:solidFill>
              <a:highlight>
                <a:srgbClr val="FFFFFF"/>
              </a:highlight>
              <a:latin typeface="Raleway"/>
              <a:ea typeface="Raleway"/>
              <a:cs typeface="Raleway"/>
              <a:sym typeface="Raleway"/>
            </a:endParaRPr>
          </a:p>
          <a:p>
            <a:pPr indent="0" lvl="0" marL="0" rtl="0" algn="l">
              <a:lnSpc>
                <a:spcPct val="100000"/>
              </a:lnSpc>
              <a:spcBef>
                <a:spcPts val="1700"/>
              </a:spcBef>
              <a:spcAft>
                <a:spcPts val="0"/>
              </a:spcAft>
              <a:buNone/>
            </a:pPr>
            <a:r>
              <a:rPr b="1" lang="en" sz="800">
                <a:solidFill>
                  <a:srgbClr val="292929"/>
                </a:solidFill>
                <a:highlight>
                  <a:srgbClr val="FFFFFF"/>
                </a:highlight>
                <a:latin typeface="Raleway"/>
                <a:ea typeface="Raleway"/>
                <a:cs typeface="Raleway"/>
                <a:sym typeface="Raleway"/>
              </a:rPr>
              <a:t>Disadvantages</a:t>
            </a:r>
            <a:endParaRPr b="1" sz="800">
              <a:solidFill>
                <a:srgbClr val="292929"/>
              </a:solidFill>
              <a:highlight>
                <a:srgbClr val="FFFFFF"/>
              </a:highlight>
              <a:latin typeface="Raleway"/>
              <a:ea typeface="Raleway"/>
              <a:cs typeface="Raleway"/>
              <a:sym typeface="Raleway"/>
            </a:endParaRPr>
          </a:p>
          <a:p>
            <a:pPr indent="-279400" lvl="0" marL="749300" rtl="0" algn="l">
              <a:lnSpc>
                <a:spcPct val="100000"/>
              </a:lnSpc>
              <a:spcBef>
                <a:spcPts val="1400"/>
              </a:spcBef>
              <a:spcAft>
                <a:spcPts val="0"/>
              </a:spcAft>
              <a:buClr>
                <a:srgbClr val="292929"/>
              </a:buClr>
              <a:buSzPts val="800"/>
              <a:buFont typeface="Raleway"/>
              <a:buChar char="●"/>
            </a:pPr>
            <a:r>
              <a:rPr lang="en" sz="800">
                <a:solidFill>
                  <a:srgbClr val="292929"/>
                </a:solidFill>
                <a:highlight>
                  <a:srgbClr val="FFFFFF"/>
                </a:highlight>
                <a:latin typeface="Raleway"/>
                <a:ea typeface="Raleway"/>
                <a:cs typeface="Raleway"/>
                <a:sym typeface="Raleway"/>
              </a:rPr>
              <a:t>Requires a large number of wrapper methods to carry information between distant objects, since the information can’t otherwise be retrieved.</a:t>
            </a:r>
            <a:endParaRPr sz="800">
              <a:solidFill>
                <a:srgbClr val="595959"/>
              </a:solidFill>
              <a:latin typeface="Raleway"/>
              <a:ea typeface="Raleway"/>
              <a:cs typeface="Raleway"/>
              <a:sym typeface="Raleway"/>
            </a:endParaRPr>
          </a:p>
        </p:txBody>
      </p:sp>
      <p:sp>
        <p:nvSpPr>
          <p:cNvPr id="254" name="Google Shape;254;g9b737d9eb8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737d9eb8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9b737d9eb8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63" name="Google Shape;263;g9b737d9eb8_0_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b737d9eb8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9b737d9eb8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271" name="Google Shape;271;g9b737d9eb8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b737d9eb8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9b737d9eb8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280" name="Google Shape;280;g9b737d9eb8_0_1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b737d9eb8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9b737d9eb8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296" name="Google Shape;296;g9b737d9eb8_0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b737d9eb8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9b737d9eb8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08" name="Google Shape;308;g9b737d9eb8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7215c0b3b_1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97215c0b3b_12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38" name="Google Shape;138;g97215c0b3b_12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b737d9eb8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9b737d9eb8_0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19" name="Google Shape;319;g9b737d9eb8_0_2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b737d9eb8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9b737d9eb8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29" name="Google Shape;329;g9b737d9eb8_0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b737d9eb8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9b737d9eb8_0_2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340" name="Google Shape;340;g9b737d9eb8_0_2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b737d9eb8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9b737d9eb8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48" name="Google Shape;348;g9b737d9eb8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b737d9eb8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9b737d9eb8_0_2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356" name="Google Shape;356;g9b737d9eb8_0_2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b737d9eb8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9b737d9eb8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64" name="Google Shape;364;g9b737d9eb8_0_2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b737d9eb8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9b737d9eb8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75" name="Google Shape;375;g9b737d9eb8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b737d9eb8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9b737d9eb8_0_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386" name="Google Shape;386;g9b737d9eb8_0_3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b737d9eb8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9b737d9eb8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00" name="Google Shape;400;g9b737d9eb8_0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b737d9eb8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9b737d9eb8_0_3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Không có tác dụng phụ. </a:t>
            </a:r>
            <a:endParaRPr sz="800">
              <a:solidFill>
                <a:srgbClr val="595959"/>
              </a:solidFill>
              <a:latin typeface="Raleway"/>
              <a:ea typeface="Raleway"/>
              <a:cs typeface="Raleway"/>
              <a:sym typeface="Raleway"/>
            </a:endParaRPr>
          </a:p>
        </p:txBody>
      </p:sp>
      <p:sp>
        <p:nvSpPr>
          <p:cNvPr id="410" name="Google Shape;410;g9b737d9eb8_0_3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737d9eb8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9b737d9eb8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48" name="Google Shape;148;g9b737d9eb8_0_2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b737d9eb8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9b737d9eb8_0_3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19" name="Google Shape;419;g9b737d9eb8_0_3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9b737d9eb8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9b737d9eb8_0_3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432" name="Google Shape;432;g9b737d9eb8_0_3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b737d9eb8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9b737d9eb8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40" name="Google Shape;440;g9b737d9eb8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b737d9eb8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9b737d9eb8_0_3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Đừng thùa</a:t>
            </a:r>
            <a:endParaRPr sz="800">
              <a:solidFill>
                <a:srgbClr val="595959"/>
              </a:solidFill>
              <a:latin typeface="Raleway"/>
              <a:ea typeface="Raleway"/>
              <a:cs typeface="Raleway"/>
              <a:sym typeface="Raleway"/>
            </a:endParaRPr>
          </a:p>
        </p:txBody>
      </p:sp>
      <p:sp>
        <p:nvSpPr>
          <p:cNvPr id="449" name="Google Shape;449;g9b737d9eb8_0_3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9b737d9eb8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9b737d9eb8_0_4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Đừng </a:t>
            </a:r>
            <a:r>
              <a:rPr lang="en" sz="800">
                <a:solidFill>
                  <a:srgbClr val="595959"/>
                </a:solidFill>
                <a:latin typeface="Raleway"/>
                <a:ea typeface="Raleway"/>
                <a:cs typeface="Raleway"/>
                <a:sym typeface="Raleway"/>
              </a:rPr>
              <a:t>bình luận rõ ràng</a:t>
            </a:r>
            <a:endParaRPr sz="800">
              <a:solidFill>
                <a:srgbClr val="595959"/>
              </a:solidFill>
              <a:latin typeface="Raleway"/>
              <a:ea typeface="Raleway"/>
              <a:cs typeface="Raleway"/>
              <a:sym typeface="Raleway"/>
            </a:endParaRPr>
          </a:p>
        </p:txBody>
      </p:sp>
      <p:sp>
        <p:nvSpPr>
          <p:cNvPr id="458" name="Google Shape;458;g9b737d9eb8_0_4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b737d9eb8_0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9b737d9eb8_0_4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67" name="Google Shape;467;g9b737d9eb8_0_4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b737d9eb8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9b737d9eb8_0_4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76" name="Google Shape;476;g9b737d9eb8_0_4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9b737d9eb8_0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9b737d9eb8_0_4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85" name="Google Shape;485;g9b737d9eb8_0_4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b737d9eb8_0_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9b737d9eb8_0_4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495" name="Google Shape;495;g9b737d9eb8_0_4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9b737d9eb8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9b737d9eb8_0_4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04" name="Google Shape;504;g9b737d9eb8_0_4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3acd7a1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53acd7a1d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56" name="Google Shape;156;g53acd7a1d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b737d9eb8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9b737d9eb8_0_5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rPr lang="en">
                <a:solidFill>
                  <a:srgbClr val="595959"/>
                </a:solidFill>
              </a:rPr>
              <a:t>Objects hide their data behind abstractions and expose functions that operate on that data. Data structures expose their data and have no meaningful functions. We should be asking objects to do something, we should not be asking it about its internals.</a:t>
            </a:r>
            <a:endParaRPr>
              <a:solidFill>
                <a:srgbClr val="595959"/>
              </a:solidFill>
            </a:endParaRPr>
          </a:p>
        </p:txBody>
      </p:sp>
      <p:sp>
        <p:nvSpPr>
          <p:cNvPr id="513" name="Google Shape;513;g9b737d9eb8_0_5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9b737d9eb8_0_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9b737d9eb8_0_5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21" name="Google Shape;521;g9b737d9eb8_0_5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9b737d9eb8_0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g9b737d9eb8_0_5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33" name="Google Shape;533;g9b737d9eb8_0_5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b737d9eb8_0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9b737d9eb8_0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44" name="Google Shape;544;g9b737d9eb8_0_5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9b737d9eb8_0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g9b737d9eb8_0_5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53" name="Google Shape;553;g9b737d9eb8_0_5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9b737d9eb8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9b737d9eb8_0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63" name="Google Shape;563;g9b737d9eb8_0_6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b737d9eb8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9b737d9eb8_0_6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78" name="Google Shape;578;g9b737d9eb8_0_6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b737d9eb8_0_6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g9b737d9eb8_0_6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90" name="Google Shape;590;g9b737d9eb8_0_6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9b737d9eb8_0_6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g9b737d9eb8_0_6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599" name="Google Shape;599;g9b737d9eb8_0_6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9b737d9eb8_0_6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g9b737d9eb8_0_6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609" name="Google Shape;609;g9b737d9eb8_0_6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920737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9e920737b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68" name="Google Shape;168;g9e920737b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9b737d9eb8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g9b737d9eb8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rPr lang="en">
                <a:solidFill>
                  <a:srgbClr val="595959"/>
                </a:solidFill>
              </a:rPr>
              <a:t>Objects hide their data behind abstractions and expose functions that operate on that data. Data structures expose their data and have no meaningful functions. We should be asking objects to do something, we should not be asking it about its internals.</a:t>
            </a:r>
            <a:endParaRPr>
              <a:solidFill>
                <a:srgbClr val="595959"/>
              </a:solidFill>
            </a:endParaRPr>
          </a:p>
        </p:txBody>
      </p:sp>
      <p:sp>
        <p:nvSpPr>
          <p:cNvPr id="619" name="Google Shape;619;g9b737d9eb8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b737d9eb8_0_6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9b737d9eb8_0_6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t/>
            </a:r>
            <a:endParaRPr sz="800">
              <a:solidFill>
                <a:srgbClr val="595959"/>
              </a:solidFill>
              <a:latin typeface="Raleway"/>
              <a:ea typeface="Raleway"/>
              <a:cs typeface="Raleway"/>
              <a:sym typeface="Raleway"/>
            </a:endParaRPr>
          </a:p>
        </p:txBody>
      </p:sp>
      <p:sp>
        <p:nvSpPr>
          <p:cNvPr id="627" name="Google Shape;627;g9b737d9eb8_0_6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9b737d9eb8_0_6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g9b737d9eb8_0_6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rPr lang="en">
                <a:solidFill>
                  <a:srgbClr val="595959"/>
                </a:solidFill>
              </a:rPr>
              <a:t>Objects hide their data behind abstractions and expose functions that operate on that data. Data structures expose their data and have no meaningful functions. We should be asking objects to do something, we should not be asking it about its internals.</a:t>
            </a:r>
            <a:endParaRPr>
              <a:solidFill>
                <a:srgbClr val="595959"/>
              </a:solidFill>
            </a:endParaRPr>
          </a:p>
        </p:txBody>
      </p:sp>
      <p:sp>
        <p:nvSpPr>
          <p:cNvPr id="635" name="Google Shape;635;g9b737d9eb8_0_6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9b737d9eb8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g9b737d9eb8_0_7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Cứng nhắc.</a:t>
            </a:r>
            <a:endParaRPr sz="800">
              <a:solidFill>
                <a:srgbClr val="595959"/>
              </a:solidFill>
              <a:latin typeface="Raleway"/>
              <a:ea typeface="Raleway"/>
              <a:cs typeface="Raleway"/>
              <a:sym typeface="Raleway"/>
            </a:endParaRPr>
          </a:p>
        </p:txBody>
      </p:sp>
      <p:sp>
        <p:nvSpPr>
          <p:cNvPr id="643" name="Google Shape;643;g9b737d9eb8_0_7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b737d9eb8_0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9b737d9eb8_0_7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Mong manh</a:t>
            </a:r>
            <a:endParaRPr sz="800">
              <a:solidFill>
                <a:srgbClr val="595959"/>
              </a:solidFill>
              <a:latin typeface="Raleway"/>
              <a:ea typeface="Raleway"/>
              <a:cs typeface="Raleway"/>
              <a:sym typeface="Raleway"/>
            </a:endParaRPr>
          </a:p>
        </p:txBody>
      </p:sp>
      <p:sp>
        <p:nvSpPr>
          <p:cNvPr id="655" name="Google Shape;655;g9b737d9eb8_0_7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9b737d9eb8_0_7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g9b737d9eb8_0_7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Bất động. </a:t>
            </a:r>
            <a:endParaRPr sz="800">
              <a:solidFill>
                <a:srgbClr val="595959"/>
              </a:solidFill>
              <a:latin typeface="Raleway"/>
              <a:ea typeface="Raleway"/>
              <a:cs typeface="Raleway"/>
              <a:sym typeface="Raleway"/>
            </a:endParaRPr>
          </a:p>
        </p:txBody>
      </p:sp>
      <p:sp>
        <p:nvSpPr>
          <p:cNvPr id="667" name="Google Shape;667;g9b737d9eb8_0_7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9b737d9eb8_0_7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9b737d9eb8_0_7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Thiết kế chứa các yếu tố hiện không hữu ích hiện hữu ích</a:t>
            </a:r>
            <a:endParaRPr sz="14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Dự đoán quá nhiều về nhu cầu trong tương lai</a:t>
            </a:r>
            <a:endParaRPr sz="14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Các nhà phát triển cố gắng tự bảo vệ mình trước những thay đổi có thể xảy ra trong tương lai</a:t>
            </a:r>
            <a:endParaRPr sz="14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các nguyên tắc nhanh nhẹn tuyên bố rằng bạn không bao giờ nên đoán trước các nhu cầu trong tương lai</a:t>
            </a:r>
            <a:endParaRPr sz="1400">
              <a:solidFill>
                <a:schemeClr val="dk1"/>
              </a:solidFill>
              <a:latin typeface="Raleway"/>
              <a:ea typeface="Raleway"/>
              <a:cs typeface="Raleway"/>
              <a:sym typeface="Raleway"/>
            </a:endParaRPr>
          </a:p>
          <a:p>
            <a:pPr indent="-317500" lvl="0" marL="4572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Chỉ cần thêm độ phức tạp khi thiết kế khung ứng dụng hoặc thành phần có thể tùy chỉnh.</a:t>
            </a:r>
            <a:endParaRPr sz="1400">
              <a:solidFill>
                <a:schemeClr val="dk1"/>
              </a:solidFill>
              <a:latin typeface="Raleway"/>
              <a:ea typeface="Raleway"/>
              <a:cs typeface="Raleway"/>
              <a:sym typeface="Raleway"/>
            </a:endParaRPr>
          </a:p>
          <a:p>
            <a:pPr indent="-317500" lvl="0" marL="457200" rtl="0" algn="l">
              <a:lnSpc>
                <a:spcPct val="150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Dấu hiệu cho biết: đầu tư vào sự không chắc chắn</a:t>
            </a:r>
            <a:endParaRPr sz="1400">
              <a:solidFill>
                <a:schemeClr val="dk1"/>
              </a:solidFill>
              <a:latin typeface="Raleway"/>
              <a:ea typeface="Raleway"/>
              <a:cs typeface="Raleway"/>
              <a:sym typeface="Raleway"/>
            </a:endParaRPr>
          </a:p>
        </p:txBody>
      </p:sp>
      <p:sp>
        <p:nvSpPr>
          <p:cNvPr id="678" name="Google Shape;678;g9b737d9eb8_0_7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9b737d9eb8_0_7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9b737d9eb8_0_7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Cứng nhắc.</a:t>
            </a:r>
            <a:endParaRPr sz="800">
              <a:solidFill>
                <a:srgbClr val="595959"/>
              </a:solidFill>
              <a:latin typeface="Raleway"/>
              <a:ea typeface="Raleway"/>
              <a:cs typeface="Raleway"/>
              <a:sym typeface="Raleway"/>
            </a:endParaRPr>
          </a:p>
        </p:txBody>
      </p:sp>
      <p:sp>
        <p:nvSpPr>
          <p:cNvPr id="688" name="Google Shape;688;g9b737d9eb8_0_7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9b737d9eb8_0_7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g9b737d9eb8_0_7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 sz="800">
                <a:solidFill>
                  <a:srgbClr val="595959"/>
                </a:solidFill>
                <a:latin typeface="Raleway"/>
                <a:ea typeface="Raleway"/>
                <a:cs typeface="Raleway"/>
                <a:sym typeface="Raleway"/>
              </a:rPr>
              <a:t>Cứng nhắc.</a:t>
            </a:r>
            <a:endParaRPr sz="800">
              <a:solidFill>
                <a:srgbClr val="595959"/>
              </a:solidFill>
              <a:latin typeface="Raleway"/>
              <a:ea typeface="Raleway"/>
              <a:cs typeface="Raleway"/>
              <a:sym typeface="Raleway"/>
            </a:endParaRPr>
          </a:p>
        </p:txBody>
      </p:sp>
      <p:sp>
        <p:nvSpPr>
          <p:cNvPr id="698" name="Google Shape;698;g9b737d9eb8_0_7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97215c0b3b_1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97215c0b3b_1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g97215c0b3b_12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737d9eb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9b737d9eb8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80" name="Google Shape;180;g9b737d9eb8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b737d9eb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9b737d9eb8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90" name="Google Shape;190;g9b737d9eb8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b737d9eb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9b737d9eb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199" name="Google Shape;199;g9b737d9eb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b737d9eb8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9b737d9eb8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1" marL="914400" rtl="0" algn="l">
              <a:lnSpc>
                <a:spcPct val="115000"/>
              </a:lnSpc>
              <a:spcBef>
                <a:spcPts val="0"/>
              </a:spcBef>
              <a:spcAft>
                <a:spcPts val="0"/>
              </a:spcAft>
              <a:buClr>
                <a:srgbClr val="595959"/>
              </a:buClr>
              <a:buSzPts val="1400"/>
              <a:buChar char="○"/>
            </a:pPr>
            <a:r>
              <a:t/>
            </a:r>
            <a:endParaRPr>
              <a:solidFill>
                <a:srgbClr val="595959"/>
              </a:solidFill>
            </a:endParaRPr>
          </a:p>
        </p:txBody>
      </p:sp>
      <p:sp>
        <p:nvSpPr>
          <p:cNvPr id="209" name="Google Shape;209;g9b737d9eb8_0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143000" y="841772"/>
            <a:ext cx="6858000" cy="17907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rgbClr val="002060"/>
              </a:buClr>
              <a:buSzPts val="3600"/>
              <a:buFont typeface="Calibri"/>
              <a:buNone/>
              <a:defRPr sz="3600">
                <a:solidFill>
                  <a:srgbClr val="00206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 name="Google Shape;14;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5" name="Google Shape;15;p2"/>
          <p:cNvSpPr/>
          <p:nvPr/>
        </p:nvSpPr>
        <p:spPr>
          <a:xfrm>
            <a:off x="0" y="4931709"/>
            <a:ext cx="9144000" cy="211800"/>
          </a:xfrm>
          <a:prstGeom prst="rect">
            <a:avLst/>
          </a:prstGeom>
          <a:solidFill>
            <a:srgbClr val="7030A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  Copyright © NAL JAPAN</a:t>
            </a:r>
            <a:endParaRPr b="0" i="0" sz="1100" u="none" cap="none" strike="noStrike">
              <a:solidFill>
                <a:schemeClr val="lt1"/>
              </a:solidFill>
              <a:latin typeface="Calibri"/>
              <a:ea typeface="Calibri"/>
              <a:cs typeface="Calibri"/>
              <a:sym typeface="Calibri"/>
            </a:endParaRPr>
          </a:p>
        </p:txBody>
      </p:sp>
      <p:sp>
        <p:nvSpPr>
          <p:cNvPr id="16" name="Google Shape;16;p2"/>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31109" y="102394"/>
            <a:ext cx="8881800" cy="654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633839" y="-1746353"/>
            <a:ext cx="3876300" cy="888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Docs - Master Title">
  <p:cSld name="OBJECT_1">
    <p:spTree>
      <p:nvGrpSpPr>
        <p:cNvPr id="80" name="Shape 80"/>
        <p:cNvGrpSpPr/>
        <p:nvPr/>
      </p:nvGrpSpPr>
      <p:grpSpPr>
        <a:xfrm>
          <a:off x="0" y="0"/>
          <a:ext cx="0" cy="0"/>
          <a:chOff x="0" y="0"/>
          <a:chExt cx="0" cy="0"/>
        </a:xfrm>
      </p:grpSpPr>
      <p:sp>
        <p:nvSpPr>
          <p:cNvPr id="81" name="Google Shape;81;p13"/>
          <p:cNvSpPr/>
          <p:nvPr/>
        </p:nvSpPr>
        <p:spPr>
          <a:xfrm>
            <a:off x="0" y="4931709"/>
            <a:ext cx="9144000" cy="211800"/>
          </a:xfrm>
          <a:prstGeom prst="rect">
            <a:avLst/>
          </a:prstGeom>
          <a:solidFill>
            <a:srgbClr val="3D85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EFEFEF"/>
                </a:solidFill>
                <a:latin typeface="Calibri"/>
                <a:ea typeface="Calibri"/>
                <a:cs typeface="Calibri"/>
                <a:sym typeface="Calibri"/>
              </a:rPr>
              <a:t>  Copyright © NAL </a:t>
            </a:r>
            <a:r>
              <a:rPr lang="en" sz="600">
                <a:solidFill>
                  <a:srgbClr val="EFEFEF"/>
                </a:solidFill>
                <a:latin typeface="Calibri"/>
                <a:ea typeface="Calibri"/>
                <a:cs typeface="Calibri"/>
                <a:sym typeface="Calibri"/>
              </a:rPr>
              <a:t>Solutions</a:t>
            </a:r>
            <a:endParaRPr b="0" i="0" sz="600" u="none" cap="none" strike="noStrike">
              <a:solidFill>
                <a:srgbClr val="EFEFEF"/>
              </a:solidFill>
              <a:latin typeface="Calibri"/>
              <a:ea typeface="Calibri"/>
              <a:cs typeface="Calibri"/>
              <a:sym typeface="Calibri"/>
            </a:endParaRPr>
          </a:p>
        </p:txBody>
      </p:sp>
      <p:cxnSp>
        <p:nvCxnSpPr>
          <p:cNvPr id="82" name="Google Shape;82;p13"/>
          <p:cNvCxnSpPr/>
          <p:nvPr/>
        </p:nvCxnSpPr>
        <p:spPr>
          <a:xfrm>
            <a:off x="0" y="654619"/>
            <a:ext cx="9144000" cy="0"/>
          </a:xfrm>
          <a:prstGeom prst="straightConnector1">
            <a:avLst/>
          </a:prstGeom>
          <a:noFill/>
          <a:ln cap="flat" cmpd="sng" w="25400">
            <a:solidFill>
              <a:srgbClr val="999999"/>
            </a:solidFill>
            <a:prstDash val="solid"/>
            <a:miter lim="800000"/>
            <a:headEnd len="sm" w="sm" type="none"/>
            <a:tailEnd len="sm" w="sm" type="none"/>
          </a:ln>
        </p:spPr>
      </p:cxnSp>
      <p:sp>
        <p:nvSpPr>
          <p:cNvPr id="83" name="Google Shape;83;p13"/>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nvSpPr>
        <p:spPr>
          <a:xfrm>
            <a:off x="131100" y="907675"/>
            <a:ext cx="8885100" cy="3091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t/>
            </a:r>
            <a:endParaRPr sz="3500">
              <a:solidFill>
                <a:srgbClr val="0B5394"/>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Docs - Title and Body Text">
  <p:cSld name="OBJECT_1_1">
    <p:spTree>
      <p:nvGrpSpPr>
        <p:cNvPr id="85" name="Shape 85"/>
        <p:cNvGrpSpPr/>
        <p:nvPr/>
      </p:nvGrpSpPr>
      <p:grpSpPr>
        <a:xfrm>
          <a:off x="0" y="0"/>
          <a:ext cx="0" cy="0"/>
          <a:chOff x="0" y="0"/>
          <a:chExt cx="0" cy="0"/>
        </a:xfrm>
      </p:grpSpPr>
      <p:sp>
        <p:nvSpPr>
          <p:cNvPr id="86" name="Google Shape;86;p14"/>
          <p:cNvSpPr/>
          <p:nvPr/>
        </p:nvSpPr>
        <p:spPr>
          <a:xfrm>
            <a:off x="0" y="4931709"/>
            <a:ext cx="9144000" cy="211800"/>
          </a:xfrm>
          <a:prstGeom prst="rect">
            <a:avLst/>
          </a:prstGeom>
          <a:solidFill>
            <a:srgbClr val="3D85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EFEFEF"/>
                </a:solidFill>
                <a:latin typeface="Calibri"/>
                <a:ea typeface="Calibri"/>
                <a:cs typeface="Calibri"/>
                <a:sym typeface="Calibri"/>
              </a:rPr>
              <a:t>  Copyright © NAL </a:t>
            </a:r>
            <a:r>
              <a:rPr lang="en" sz="600">
                <a:solidFill>
                  <a:srgbClr val="EFEFEF"/>
                </a:solidFill>
                <a:latin typeface="Calibri"/>
                <a:ea typeface="Calibri"/>
                <a:cs typeface="Calibri"/>
                <a:sym typeface="Calibri"/>
              </a:rPr>
              <a:t>Solutions</a:t>
            </a:r>
            <a:endParaRPr b="0" i="0" sz="600" u="none" cap="none" strike="noStrike">
              <a:solidFill>
                <a:srgbClr val="EFEFEF"/>
              </a:solidFill>
              <a:latin typeface="Calibri"/>
              <a:ea typeface="Calibri"/>
              <a:cs typeface="Calibri"/>
              <a:sym typeface="Calibri"/>
            </a:endParaRPr>
          </a:p>
        </p:txBody>
      </p:sp>
      <p:sp>
        <p:nvSpPr>
          <p:cNvPr id="87" name="Google Shape;87;p14"/>
          <p:cNvSpPr txBox="1"/>
          <p:nvPr>
            <p:ph type="title"/>
          </p:nvPr>
        </p:nvSpPr>
        <p:spPr>
          <a:xfrm>
            <a:off x="131108" y="105334"/>
            <a:ext cx="8885100" cy="465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B5394"/>
              </a:buClr>
              <a:buSzPts val="2700"/>
              <a:buNone/>
              <a:defRPr sz="2700">
                <a:solidFill>
                  <a:srgbClr val="0B5394"/>
                </a:solidFill>
              </a:defRPr>
            </a:lvl1pPr>
            <a:lvl2pPr lvl="1"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2pPr>
            <a:lvl3pPr lvl="2"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3pPr>
            <a:lvl4pPr lvl="3"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4pPr>
            <a:lvl5pPr lvl="4"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5pPr>
            <a:lvl6pPr lvl="5"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6pPr>
            <a:lvl7pPr lvl="6"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7pPr>
            <a:lvl8pPr lvl="7"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8pPr>
            <a:lvl9pPr lvl="8"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9pPr>
          </a:lstStyle>
          <a:p/>
        </p:txBody>
      </p:sp>
      <p:sp>
        <p:nvSpPr>
          <p:cNvPr id="88" name="Google Shape;88;p14"/>
          <p:cNvSpPr txBox="1"/>
          <p:nvPr>
            <p:ph idx="1" type="body"/>
          </p:nvPr>
        </p:nvSpPr>
        <p:spPr>
          <a:xfrm>
            <a:off x="131108" y="907676"/>
            <a:ext cx="8885100" cy="37923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chemeClr val="dk1"/>
              </a:buClr>
              <a:buSzPts val="1800"/>
              <a:buChar char="•"/>
              <a:defRPr sz="18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89" name="Google Shape;89;p14"/>
          <p:cNvCxnSpPr/>
          <p:nvPr/>
        </p:nvCxnSpPr>
        <p:spPr>
          <a:xfrm>
            <a:off x="0" y="654619"/>
            <a:ext cx="9144000" cy="0"/>
          </a:xfrm>
          <a:prstGeom prst="straightConnector1">
            <a:avLst/>
          </a:prstGeom>
          <a:noFill/>
          <a:ln cap="flat" cmpd="sng" w="25400">
            <a:solidFill>
              <a:srgbClr val="999999"/>
            </a:solidFill>
            <a:prstDash val="solid"/>
            <a:miter lim="800000"/>
            <a:headEnd len="sm" w="sm" type="none"/>
            <a:tailEnd len="sm" w="sm" type="none"/>
          </a:ln>
        </p:spPr>
      </p:cxnSp>
      <p:sp>
        <p:nvSpPr>
          <p:cNvPr id="90" name="Google Shape;90;p14"/>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Docs - Master Title" type="obj">
  <p:cSld name="OBJECT">
    <p:spTree>
      <p:nvGrpSpPr>
        <p:cNvPr id="98" name="Shape 98"/>
        <p:cNvGrpSpPr/>
        <p:nvPr/>
      </p:nvGrpSpPr>
      <p:grpSpPr>
        <a:xfrm>
          <a:off x="0" y="0"/>
          <a:ext cx="0" cy="0"/>
          <a:chOff x="0" y="0"/>
          <a:chExt cx="0" cy="0"/>
        </a:xfrm>
      </p:grpSpPr>
      <p:sp>
        <p:nvSpPr>
          <p:cNvPr id="99" name="Google Shape;99;p16"/>
          <p:cNvSpPr/>
          <p:nvPr/>
        </p:nvSpPr>
        <p:spPr>
          <a:xfrm>
            <a:off x="0" y="4931709"/>
            <a:ext cx="9144000" cy="211800"/>
          </a:xfrm>
          <a:prstGeom prst="rect">
            <a:avLst/>
          </a:prstGeom>
          <a:solidFill>
            <a:srgbClr val="3D85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EFEFEF"/>
                </a:solidFill>
                <a:latin typeface="Calibri"/>
                <a:ea typeface="Calibri"/>
                <a:cs typeface="Calibri"/>
                <a:sym typeface="Calibri"/>
              </a:rPr>
              <a:t>  Copyright © NAL </a:t>
            </a:r>
            <a:r>
              <a:rPr lang="en" sz="600">
                <a:solidFill>
                  <a:srgbClr val="EFEFEF"/>
                </a:solidFill>
                <a:latin typeface="Calibri"/>
                <a:ea typeface="Calibri"/>
                <a:cs typeface="Calibri"/>
                <a:sym typeface="Calibri"/>
              </a:rPr>
              <a:t>Solutions</a:t>
            </a:r>
            <a:endParaRPr b="0" i="0" sz="600" u="none" cap="none" strike="noStrike">
              <a:solidFill>
                <a:srgbClr val="EFEFEF"/>
              </a:solidFill>
              <a:latin typeface="Calibri"/>
              <a:ea typeface="Calibri"/>
              <a:cs typeface="Calibri"/>
              <a:sym typeface="Calibri"/>
            </a:endParaRPr>
          </a:p>
        </p:txBody>
      </p:sp>
      <p:cxnSp>
        <p:nvCxnSpPr>
          <p:cNvPr id="100" name="Google Shape;100;p16"/>
          <p:cNvCxnSpPr/>
          <p:nvPr/>
        </p:nvCxnSpPr>
        <p:spPr>
          <a:xfrm>
            <a:off x="0" y="654619"/>
            <a:ext cx="9144000" cy="0"/>
          </a:xfrm>
          <a:prstGeom prst="straightConnector1">
            <a:avLst/>
          </a:prstGeom>
          <a:noFill/>
          <a:ln cap="flat" cmpd="sng" w="25400">
            <a:solidFill>
              <a:srgbClr val="999999"/>
            </a:solidFill>
            <a:prstDash val="solid"/>
            <a:miter lim="800000"/>
            <a:headEnd len="sm" w="sm" type="none"/>
            <a:tailEnd len="sm" w="sm" type="none"/>
          </a:ln>
        </p:spPr>
      </p:cxnSp>
      <p:sp>
        <p:nvSpPr>
          <p:cNvPr id="101" name="Google Shape;101;p16"/>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6"/>
          <p:cNvSpPr txBox="1"/>
          <p:nvPr/>
        </p:nvSpPr>
        <p:spPr>
          <a:xfrm>
            <a:off x="131100" y="907675"/>
            <a:ext cx="8885100" cy="3091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t/>
            </a:r>
            <a:endParaRPr sz="3500">
              <a:solidFill>
                <a:srgbClr val="0B5394"/>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Docs - Title and Body Text">
  <p:cSld name="OBJECT_1">
    <p:spTree>
      <p:nvGrpSpPr>
        <p:cNvPr id="103" name="Shape 103"/>
        <p:cNvGrpSpPr/>
        <p:nvPr/>
      </p:nvGrpSpPr>
      <p:grpSpPr>
        <a:xfrm>
          <a:off x="0" y="0"/>
          <a:ext cx="0" cy="0"/>
          <a:chOff x="0" y="0"/>
          <a:chExt cx="0" cy="0"/>
        </a:xfrm>
      </p:grpSpPr>
      <p:sp>
        <p:nvSpPr>
          <p:cNvPr id="104" name="Google Shape;104;p17"/>
          <p:cNvSpPr/>
          <p:nvPr/>
        </p:nvSpPr>
        <p:spPr>
          <a:xfrm>
            <a:off x="0" y="4931709"/>
            <a:ext cx="9144000" cy="211800"/>
          </a:xfrm>
          <a:prstGeom prst="rect">
            <a:avLst/>
          </a:prstGeom>
          <a:solidFill>
            <a:srgbClr val="3D85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EFEFEF"/>
                </a:solidFill>
                <a:latin typeface="Calibri"/>
                <a:ea typeface="Calibri"/>
                <a:cs typeface="Calibri"/>
                <a:sym typeface="Calibri"/>
              </a:rPr>
              <a:t>  Copyright © NAL </a:t>
            </a:r>
            <a:r>
              <a:rPr lang="en" sz="600">
                <a:solidFill>
                  <a:srgbClr val="EFEFEF"/>
                </a:solidFill>
                <a:latin typeface="Calibri"/>
                <a:ea typeface="Calibri"/>
                <a:cs typeface="Calibri"/>
                <a:sym typeface="Calibri"/>
              </a:rPr>
              <a:t>Solutions</a:t>
            </a:r>
            <a:endParaRPr b="0" i="0" sz="600" u="none" cap="none" strike="noStrike">
              <a:solidFill>
                <a:srgbClr val="EFEFEF"/>
              </a:solidFill>
              <a:latin typeface="Calibri"/>
              <a:ea typeface="Calibri"/>
              <a:cs typeface="Calibri"/>
              <a:sym typeface="Calibri"/>
            </a:endParaRPr>
          </a:p>
        </p:txBody>
      </p:sp>
      <p:sp>
        <p:nvSpPr>
          <p:cNvPr id="105" name="Google Shape;105;p17"/>
          <p:cNvSpPr txBox="1"/>
          <p:nvPr>
            <p:ph type="title"/>
          </p:nvPr>
        </p:nvSpPr>
        <p:spPr>
          <a:xfrm>
            <a:off x="131108" y="105334"/>
            <a:ext cx="8885100" cy="465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B5394"/>
              </a:buClr>
              <a:buSzPts val="2700"/>
              <a:buNone/>
              <a:defRPr sz="2700">
                <a:solidFill>
                  <a:srgbClr val="0B5394"/>
                </a:solidFill>
              </a:defRPr>
            </a:lvl1pPr>
            <a:lvl2pPr lvl="1"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2pPr>
            <a:lvl3pPr lvl="2"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3pPr>
            <a:lvl4pPr lvl="3"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4pPr>
            <a:lvl5pPr lvl="4"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5pPr>
            <a:lvl6pPr lvl="5"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6pPr>
            <a:lvl7pPr lvl="6"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7pPr>
            <a:lvl8pPr lvl="7"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8pPr>
            <a:lvl9pPr lvl="8" rtl="0" algn="l">
              <a:lnSpc>
                <a:spcPct val="100000"/>
              </a:lnSpc>
              <a:spcBef>
                <a:spcPts val="0"/>
              </a:spcBef>
              <a:spcAft>
                <a:spcPts val="0"/>
              </a:spcAft>
              <a:buClr>
                <a:srgbClr val="0B5394"/>
              </a:buClr>
              <a:buSzPts val="2700"/>
              <a:buFont typeface="Calibri"/>
              <a:buNone/>
              <a:defRPr sz="2700">
                <a:solidFill>
                  <a:srgbClr val="0B5394"/>
                </a:solidFill>
                <a:latin typeface="Calibri"/>
                <a:ea typeface="Calibri"/>
                <a:cs typeface="Calibri"/>
                <a:sym typeface="Calibri"/>
              </a:defRPr>
            </a:lvl9pPr>
          </a:lstStyle>
          <a:p/>
        </p:txBody>
      </p:sp>
      <p:sp>
        <p:nvSpPr>
          <p:cNvPr id="106" name="Google Shape;106;p17"/>
          <p:cNvSpPr txBox="1"/>
          <p:nvPr>
            <p:ph idx="1" type="body"/>
          </p:nvPr>
        </p:nvSpPr>
        <p:spPr>
          <a:xfrm>
            <a:off x="131108" y="907676"/>
            <a:ext cx="8885100" cy="37923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chemeClr val="dk1"/>
              </a:buClr>
              <a:buSzPts val="1800"/>
              <a:buChar char="•"/>
              <a:defRPr sz="18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107" name="Google Shape;107;p17"/>
          <p:cNvCxnSpPr/>
          <p:nvPr/>
        </p:nvCxnSpPr>
        <p:spPr>
          <a:xfrm>
            <a:off x="0" y="654619"/>
            <a:ext cx="9144000" cy="0"/>
          </a:xfrm>
          <a:prstGeom prst="straightConnector1">
            <a:avLst/>
          </a:prstGeom>
          <a:noFill/>
          <a:ln cap="flat" cmpd="sng" w="25400">
            <a:solidFill>
              <a:srgbClr val="999999"/>
            </a:solidFill>
            <a:prstDash val="solid"/>
            <a:miter lim="800000"/>
            <a:headEnd len="sm" w="sm" type="none"/>
            <a:tailEnd len="sm" w="sm" type="none"/>
          </a:ln>
        </p:spPr>
      </p:cxnSp>
      <p:sp>
        <p:nvSpPr>
          <p:cNvPr id="108" name="Google Shape;108;p17"/>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OBJECT_2">
    <p:spTree>
      <p:nvGrpSpPr>
        <p:cNvPr id="109" name="Shape 109"/>
        <p:cNvGrpSpPr/>
        <p:nvPr/>
      </p:nvGrpSpPr>
      <p:grpSpPr>
        <a:xfrm>
          <a:off x="0" y="0"/>
          <a:ext cx="0" cy="0"/>
          <a:chOff x="0" y="0"/>
          <a:chExt cx="0" cy="0"/>
        </a:xfrm>
      </p:grpSpPr>
      <p:sp>
        <p:nvSpPr>
          <p:cNvPr id="110" name="Google Shape;110;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2" name="Google Shape;11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5" name="Shape 115"/>
        <p:cNvGrpSpPr/>
        <p:nvPr/>
      </p:nvGrpSpPr>
      <p:grpSpPr>
        <a:xfrm>
          <a:off x="0" y="0"/>
          <a:ext cx="0" cy="0"/>
          <a:chOff x="0" y="0"/>
          <a:chExt cx="0" cy="0"/>
        </a:xfrm>
      </p:grpSpPr>
      <p:sp>
        <p:nvSpPr>
          <p:cNvPr id="116" name="Google Shape;116;p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Arial"/>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1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18" name="Google Shape;11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9" name="Google Shape;11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1">
  <p:cSld name="OBJECT_3">
    <p:spTree>
      <p:nvGrpSpPr>
        <p:cNvPr id="121" name="Shape 121"/>
        <p:cNvGrpSpPr/>
        <p:nvPr/>
      </p:nvGrpSpPr>
      <p:grpSpPr>
        <a:xfrm>
          <a:off x="0" y="0"/>
          <a:ext cx="0" cy="0"/>
          <a:chOff x="0" y="0"/>
          <a:chExt cx="0" cy="0"/>
        </a:xfrm>
      </p:grpSpPr>
      <p:sp>
        <p:nvSpPr>
          <p:cNvPr id="122" name="Google Shape;122;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7" name="Shape 17"/>
        <p:cNvGrpSpPr/>
        <p:nvPr/>
      </p:nvGrpSpPr>
      <p:grpSpPr>
        <a:xfrm>
          <a:off x="0" y="0"/>
          <a:ext cx="0" cy="0"/>
          <a:chOff x="0" y="0"/>
          <a:chExt cx="0" cy="0"/>
        </a:xfrm>
      </p:grpSpPr>
      <p:sp>
        <p:nvSpPr>
          <p:cNvPr id="18" name="Google Shape;18;p3"/>
          <p:cNvSpPr/>
          <p:nvPr/>
        </p:nvSpPr>
        <p:spPr>
          <a:xfrm>
            <a:off x="0" y="4931709"/>
            <a:ext cx="9144000" cy="211800"/>
          </a:xfrm>
          <a:prstGeom prst="rect">
            <a:avLst/>
          </a:prstGeom>
          <a:solidFill>
            <a:srgbClr val="7030A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  Copyright © NAL JAPAN</a:t>
            </a:r>
            <a:endParaRPr b="0" i="0" sz="1100" u="none" cap="none" strike="noStrike">
              <a:solidFill>
                <a:schemeClr val="lt1"/>
              </a:solidFill>
              <a:latin typeface="Calibri"/>
              <a:ea typeface="Calibri"/>
              <a:cs typeface="Calibri"/>
              <a:sym typeface="Calibri"/>
            </a:endParaRPr>
          </a:p>
        </p:txBody>
      </p:sp>
      <p:sp>
        <p:nvSpPr>
          <p:cNvPr id="19" name="Google Shape;19;p3"/>
          <p:cNvSpPr txBox="1"/>
          <p:nvPr>
            <p:ph type="title"/>
          </p:nvPr>
        </p:nvSpPr>
        <p:spPr>
          <a:xfrm>
            <a:off x="131108" y="181534"/>
            <a:ext cx="8885100" cy="465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3300"/>
              <a:buFont typeface="Calibri"/>
              <a:buNone/>
              <a:defRPr>
                <a:solidFill>
                  <a:srgbClr val="00206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 name="Google Shape;20;p3"/>
          <p:cNvSpPr txBox="1"/>
          <p:nvPr>
            <p:ph idx="1" type="body"/>
          </p:nvPr>
        </p:nvSpPr>
        <p:spPr>
          <a:xfrm>
            <a:off x="131108" y="907676"/>
            <a:ext cx="8885100" cy="37923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chemeClr val="dk1"/>
              </a:buClr>
              <a:buSzPts val="1800"/>
              <a:buChar char="•"/>
              <a:defRPr sz="18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21" name="Google Shape;21;p3"/>
          <p:cNvCxnSpPr/>
          <p:nvPr/>
        </p:nvCxnSpPr>
        <p:spPr>
          <a:xfrm>
            <a:off x="0" y="654619"/>
            <a:ext cx="9144000" cy="0"/>
          </a:xfrm>
          <a:prstGeom prst="straightConnector1">
            <a:avLst/>
          </a:prstGeom>
          <a:noFill/>
          <a:ln cap="flat" cmpd="sng" w="25400">
            <a:solidFill>
              <a:srgbClr val="2E75B5"/>
            </a:solidFill>
            <a:prstDash val="solid"/>
            <a:miter lim="800000"/>
            <a:headEnd len="sm" w="sm" type="none"/>
            <a:tailEnd len="sm" w="sm" type="none"/>
          </a:ln>
        </p:spPr>
      </p:cxnSp>
      <p:sp>
        <p:nvSpPr>
          <p:cNvPr id="22" name="Google Shape;22;p3"/>
          <p:cNvSpPr txBox="1"/>
          <p:nvPr>
            <p:ph idx="12" type="sldNum"/>
          </p:nvPr>
        </p:nvSpPr>
        <p:spPr>
          <a:xfrm>
            <a:off x="6955491" y="4931709"/>
            <a:ext cx="2057400" cy="2058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002060"/>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31109" y="102394"/>
            <a:ext cx="8881800" cy="654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31109" y="102394"/>
            <a:ext cx="8881800" cy="6540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002060"/>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002060"/>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002060"/>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1109" y="102394"/>
            <a:ext cx="8881800" cy="6540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2060"/>
              </a:buClr>
              <a:buSzPts val="3300"/>
              <a:buFont typeface="Calibri"/>
              <a:buNone/>
              <a:defRPr b="0" i="0" sz="3300" u="none" cap="none" strike="noStrike">
                <a:solidFill>
                  <a:srgbClr val="00206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31108" y="756397"/>
            <a:ext cx="8881800" cy="38763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8087991" y="233917"/>
            <a:ext cx="924900" cy="3111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131109" y="102394"/>
            <a:ext cx="8881800" cy="6540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2060"/>
              </a:buClr>
              <a:buSzPts val="3300"/>
              <a:buFont typeface="Calibri"/>
              <a:buNone/>
              <a:defRPr b="0" i="0" sz="3300" u="none" cap="none" strike="noStrike">
                <a:solidFill>
                  <a:srgbClr val="00206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3" name="Google Shape;93;p15"/>
          <p:cNvSpPr txBox="1"/>
          <p:nvPr>
            <p:ph idx="1" type="body"/>
          </p:nvPr>
        </p:nvSpPr>
        <p:spPr>
          <a:xfrm>
            <a:off x="131108" y="756397"/>
            <a:ext cx="8881800" cy="38763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4" name="Google Shape;94;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5" name="Google Shape;95;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6" name="Google Shape;9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15"/>
          <p:cNvPicPr preferRelativeResize="0"/>
          <p:nvPr/>
        </p:nvPicPr>
        <p:blipFill rotWithShape="1">
          <a:blip r:embed="rId1">
            <a:alphaModFix/>
          </a:blip>
          <a:srcRect b="0" l="0" r="0" t="0"/>
          <a:stretch/>
        </p:blipFill>
        <p:spPr>
          <a:xfrm>
            <a:off x="8087991" y="233917"/>
            <a:ext cx="924900" cy="3111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4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4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image" Target="../media/image4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rotWithShape="1">
          <a:blip r:embed="rId3">
            <a:alphaModFix/>
          </a:blip>
          <a:srcRect b="0" l="0" r="0" t="0"/>
          <a:stretch/>
        </p:blipFill>
        <p:spPr>
          <a:xfrm>
            <a:off x="0" y="0"/>
            <a:ext cx="9290439" cy="5143500"/>
          </a:xfrm>
          <a:prstGeom prst="rect">
            <a:avLst/>
          </a:prstGeom>
          <a:noFill/>
          <a:ln>
            <a:noFill/>
          </a:ln>
        </p:spPr>
      </p:pic>
      <p:sp>
        <p:nvSpPr>
          <p:cNvPr id="132" name="Google Shape;132;p21"/>
          <p:cNvSpPr/>
          <p:nvPr/>
        </p:nvSpPr>
        <p:spPr>
          <a:xfrm>
            <a:off x="2265776" y="3046925"/>
            <a:ext cx="6471000" cy="14562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Clr>
                <a:schemeClr val="dk1"/>
              </a:buClr>
              <a:buSzPts val="1100"/>
              <a:buFont typeface="Arial"/>
              <a:buNone/>
            </a:pPr>
            <a:r>
              <a:rPr b="1" lang="en" sz="3700">
                <a:solidFill>
                  <a:srgbClr val="92D050"/>
                </a:solidFill>
                <a:latin typeface="Raleway"/>
                <a:ea typeface="Raleway"/>
                <a:cs typeface="Raleway"/>
                <a:sym typeface="Raleway"/>
              </a:rPr>
              <a:t>CLEAN CODE</a:t>
            </a:r>
            <a:br>
              <a:rPr b="1" lang="en" sz="5000">
                <a:solidFill>
                  <a:schemeClr val="lt1"/>
                </a:solidFill>
                <a:latin typeface="Raleway"/>
                <a:ea typeface="Raleway"/>
                <a:cs typeface="Raleway"/>
                <a:sym typeface="Raleway"/>
              </a:rPr>
            </a:br>
            <a:r>
              <a:rPr b="1" lang="en" sz="4400">
                <a:solidFill>
                  <a:schemeClr val="lt1"/>
                </a:solidFill>
                <a:latin typeface="Raleway"/>
                <a:ea typeface="Raleway"/>
                <a:cs typeface="Raleway"/>
                <a:sym typeface="Raleway"/>
              </a:rPr>
              <a:t>Fresher training</a:t>
            </a:r>
            <a:endParaRPr sz="5000">
              <a:solidFill>
                <a:schemeClr val="dk1"/>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5400"/>
              <a:buFont typeface="Arial"/>
              <a:buNone/>
            </a:pPr>
            <a:r>
              <a:t/>
            </a:r>
            <a:endParaRPr b="1" sz="4100">
              <a:solidFill>
                <a:srgbClr val="92D050"/>
              </a:solidFill>
              <a:latin typeface="Raleway"/>
              <a:ea typeface="Raleway"/>
              <a:cs typeface="Raleway"/>
              <a:sym typeface="Raleway"/>
            </a:endParaRPr>
          </a:p>
        </p:txBody>
      </p:sp>
      <p:cxnSp>
        <p:nvCxnSpPr>
          <p:cNvPr id="133" name="Google Shape;133;p21"/>
          <p:cNvCxnSpPr/>
          <p:nvPr/>
        </p:nvCxnSpPr>
        <p:spPr>
          <a:xfrm rot="10800000">
            <a:off x="5593455" y="2907446"/>
            <a:ext cx="3143100" cy="0"/>
          </a:xfrm>
          <a:prstGeom prst="straightConnector1">
            <a:avLst/>
          </a:prstGeom>
          <a:noFill/>
          <a:ln cap="flat" cmpd="sng" w="63500">
            <a:solidFill>
              <a:schemeClr val="lt1"/>
            </a:solidFill>
            <a:prstDash val="solid"/>
            <a:miter lim="800000"/>
            <a:headEnd len="sm" w="sm" type="none"/>
            <a:tailEnd len="sm" w="sm" type="none"/>
          </a:ln>
        </p:spPr>
      </p:cxnSp>
      <p:pic>
        <p:nvPicPr>
          <p:cNvPr id="134" name="Google Shape;134;p21"/>
          <p:cNvPicPr preferRelativeResize="0"/>
          <p:nvPr/>
        </p:nvPicPr>
        <p:blipFill rotWithShape="1">
          <a:blip r:embed="rId4">
            <a:alphaModFix/>
          </a:blip>
          <a:srcRect b="0" l="0" r="0" t="0"/>
          <a:stretch/>
        </p:blipFill>
        <p:spPr>
          <a:xfrm>
            <a:off x="328792" y="258553"/>
            <a:ext cx="1550805" cy="5074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20" name="Google Shape;220;p30"/>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Design rules</a:t>
            </a:r>
            <a:endParaRPr b="1" i="0" sz="1500" u="none" cap="none" strike="noStrike">
              <a:solidFill>
                <a:srgbClr val="FFFF00"/>
              </a:solidFill>
              <a:latin typeface="Raleway"/>
              <a:ea typeface="Raleway"/>
              <a:cs typeface="Raleway"/>
              <a:sym typeface="Raleway"/>
            </a:endParaRPr>
          </a:p>
        </p:txBody>
      </p:sp>
      <p:sp>
        <p:nvSpPr>
          <p:cNvPr id="221" name="Google Shape;221;p30"/>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Keep configurable data at high levels.</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id="222" name="Google Shape;222;p30"/>
          <p:cNvPicPr preferRelativeResize="0"/>
          <p:nvPr/>
        </p:nvPicPr>
        <p:blipFill>
          <a:blip r:embed="rId4">
            <a:alphaModFix/>
          </a:blip>
          <a:stretch>
            <a:fillRect/>
          </a:stretch>
        </p:blipFill>
        <p:spPr>
          <a:xfrm>
            <a:off x="630925" y="2074225"/>
            <a:ext cx="3677270" cy="1073075"/>
          </a:xfrm>
          <a:prstGeom prst="rect">
            <a:avLst/>
          </a:prstGeom>
          <a:noFill/>
          <a:ln>
            <a:noFill/>
          </a:ln>
        </p:spPr>
      </p:pic>
      <p:pic>
        <p:nvPicPr>
          <p:cNvPr id="223" name="Google Shape;223;p30"/>
          <p:cNvPicPr preferRelativeResize="0"/>
          <p:nvPr/>
        </p:nvPicPr>
        <p:blipFill>
          <a:blip r:embed="rId5">
            <a:alphaModFix/>
          </a:blip>
          <a:stretch>
            <a:fillRect/>
          </a:stretch>
        </p:blipFill>
        <p:spPr>
          <a:xfrm>
            <a:off x="5044200" y="1361825"/>
            <a:ext cx="2610076" cy="2909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1"/>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30" name="Google Shape;230;p31"/>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Design rules</a:t>
            </a:r>
            <a:endParaRPr b="1" i="0" sz="1500" u="none" cap="none" strike="noStrike">
              <a:solidFill>
                <a:srgbClr val="FFFF00"/>
              </a:solidFill>
              <a:latin typeface="Raleway"/>
              <a:ea typeface="Raleway"/>
              <a:cs typeface="Raleway"/>
              <a:sym typeface="Raleway"/>
            </a:endParaRPr>
          </a:p>
        </p:txBody>
      </p:sp>
      <p:sp>
        <p:nvSpPr>
          <p:cNvPr id="231" name="Google Shape;231;p31"/>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Prefer polymorphism to if/else or switch/case</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id="232" name="Google Shape;232;p31"/>
          <p:cNvPicPr preferRelativeResize="0"/>
          <p:nvPr/>
        </p:nvPicPr>
        <p:blipFill>
          <a:blip r:embed="rId4">
            <a:alphaModFix/>
          </a:blip>
          <a:stretch>
            <a:fillRect/>
          </a:stretch>
        </p:blipFill>
        <p:spPr>
          <a:xfrm>
            <a:off x="1179450" y="1424150"/>
            <a:ext cx="6785150" cy="340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39" name="Google Shape;239;p3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Design rules</a:t>
            </a:r>
            <a:endParaRPr b="1" i="0" sz="1500" u="none" cap="none" strike="noStrike">
              <a:solidFill>
                <a:srgbClr val="FFFF00"/>
              </a:solidFill>
              <a:latin typeface="Raleway"/>
              <a:ea typeface="Raleway"/>
              <a:cs typeface="Raleway"/>
              <a:sym typeface="Raleway"/>
            </a:endParaRPr>
          </a:p>
        </p:txBody>
      </p:sp>
      <p:sp>
        <p:nvSpPr>
          <p:cNvPr id="240" name="Google Shape;240;p32"/>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Separate multi-threading code</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Concept of Multi-threading in Programming - Coderca" id="241" name="Google Shape;241;p32"/>
          <p:cNvPicPr preferRelativeResize="0"/>
          <p:nvPr/>
        </p:nvPicPr>
        <p:blipFill>
          <a:blip r:embed="rId4">
            <a:alphaModFix/>
          </a:blip>
          <a:stretch>
            <a:fillRect/>
          </a:stretch>
        </p:blipFill>
        <p:spPr>
          <a:xfrm>
            <a:off x="2034925" y="1755775"/>
            <a:ext cx="5074200" cy="27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48" name="Google Shape;248;p3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Design rules</a:t>
            </a:r>
            <a:endParaRPr b="1" i="0" sz="1500" u="none" cap="none" strike="noStrike">
              <a:solidFill>
                <a:srgbClr val="FFFF00"/>
              </a:solidFill>
              <a:latin typeface="Raleway"/>
              <a:ea typeface="Raleway"/>
              <a:cs typeface="Raleway"/>
              <a:sym typeface="Raleway"/>
            </a:endParaRPr>
          </a:p>
        </p:txBody>
      </p:sp>
      <p:sp>
        <p:nvSpPr>
          <p:cNvPr id="249" name="Google Shape;249;p33"/>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 Use dependency injection</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Dependency Injection và Inversion of Control – Phần 1: Định nghĩa | Từ  coder đến developer – Tôi đi code dạo" id="250" name="Google Shape;250;p33"/>
          <p:cNvPicPr preferRelativeResize="0"/>
          <p:nvPr/>
        </p:nvPicPr>
        <p:blipFill>
          <a:blip r:embed="rId4">
            <a:alphaModFix/>
          </a:blip>
          <a:stretch>
            <a:fillRect/>
          </a:stretch>
        </p:blipFill>
        <p:spPr>
          <a:xfrm>
            <a:off x="2476525" y="1586350"/>
            <a:ext cx="4190950" cy="314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57" name="Google Shape;257;p3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Design rules</a:t>
            </a:r>
            <a:endParaRPr b="1" i="0" sz="1500" u="none" cap="none" strike="noStrike">
              <a:solidFill>
                <a:srgbClr val="FFFF00"/>
              </a:solidFill>
              <a:latin typeface="Raleway"/>
              <a:ea typeface="Raleway"/>
              <a:cs typeface="Raleway"/>
              <a:sym typeface="Raleway"/>
            </a:endParaRPr>
          </a:p>
        </p:txBody>
      </p:sp>
      <p:sp>
        <p:nvSpPr>
          <p:cNvPr id="258" name="Google Shape;258;p34"/>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Follow Law of Demeter. A class should know only its direct dependencies.</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Image for post" id="259" name="Google Shape;259;p34"/>
          <p:cNvPicPr preferRelativeResize="0"/>
          <p:nvPr/>
        </p:nvPicPr>
        <p:blipFill>
          <a:blip r:embed="rId4">
            <a:alphaModFix/>
          </a:blip>
          <a:stretch>
            <a:fillRect/>
          </a:stretch>
        </p:blipFill>
        <p:spPr>
          <a:xfrm>
            <a:off x="2128775" y="2350698"/>
            <a:ext cx="4886475" cy="129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66" name="Google Shape;266;p3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267" name="Google Shape;267;p35"/>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Understandability tips</a:t>
            </a:r>
            <a:endParaRPr b="1" sz="30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74" name="Google Shape;274;p3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275" name="Google Shape;275;p3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Be consistent. If you do something a certain way, do all similar things in the same way</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Leadership Essay: Characteristics Of A Good Leader" id="276" name="Google Shape;276;p36"/>
          <p:cNvPicPr preferRelativeResize="0"/>
          <p:nvPr/>
        </p:nvPicPr>
        <p:blipFill>
          <a:blip r:embed="rId4">
            <a:alphaModFix/>
          </a:blip>
          <a:stretch>
            <a:fillRect/>
          </a:stretch>
        </p:blipFill>
        <p:spPr>
          <a:xfrm>
            <a:off x="1865238" y="1457625"/>
            <a:ext cx="5413524" cy="304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83" name="Google Shape;283;p3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284" name="Google Shape;284;p3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Use explanatory variables</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sp>
        <p:nvSpPr>
          <p:cNvPr id="285" name="Google Shape;285;p37"/>
          <p:cNvSpPr txBox="1"/>
          <p:nvPr/>
        </p:nvSpPr>
        <p:spPr>
          <a:xfrm>
            <a:off x="879750" y="1754325"/>
            <a:ext cx="2724900" cy="9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Bad</a:t>
            </a:r>
            <a:endParaRPr b="1" sz="1500">
              <a:solidFill>
                <a:srgbClr val="FF0000"/>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a</a:t>
            </a:r>
            <a:r>
              <a:rPr lang="en" sz="1050">
                <a:solidFill>
                  <a:srgbClr val="0000FF"/>
                </a:solidFill>
                <a:highlight>
                  <a:srgbClr val="FFFFFF"/>
                </a:highlight>
              </a:rPr>
              <a:t> </a:t>
            </a:r>
            <a:r>
              <a:rPr i="1" lang="en" sz="1050">
                <a:solidFill>
                  <a:srgbClr val="808080"/>
                </a:solidFill>
                <a:highlight>
                  <a:srgbClr val="FFFFFF"/>
                </a:highlight>
              </a:rPr>
              <a:t>// user ages</a:t>
            </a:r>
            <a:endParaRPr i="1" sz="1050">
              <a:solidFill>
                <a:srgbClr val="808080"/>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w </a:t>
            </a:r>
            <a:r>
              <a:rPr lang="en" sz="1050">
                <a:solidFill>
                  <a:srgbClr val="0000FF"/>
                </a:solidFill>
                <a:highlight>
                  <a:srgbClr val="FFFFFF"/>
                </a:highlight>
              </a:rPr>
              <a:t> </a:t>
            </a:r>
            <a:r>
              <a:rPr i="1" lang="en" sz="1050">
                <a:solidFill>
                  <a:srgbClr val="808080"/>
                </a:solidFill>
                <a:highlight>
                  <a:srgbClr val="FFFFFF"/>
                </a:highlight>
              </a:rPr>
              <a:t>// user weight</a:t>
            </a:r>
            <a:endParaRPr i="1" sz="1050">
              <a:solidFill>
                <a:srgbClr val="808080"/>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h</a:t>
            </a:r>
            <a:r>
              <a:rPr lang="en" sz="1050">
                <a:solidFill>
                  <a:srgbClr val="0000FF"/>
                </a:solidFill>
                <a:highlight>
                  <a:srgbClr val="FFFFFF"/>
                </a:highlight>
              </a:rPr>
              <a:t> </a:t>
            </a:r>
            <a:r>
              <a:rPr i="1" lang="en" sz="1050">
                <a:solidFill>
                  <a:srgbClr val="808080"/>
                </a:solidFill>
                <a:highlight>
                  <a:srgbClr val="FFFFFF"/>
                </a:highlight>
              </a:rPr>
              <a:t>// user height</a:t>
            </a:r>
            <a:endParaRPr b="1" sz="1500">
              <a:solidFill>
                <a:srgbClr val="09090B"/>
              </a:solidFill>
            </a:endParaRPr>
          </a:p>
        </p:txBody>
      </p:sp>
      <p:sp>
        <p:nvSpPr>
          <p:cNvPr id="286" name="Google Shape;286;p37"/>
          <p:cNvSpPr txBox="1"/>
          <p:nvPr/>
        </p:nvSpPr>
        <p:spPr>
          <a:xfrm>
            <a:off x="2421025" y="1754325"/>
            <a:ext cx="3093900" cy="9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rPr>
              <a:t>Best practices</a:t>
            </a:r>
            <a:endParaRPr b="1" sz="1500">
              <a:solidFill>
                <a:srgbClr val="38761D"/>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userAge</a:t>
            </a:r>
            <a:endParaRPr sz="1050">
              <a:solidFill>
                <a:srgbClr val="0000FF"/>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userWeight</a:t>
            </a:r>
            <a:br>
              <a:rPr b="1" i="1" lang="en" sz="1050">
                <a:solidFill>
                  <a:srgbClr val="660E7A"/>
                </a:solidFill>
                <a:highlight>
                  <a:srgbClr val="FFFFFF"/>
                </a:highlight>
              </a:rPr>
            </a:br>
            <a:r>
              <a:rPr b="1" lang="en" sz="1050">
                <a:solidFill>
                  <a:srgbClr val="000080"/>
                </a:solidFill>
                <a:highlight>
                  <a:srgbClr val="FFFFFF"/>
                </a:highlight>
              </a:rPr>
              <a:t>const </a:t>
            </a:r>
            <a:r>
              <a:rPr b="1" i="1" lang="en" sz="1050">
                <a:solidFill>
                  <a:srgbClr val="660E7A"/>
                </a:solidFill>
                <a:highlight>
                  <a:srgbClr val="FFFFFF"/>
                </a:highlight>
              </a:rPr>
              <a:t>userHeight</a:t>
            </a:r>
            <a:endParaRPr b="1" sz="1500">
              <a:solidFill>
                <a:srgbClr val="09090B"/>
              </a:solidFill>
            </a:endParaRPr>
          </a:p>
        </p:txBody>
      </p:sp>
      <p:sp>
        <p:nvSpPr>
          <p:cNvPr id="287" name="Google Shape;287;p37"/>
          <p:cNvSpPr txBox="1"/>
          <p:nvPr/>
        </p:nvSpPr>
        <p:spPr>
          <a:xfrm>
            <a:off x="879750" y="3303400"/>
            <a:ext cx="2724900" cy="6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Bad</a:t>
            </a:r>
            <a:endParaRPr b="1" sz="1500">
              <a:solidFill>
                <a:srgbClr val="FF0000"/>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data</a:t>
            </a:r>
            <a:endParaRPr i="1" sz="1050">
              <a:solidFill>
                <a:srgbClr val="808080"/>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object</a:t>
            </a:r>
            <a:endParaRPr b="1" sz="1500">
              <a:solidFill>
                <a:srgbClr val="09090B"/>
              </a:solidFill>
            </a:endParaRPr>
          </a:p>
        </p:txBody>
      </p:sp>
      <p:sp>
        <p:nvSpPr>
          <p:cNvPr id="288" name="Google Shape;288;p37"/>
          <p:cNvSpPr txBox="1"/>
          <p:nvPr/>
        </p:nvSpPr>
        <p:spPr>
          <a:xfrm>
            <a:off x="1901475" y="3303400"/>
            <a:ext cx="3093900" cy="6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rPr>
              <a:t>Best practices</a:t>
            </a:r>
            <a:endParaRPr b="1" sz="1500">
              <a:solidFill>
                <a:srgbClr val="38761D"/>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user</a:t>
            </a:r>
            <a:endParaRPr sz="1050">
              <a:solidFill>
                <a:srgbClr val="0000FF"/>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order</a:t>
            </a:r>
            <a:endParaRPr b="1" sz="1500">
              <a:solidFill>
                <a:srgbClr val="09090B"/>
              </a:solidFill>
            </a:endParaRPr>
          </a:p>
        </p:txBody>
      </p:sp>
      <p:sp>
        <p:nvSpPr>
          <p:cNvPr id="289" name="Google Shape;289;p37"/>
          <p:cNvSpPr txBox="1"/>
          <p:nvPr/>
        </p:nvSpPr>
        <p:spPr>
          <a:xfrm>
            <a:off x="5122675" y="1754325"/>
            <a:ext cx="2724900" cy="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Bad</a:t>
            </a:r>
            <a:endParaRPr b="1" sz="1500">
              <a:solidFill>
                <a:srgbClr val="FF0000"/>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employee</a:t>
            </a:r>
            <a:endParaRPr b="1" i="1" sz="1050">
              <a:solidFill>
                <a:srgbClr val="660E7A"/>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employee2</a:t>
            </a:r>
            <a:endParaRPr b="1" sz="1500">
              <a:solidFill>
                <a:srgbClr val="FF0000"/>
              </a:solidFill>
            </a:endParaRPr>
          </a:p>
        </p:txBody>
      </p:sp>
      <p:sp>
        <p:nvSpPr>
          <p:cNvPr id="290" name="Google Shape;290;p37"/>
          <p:cNvSpPr txBox="1"/>
          <p:nvPr/>
        </p:nvSpPr>
        <p:spPr>
          <a:xfrm>
            <a:off x="6335550" y="1754325"/>
            <a:ext cx="3093900" cy="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rPr>
              <a:t>Best practices</a:t>
            </a:r>
            <a:endParaRPr b="1" sz="1500">
              <a:solidFill>
                <a:srgbClr val="38761D"/>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normalEmployee</a:t>
            </a:r>
            <a:endParaRPr sz="1050">
              <a:solidFill>
                <a:srgbClr val="0000FF"/>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managementEmployee</a:t>
            </a:r>
            <a:endParaRPr b="1" sz="1500">
              <a:solidFill>
                <a:srgbClr val="09090B"/>
              </a:solidFill>
            </a:endParaRPr>
          </a:p>
        </p:txBody>
      </p:sp>
      <p:sp>
        <p:nvSpPr>
          <p:cNvPr id="291" name="Google Shape;291;p37"/>
          <p:cNvSpPr txBox="1"/>
          <p:nvPr/>
        </p:nvSpPr>
        <p:spPr>
          <a:xfrm>
            <a:off x="4369325" y="3303400"/>
            <a:ext cx="2724900" cy="9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Bad</a:t>
            </a:r>
            <a:endParaRPr b="1" sz="1500">
              <a:solidFill>
                <a:srgbClr val="FF0000"/>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acc </a:t>
            </a:r>
            <a:r>
              <a:rPr i="1" lang="en" sz="1050">
                <a:solidFill>
                  <a:srgbClr val="808080"/>
                </a:solidFill>
                <a:highlight>
                  <a:srgbClr val="FFFFFF"/>
                </a:highlight>
              </a:rPr>
              <a:t>// account or accumulator?</a:t>
            </a:r>
            <a:endParaRPr b="1" i="1" sz="1050">
              <a:solidFill>
                <a:srgbClr val="660E7A"/>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pos </a:t>
            </a:r>
            <a:r>
              <a:rPr i="1" lang="en" sz="1050">
                <a:solidFill>
                  <a:srgbClr val="808080"/>
                </a:solidFill>
                <a:highlight>
                  <a:srgbClr val="FFFFFF"/>
                </a:highlight>
              </a:rPr>
              <a:t>// position or point of sale?</a:t>
            </a:r>
            <a:endParaRPr b="1" i="1" sz="1050">
              <a:solidFill>
                <a:srgbClr val="660E7A"/>
              </a:solidFill>
              <a:highlight>
                <a:srgbClr val="FFFFFF"/>
              </a:highlight>
            </a:endParaRPr>
          </a:p>
        </p:txBody>
      </p:sp>
      <p:sp>
        <p:nvSpPr>
          <p:cNvPr id="292" name="Google Shape;292;p37"/>
          <p:cNvSpPr txBox="1"/>
          <p:nvPr/>
        </p:nvSpPr>
        <p:spPr>
          <a:xfrm>
            <a:off x="6863750" y="3303400"/>
            <a:ext cx="3093900" cy="9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rPr>
              <a:t>Best practices</a:t>
            </a:r>
            <a:endParaRPr b="1" sz="1500">
              <a:solidFill>
                <a:srgbClr val="38761D"/>
              </a:solidFill>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account</a:t>
            </a:r>
            <a:endParaRPr sz="1050">
              <a:solidFill>
                <a:srgbClr val="0000FF"/>
              </a:solidFill>
              <a:highlight>
                <a:srgbClr val="FFFFFF"/>
              </a:highlight>
            </a:endParaRPr>
          </a:p>
          <a:p>
            <a:pPr indent="0" lvl="0" marL="0" rtl="0" algn="l">
              <a:spcBef>
                <a:spcPts val="0"/>
              </a:spcBef>
              <a:spcAft>
                <a:spcPts val="0"/>
              </a:spcAft>
              <a:buNone/>
            </a:pPr>
            <a:r>
              <a:rPr b="1" lang="en" sz="1050">
                <a:solidFill>
                  <a:srgbClr val="000080"/>
                </a:solidFill>
                <a:highlight>
                  <a:srgbClr val="FFFFFF"/>
                </a:highlight>
              </a:rPr>
              <a:t>const </a:t>
            </a:r>
            <a:r>
              <a:rPr b="1" i="1" lang="en" sz="1050">
                <a:solidFill>
                  <a:srgbClr val="660E7A"/>
                </a:solidFill>
                <a:highlight>
                  <a:srgbClr val="FFFFFF"/>
                </a:highlight>
              </a:rPr>
              <a:t>position</a:t>
            </a:r>
            <a:endParaRPr b="1" sz="1500">
              <a:solidFill>
                <a:srgbClr val="09090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99" name="Google Shape;299;p3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300" name="Google Shape;300;p3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Encapsulate boundary conditions. Boundary conditions are hard to keep track of. Put the processing for them in one place.</a:t>
            </a:r>
            <a:endParaRPr sz="1300">
              <a:latin typeface="Raleway"/>
              <a:ea typeface="Raleway"/>
              <a:cs typeface="Raleway"/>
              <a:sym typeface="Raleway"/>
            </a:endParaRPr>
          </a:p>
        </p:txBody>
      </p:sp>
      <p:pic>
        <p:nvPicPr>
          <p:cNvPr id="301" name="Google Shape;301;p38"/>
          <p:cNvPicPr preferRelativeResize="0"/>
          <p:nvPr/>
        </p:nvPicPr>
        <p:blipFill>
          <a:blip r:embed="rId4">
            <a:alphaModFix/>
          </a:blip>
          <a:stretch>
            <a:fillRect/>
          </a:stretch>
        </p:blipFill>
        <p:spPr>
          <a:xfrm>
            <a:off x="1019200" y="1712800"/>
            <a:ext cx="5200650" cy="1181100"/>
          </a:xfrm>
          <a:prstGeom prst="rect">
            <a:avLst/>
          </a:prstGeom>
          <a:noFill/>
          <a:ln>
            <a:noFill/>
          </a:ln>
        </p:spPr>
      </p:pic>
      <p:pic>
        <p:nvPicPr>
          <p:cNvPr id="302" name="Google Shape;302;p38"/>
          <p:cNvPicPr preferRelativeResize="0"/>
          <p:nvPr/>
        </p:nvPicPr>
        <p:blipFill>
          <a:blip r:embed="rId5">
            <a:alphaModFix/>
          </a:blip>
          <a:stretch>
            <a:fillRect/>
          </a:stretch>
        </p:blipFill>
        <p:spPr>
          <a:xfrm>
            <a:off x="1019200" y="3338763"/>
            <a:ext cx="5133975" cy="1285875"/>
          </a:xfrm>
          <a:prstGeom prst="rect">
            <a:avLst/>
          </a:prstGeom>
          <a:noFill/>
          <a:ln>
            <a:noFill/>
          </a:ln>
        </p:spPr>
      </p:pic>
      <p:sp>
        <p:nvSpPr>
          <p:cNvPr id="303" name="Google Shape;303;p38"/>
          <p:cNvSpPr txBox="1"/>
          <p:nvPr/>
        </p:nvSpPr>
        <p:spPr>
          <a:xfrm>
            <a:off x="6338450" y="2012350"/>
            <a:ext cx="4987500" cy="58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Bad</a:t>
            </a:r>
            <a:endParaRPr b="1">
              <a:solidFill>
                <a:srgbClr val="FF0000"/>
              </a:solidFill>
              <a:latin typeface="Calibri"/>
              <a:ea typeface="Calibri"/>
              <a:cs typeface="Calibri"/>
              <a:sym typeface="Calibri"/>
            </a:endParaRPr>
          </a:p>
        </p:txBody>
      </p:sp>
      <p:sp>
        <p:nvSpPr>
          <p:cNvPr id="304" name="Google Shape;304;p38"/>
          <p:cNvSpPr txBox="1"/>
          <p:nvPr/>
        </p:nvSpPr>
        <p:spPr>
          <a:xfrm>
            <a:off x="6260525" y="3690700"/>
            <a:ext cx="4987500" cy="58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alibri"/>
                <a:ea typeface="Calibri"/>
                <a:cs typeface="Calibri"/>
                <a:sym typeface="Calibri"/>
              </a:rPr>
              <a:t>Good</a:t>
            </a:r>
            <a:endParaRPr b="1">
              <a:solidFill>
                <a:srgbClr val="38761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9"/>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11" name="Google Shape;311;p39"/>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312" name="Google Shape;312;p39"/>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Prefer dedicated value objects to primitive type.</a:t>
            </a:r>
            <a:endParaRPr sz="1300">
              <a:latin typeface="Raleway"/>
              <a:ea typeface="Raleway"/>
              <a:cs typeface="Raleway"/>
              <a:sym typeface="Raleway"/>
            </a:endParaRPr>
          </a:p>
        </p:txBody>
      </p:sp>
      <p:pic>
        <p:nvPicPr>
          <p:cNvPr id="313" name="Google Shape;313;p39"/>
          <p:cNvPicPr preferRelativeResize="0"/>
          <p:nvPr/>
        </p:nvPicPr>
        <p:blipFill>
          <a:blip r:embed="rId4">
            <a:alphaModFix/>
          </a:blip>
          <a:stretch>
            <a:fillRect/>
          </a:stretch>
        </p:blipFill>
        <p:spPr>
          <a:xfrm>
            <a:off x="771076" y="1569449"/>
            <a:ext cx="5411524" cy="1075425"/>
          </a:xfrm>
          <a:prstGeom prst="rect">
            <a:avLst/>
          </a:prstGeom>
          <a:noFill/>
          <a:ln>
            <a:noFill/>
          </a:ln>
        </p:spPr>
      </p:pic>
      <p:sp>
        <p:nvSpPr>
          <p:cNvPr id="314" name="Google Shape;314;p39"/>
          <p:cNvSpPr txBox="1"/>
          <p:nvPr/>
        </p:nvSpPr>
        <p:spPr>
          <a:xfrm>
            <a:off x="3534650" y="3456700"/>
            <a:ext cx="4987500" cy="58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Raleway"/>
                <a:ea typeface="Raleway"/>
                <a:cs typeface="Raleway"/>
                <a:sym typeface="Raleway"/>
              </a:rPr>
              <a:t>Value Object</a:t>
            </a:r>
            <a:endParaRPr b="1">
              <a:latin typeface="Raleway"/>
              <a:ea typeface="Raleway"/>
              <a:cs typeface="Raleway"/>
              <a:sym typeface="Raleway"/>
            </a:endParaRPr>
          </a:p>
          <a:p>
            <a:pPr indent="-304800" lvl="0" marL="457200" rtl="0" algn="l">
              <a:lnSpc>
                <a:spcPct val="150000"/>
              </a:lnSpc>
              <a:spcBef>
                <a:spcPts val="0"/>
              </a:spcBef>
              <a:spcAft>
                <a:spcPts val="0"/>
              </a:spcAft>
              <a:buClr>
                <a:srgbClr val="292929"/>
              </a:buClr>
              <a:buSzPts val="1200"/>
              <a:buFont typeface="Raleway"/>
              <a:buChar char="●"/>
            </a:pPr>
            <a:r>
              <a:rPr lang="en" sz="1200">
                <a:solidFill>
                  <a:srgbClr val="292929"/>
                </a:solidFill>
                <a:highlight>
                  <a:srgbClr val="FFFFFF"/>
                </a:highlight>
                <a:latin typeface="Raleway"/>
                <a:ea typeface="Raleway"/>
                <a:cs typeface="Raleway"/>
                <a:sym typeface="Raleway"/>
              </a:rPr>
              <a:t>Immutability</a:t>
            </a:r>
            <a:endParaRPr sz="1200">
              <a:solidFill>
                <a:srgbClr val="292929"/>
              </a:solidFill>
              <a:highlight>
                <a:srgbClr val="FFFFFF"/>
              </a:highlight>
              <a:latin typeface="Raleway"/>
              <a:ea typeface="Raleway"/>
              <a:cs typeface="Raleway"/>
              <a:sym typeface="Raleway"/>
            </a:endParaRPr>
          </a:p>
          <a:p>
            <a:pPr indent="-304800" lvl="0" marL="457200" rtl="0" algn="l">
              <a:lnSpc>
                <a:spcPct val="150000"/>
              </a:lnSpc>
              <a:spcBef>
                <a:spcPts val="0"/>
              </a:spcBef>
              <a:spcAft>
                <a:spcPts val="0"/>
              </a:spcAft>
              <a:buClr>
                <a:srgbClr val="292929"/>
              </a:buClr>
              <a:buSzPts val="1200"/>
              <a:buFont typeface="Raleway"/>
              <a:buChar char="●"/>
            </a:pPr>
            <a:r>
              <a:rPr lang="en" sz="1200">
                <a:solidFill>
                  <a:srgbClr val="292929"/>
                </a:solidFill>
                <a:highlight>
                  <a:srgbClr val="FFFFFF"/>
                </a:highlight>
                <a:latin typeface="Raleway"/>
                <a:ea typeface="Raleway"/>
                <a:cs typeface="Raleway"/>
                <a:sym typeface="Raleway"/>
              </a:rPr>
              <a:t>Value Equality</a:t>
            </a:r>
            <a:endParaRPr sz="1200">
              <a:solidFill>
                <a:srgbClr val="292929"/>
              </a:solidFill>
              <a:highlight>
                <a:srgbClr val="FFFFFF"/>
              </a:highlight>
              <a:latin typeface="Raleway"/>
              <a:ea typeface="Raleway"/>
              <a:cs typeface="Raleway"/>
              <a:sym typeface="Raleway"/>
            </a:endParaRPr>
          </a:p>
          <a:p>
            <a:pPr indent="-304800" lvl="0" marL="457200" rtl="0" algn="l">
              <a:lnSpc>
                <a:spcPct val="150000"/>
              </a:lnSpc>
              <a:spcBef>
                <a:spcPts val="0"/>
              </a:spcBef>
              <a:spcAft>
                <a:spcPts val="0"/>
              </a:spcAft>
              <a:buClr>
                <a:srgbClr val="292929"/>
              </a:buClr>
              <a:buSzPts val="1200"/>
              <a:buFont typeface="Raleway"/>
              <a:buChar char="●"/>
            </a:pPr>
            <a:r>
              <a:rPr lang="en" sz="1200">
                <a:solidFill>
                  <a:srgbClr val="292929"/>
                </a:solidFill>
                <a:highlight>
                  <a:srgbClr val="FFFFFF"/>
                </a:highlight>
                <a:latin typeface="Raleway"/>
                <a:ea typeface="Raleway"/>
                <a:cs typeface="Raleway"/>
                <a:sym typeface="Raleway"/>
              </a:rPr>
              <a:t>Self Validation</a:t>
            </a:r>
            <a:endParaRPr sz="1200">
              <a:solidFill>
                <a:schemeClr val="dk1"/>
              </a:solidFill>
              <a:latin typeface="Raleway"/>
              <a:ea typeface="Raleway"/>
              <a:cs typeface="Raleway"/>
              <a:sym typeface="Raleway"/>
            </a:endParaRPr>
          </a:p>
        </p:txBody>
      </p:sp>
      <p:pic>
        <p:nvPicPr>
          <p:cNvPr descr="Playing card - Wikipedia" id="315" name="Google Shape;315;p39"/>
          <p:cNvPicPr preferRelativeResize="0"/>
          <p:nvPr/>
        </p:nvPicPr>
        <p:blipFill>
          <a:blip r:embed="rId5">
            <a:alphaModFix/>
          </a:blip>
          <a:stretch>
            <a:fillRect/>
          </a:stretch>
        </p:blipFill>
        <p:spPr>
          <a:xfrm>
            <a:off x="841650" y="3151900"/>
            <a:ext cx="2286000" cy="171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41" name="Google Shape;141;p2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142" name="Google Shape;142;p22"/>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72B4D"/>
              </a:buClr>
              <a:buSzPts val="1200"/>
              <a:buFont typeface="Raleway"/>
              <a:buChar char="●"/>
            </a:pPr>
            <a:r>
              <a:rPr lang="en" sz="1200">
                <a:solidFill>
                  <a:srgbClr val="172B4D"/>
                </a:solidFill>
                <a:highlight>
                  <a:srgbClr val="FFFFFF"/>
                </a:highlight>
                <a:latin typeface="Raleway"/>
                <a:ea typeface="Raleway"/>
                <a:cs typeface="Raleway"/>
                <a:sym typeface="Raleway"/>
              </a:rPr>
              <a:t>Code is clean if it can be understood easily – by everyone on the team. </a:t>
            </a:r>
            <a:endParaRPr sz="1200">
              <a:solidFill>
                <a:srgbClr val="172B4D"/>
              </a:solidFill>
              <a:highlight>
                <a:srgbClr val="FFFFFF"/>
              </a:highlight>
              <a:latin typeface="Raleway"/>
              <a:ea typeface="Raleway"/>
              <a:cs typeface="Raleway"/>
              <a:sym typeface="Raleway"/>
            </a:endParaRPr>
          </a:p>
          <a:p>
            <a:pPr indent="-304800" lvl="0" marL="457200" rtl="0" algn="l">
              <a:lnSpc>
                <a:spcPct val="150000"/>
              </a:lnSpc>
              <a:spcBef>
                <a:spcPts val="0"/>
              </a:spcBef>
              <a:spcAft>
                <a:spcPts val="0"/>
              </a:spcAft>
              <a:buClr>
                <a:srgbClr val="172B4D"/>
              </a:buClr>
              <a:buSzPts val="1200"/>
              <a:buFont typeface="Raleway"/>
              <a:buChar char="●"/>
            </a:pPr>
            <a:r>
              <a:rPr lang="en" sz="1200">
                <a:solidFill>
                  <a:srgbClr val="172B4D"/>
                </a:solidFill>
                <a:highlight>
                  <a:srgbClr val="FFFFFF"/>
                </a:highlight>
                <a:latin typeface="Raleway"/>
                <a:ea typeface="Raleway"/>
                <a:cs typeface="Raleway"/>
                <a:sym typeface="Raleway"/>
              </a:rPr>
              <a:t>Clean code can be read and enhanced by a developer other than its original author. </a:t>
            </a:r>
            <a:endParaRPr sz="1200">
              <a:solidFill>
                <a:srgbClr val="172B4D"/>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200">
              <a:latin typeface="Raleway"/>
              <a:ea typeface="Raleway"/>
              <a:cs typeface="Raleway"/>
              <a:sym typeface="Raleway"/>
            </a:endParaRPr>
          </a:p>
        </p:txBody>
      </p:sp>
      <p:pic>
        <p:nvPicPr>
          <p:cNvPr descr="Clean Code Logo by Fajar Ardianto AS on Dribbble" id="143" name="Google Shape;143;p22"/>
          <p:cNvPicPr preferRelativeResize="0"/>
          <p:nvPr/>
        </p:nvPicPr>
        <p:blipFill>
          <a:blip r:embed="rId4">
            <a:alphaModFix/>
          </a:blip>
          <a:stretch>
            <a:fillRect/>
          </a:stretch>
        </p:blipFill>
        <p:spPr>
          <a:xfrm>
            <a:off x="1682950" y="2345875"/>
            <a:ext cx="2286000" cy="1714500"/>
          </a:xfrm>
          <a:prstGeom prst="rect">
            <a:avLst/>
          </a:prstGeom>
          <a:noFill/>
          <a:ln>
            <a:noFill/>
          </a:ln>
        </p:spPr>
      </p:pic>
      <p:sp>
        <p:nvSpPr>
          <p:cNvPr id="144" name="Google Shape;144;p22"/>
          <p:cNvSpPr txBox="1"/>
          <p:nvPr/>
        </p:nvSpPr>
        <p:spPr>
          <a:xfrm>
            <a:off x="3883150" y="2178225"/>
            <a:ext cx="4196400" cy="48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72B4D"/>
              </a:buClr>
              <a:buSzPts val="1600"/>
              <a:buFont typeface="Raleway"/>
              <a:buChar char="●"/>
            </a:pPr>
            <a:r>
              <a:rPr b="1" lang="en" sz="1600">
                <a:solidFill>
                  <a:srgbClr val="172B4D"/>
                </a:solidFill>
                <a:highlight>
                  <a:srgbClr val="FFFFFF"/>
                </a:highlight>
                <a:latin typeface="Raleway"/>
                <a:ea typeface="Raleway"/>
                <a:cs typeface="Raleway"/>
                <a:sym typeface="Raleway"/>
              </a:rPr>
              <a:t>Understandability</a:t>
            </a:r>
            <a:endParaRPr b="1"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b="1" lang="en" sz="1600">
                <a:solidFill>
                  <a:srgbClr val="172B4D"/>
                </a:solidFill>
                <a:highlight>
                  <a:srgbClr val="FFFFFF"/>
                </a:highlight>
                <a:latin typeface="Raleway"/>
                <a:ea typeface="Raleway"/>
                <a:cs typeface="Raleway"/>
                <a:sym typeface="Raleway"/>
              </a:rPr>
              <a:t>Readability</a:t>
            </a:r>
            <a:endParaRPr b="1"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b="1" lang="en" sz="1600">
                <a:solidFill>
                  <a:srgbClr val="172B4D"/>
                </a:solidFill>
                <a:highlight>
                  <a:srgbClr val="FFFFFF"/>
                </a:highlight>
                <a:latin typeface="Raleway"/>
                <a:ea typeface="Raleway"/>
                <a:cs typeface="Raleway"/>
                <a:sym typeface="Raleway"/>
              </a:rPr>
              <a:t>Changeability</a:t>
            </a:r>
            <a:endParaRPr b="1"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b="1" lang="en" sz="1600">
                <a:solidFill>
                  <a:srgbClr val="172B4D"/>
                </a:solidFill>
                <a:highlight>
                  <a:srgbClr val="FFFFFF"/>
                </a:highlight>
                <a:latin typeface="Raleway"/>
                <a:ea typeface="Raleway"/>
                <a:cs typeface="Raleway"/>
                <a:sym typeface="Raleway"/>
              </a:rPr>
              <a:t>Extensibility</a:t>
            </a:r>
            <a:endParaRPr b="1"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b="1" lang="en" sz="1600">
                <a:solidFill>
                  <a:srgbClr val="172B4D"/>
                </a:solidFill>
                <a:highlight>
                  <a:srgbClr val="FFFFFF"/>
                </a:highlight>
                <a:latin typeface="Raleway"/>
                <a:ea typeface="Raleway"/>
                <a:cs typeface="Raleway"/>
                <a:sym typeface="Raleway"/>
              </a:rPr>
              <a:t>Maintainability</a:t>
            </a:r>
            <a:endParaRPr b="1" sz="1600">
              <a:solidFill>
                <a:srgbClr val="172B4D"/>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b="1" sz="1600">
              <a:solidFill>
                <a:srgbClr val="172B4D"/>
              </a:solidFill>
              <a:highlight>
                <a:srgbClr val="FFFFFF"/>
              </a:highlight>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0"/>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22" name="Google Shape;322;p40"/>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323" name="Google Shape;323;p40"/>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Avoid logical dependency. Don’t write methods which works correctly depending on something else in the same class.</a:t>
            </a:r>
            <a:endParaRPr sz="1300">
              <a:latin typeface="Raleway"/>
              <a:ea typeface="Raleway"/>
              <a:cs typeface="Raleway"/>
              <a:sym typeface="Raleway"/>
            </a:endParaRPr>
          </a:p>
        </p:txBody>
      </p:sp>
      <p:sp>
        <p:nvSpPr>
          <p:cNvPr id="324" name="Google Shape;324;p40"/>
          <p:cNvSpPr txBox="1"/>
          <p:nvPr/>
        </p:nvSpPr>
        <p:spPr>
          <a:xfrm>
            <a:off x="1518075" y="20608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a:t>
            </a:r>
            <a:r>
              <a:rPr b="1" lang="en" sz="1200">
                <a:latin typeface="Courier New"/>
                <a:ea typeface="Courier New"/>
                <a:cs typeface="Courier New"/>
                <a:sym typeface="Courier New"/>
              </a:rPr>
              <a:t>lass Student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String name = null;</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void setName(String name){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this.name = name;</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457200" lvl="0" marL="0" rtl="0" algn="l">
              <a:spcBef>
                <a:spcPts val="0"/>
              </a:spcBef>
              <a:spcAft>
                <a:spcPts val="0"/>
              </a:spcAft>
              <a:buNone/>
            </a:pPr>
            <a:r>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v</a:t>
            </a:r>
            <a:r>
              <a:rPr b="1" lang="en" sz="1200">
                <a:latin typeface="Courier New"/>
                <a:ea typeface="Courier New"/>
                <a:cs typeface="Courier New"/>
                <a:sym typeface="Courier New"/>
              </a:rPr>
              <a:t>oid printName(){</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	print(this.name);</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pic>
        <p:nvPicPr>
          <p:cNvPr descr="Asking the Right Questions | Psychology Today" id="325" name="Google Shape;325;p40"/>
          <p:cNvPicPr preferRelativeResize="0"/>
          <p:nvPr/>
        </p:nvPicPr>
        <p:blipFill>
          <a:blip r:embed="rId4">
            <a:alphaModFix/>
          </a:blip>
          <a:stretch>
            <a:fillRect/>
          </a:stretch>
        </p:blipFill>
        <p:spPr>
          <a:xfrm>
            <a:off x="5006675" y="2060850"/>
            <a:ext cx="2066925" cy="206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1"/>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32" name="Google Shape;332;p41"/>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Understandability tips</a:t>
            </a:r>
            <a:endParaRPr b="1" i="0" sz="1500" u="none" cap="none" strike="noStrike">
              <a:solidFill>
                <a:srgbClr val="FFFF00"/>
              </a:solidFill>
              <a:latin typeface="Raleway"/>
              <a:ea typeface="Raleway"/>
              <a:cs typeface="Raleway"/>
              <a:sym typeface="Raleway"/>
            </a:endParaRPr>
          </a:p>
        </p:txBody>
      </p:sp>
      <p:sp>
        <p:nvSpPr>
          <p:cNvPr id="333" name="Google Shape;333;p41"/>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Avoid negative conditionals.</a:t>
            </a:r>
            <a:endParaRPr sz="1300">
              <a:latin typeface="Raleway"/>
              <a:ea typeface="Raleway"/>
              <a:cs typeface="Raleway"/>
              <a:sym typeface="Raleway"/>
            </a:endParaRPr>
          </a:p>
        </p:txBody>
      </p:sp>
      <p:sp>
        <p:nvSpPr>
          <p:cNvPr id="334" name="Google Shape;334;p41"/>
          <p:cNvSpPr txBox="1"/>
          <p:nvPr/>
        </p:nvSpPr>
        <p:spPr>
          <a:xfrm>
            <a:off x="1142275" y="178377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if(student.isGood())</a:t>
            </a:r>
            <a:endParaRPr b="1" sz="2500">
              <a:latin typeface="Courier New"/>
              <a:ea typeface="Courier New"/>
              <a:cs typeface="Courier New"/>
              <a:sym typeface="Courier New"/>
            </a:endParaRPr>
          </a:p>
        </p:txBody>
      </p:sp>
      <p:sp>
        <p:nvSpPr>
          <p:cNvPr id="335" name="Google Shape;335;p41"/>
          <p:cNvSpPr txBox="1"/>
          <p:nvPr/>
        </p:nvSpPr>
        <p:spPr>
          <a:xfrm>
            <a:off x="1142275" y="35019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if(!student.isNotGood())</a:t>
            </a:r>
            <a:endParaRPr b="1" sz="2500">
              <a:latin typeface="Courier New"/>
              <a:ea typeface="Courier New"/>
              <a:cs typeface="Courier New"/>
              <a:sym typeface="Courier New"/>
            </a:endParaRPr>
          </a:p>
        </p:txBody>
      </p:sp>
      <p:sp>
        <p:nvSpPr>
          <p:cNvPr id="336" name="Google Shape;336;p41"/>
          <p:cNvSpPr txBox="1"/>
          <p:nvPr/>
        </p:nvSpPr>
        <p:spPr>
          <a:xfrm>
            <a:off x="2085600" y="2694800"/>
            <a:ext cx="10989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Calibri"/>
                <a:ea typeface="Calibri"/>
                <a:cs typeface="Calibri"/>
                <a:sym typeface="Calibri"/>
              </a:rPr>
              <a:t>???</a:t>
            </a:r>
            <a:endParaRPr sz="4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43" name="Google Shape;343;p4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344" name="Google Shape;344;p42"/>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Name rules</a:t>
            </a:r>
            <a:endParaRPr b="1" sz="30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51" name="Google Shape;351;p4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Names rules</a:t>
            </a:r>
            <a:endParaRPr b="1" i="0" sz="1500" u="none" cap="none" strike="noStrike">
              <a:solidFill>
                <a:srgbClr val="FFFF00"/>
              </a:solidFill>
              <a:latin typeface="Raleway"/>
              <a:ea typeface="Raleway"/>
              <a:cs typeface="Raleway"/>
              <a:sym typeface="Raleway"/>
            </a:endParaRPr>
          </a:p>
        </p:txBody>
      </p:sp>
      <p:sp>
        <p:nvSpPr>
          <p:cNvPr id="352" name="Google Shape;352;p43"/>
          <p:cNvSpPr txBox="1"/>
          <p:nvPr/>
        </p:nvSpPr>
        <p:spPr>
          <a:xfrm>
            <a:off x="630936" y="1496568"/>
            <a:ext cx="7882200" cy="3858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Choose descriptive and unambiguous names.</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Make meaningful distinction.</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Use pronounceable names.</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Use searchable names.</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Replace magic numbers with named constants.</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Avoid encodings. Don't append prefixes or type information.</a:t>
            </a:r>
            <a:endParaRPr b="1" sz="16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59" name="Google Shape;359;p4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360" name="Google Shape;360;p44"/>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Functions rules</a:t>
            </a:r>
            <a:endParaRPr b="1" sz="30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67" name="Google Shape;367;p4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368" name="Google Shape;368;p45"/>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Small.</a:t>
            </a:r>
            <a:endParaRPr sz="1300">
              <a:latin typeface="Raleway"/>
              <a:ea typeface="Raleway"/>
              <a:cs typeface="Raleway"/>
              <a:sym typeface="Raleway"/>
            </a:endParaRPr>
          </a:p>
        </p:txBody>
      </p:sp>
      <p:pic>
        <p:nvPicPr>
          <p:cNvPr id="369" name="Google Shape;369;p45"/>
          <p:cNvPicPr preferRelativeResize="0"/>
          <p:nvPr/>
        </p:nvPicPr>
        <p:blipFill>
          <a:blip r:embed="rId4">
            <a:alphaModFix/>
          </a:blip>
          <a:stretch>
            <a:fillRect/>
          </a:stretch>
        </p:blipFill>
        <p:spPr>
          <a:xfrm>
            <a:off x="630925" y="2081625"/>
            <a:ext cx="3622149" cy="1624475"/>
          </a:xfrm>
          <a:prstGeom prst="rect">
            <a:avLst/>
          </a:prstGeom>
          <a:noFill/>
          <a:ln>
            <a:noFill/>
          </a:ln>
        </p:spPr>
      </p:pic>
      <p:pic>
        <p:nvPicPr>
          <p:cNvPr id="370" name="Google Shape;370;p45"/>
          <p:cNvPicPr preferRelativeResize="0"/>
          <p:nvPr/>
        </p:nvPicPr>
        <p:blipFill>
          <a:blip r:embed="rId5">
            <a:alphaModFix/>
          </a:blip>
          <a:stretch>
            <a:fillRect/>
          </a:stretch>
        </p:blipFill>
        <p:spPr>
          <a:xfrm>
            <a:off x="4965675" y="1395825"/>
            <a:ext cx="3547450" cy="2994325"/>
          </a:xfrm>
          <a:prstGeom prst="rect">
            <a:avLst/>
          </a:prstGeom>
          <a:noFill/>
          <a:ln>
            <a:noFill/>
          </a:ln>
        </p:spPr>
      </p:pic>
      <p:cxnSp>
        <p:nvCxnSpPr>
          <p:cNvPr id="371" name="Google Shape;371;p45"/>
          <p:cNvCxnSpPr/>
          <p:nvPr/>
        </p:nvCxnSpPr>
        <p:spPr>
          <a:xfrm flipH="1" rot="10800000">
            <a:off x="4324350" y="2848800"/>
            <a:ext cx="490200" cy="8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78" name="Google Shape;378;p4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379" name="Google Shape;379;p4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 one thing.</a:t>
            </a:r>
            <a:endParaRPr sz="1300">
              <a:latin typeface="Raleway"/>
              <a:ea typeface="Raleway"/>
              <a:cs typeface="Raleway"/>
              <a:sym typeface="Raleway"/>
            </a:endParaRPr>
          </a:p>
        </p:txBody>
      </p:sp>
      <p:cxnSp>
        <p:nvCxnSpPr>
          <p:cNvPr id="380" name="Google Shape;380;p46"/>
          <p:cNvCxnSpPr/>
          <p:nvPr/>
        </p:nvCxnSpPr>
        <p:spPr>
          <a:xfrm>
            <a:off x="4274125" y="2848850"/>
            <a:ext cx="692700" cy="0"/>
          </a:xfrm>
          <a:prstGeom prst="straightConnector1">
            <a:avLst/>
          </a:prstGeom>
          <a:noFill/>
          <a:ln cap="flat" cmpd="sng" w="38100">
            <a:solidFill>
              <a:schemeClr val="dk2"/>
            </a:solidFill>
            <a:prstDash val="solid"/>
            <a:round/>
            <a:headEnd len="med" w="med" type="none"/>
            <a:tailEnd len="med" w="med" type="triangle"/>
          </a:ln>
        </p:spPr>
      </p:cxnSp>
      <p:pic>
        <p:nvPicPr>
          <p:cNvPr id="381" name="Google Shape;381;p46"/>
          <p:cNvPicPr preferRelativeResize="0"/>
          <p:nvPr/>
        </p:nvPicPr>
        <p:blipFill>
          <a:blip r:embed="rId4">
            <a:alphaModFix/>
          </a:blip>
          <a:stretch>
            <a:fillRect/>
          </a:stretch>
        </p:blipFill>
        <p:spPr>
          <a:xfrm>
            <a:off x="630925" y="2223324"/>
            <a:ext cx="3490800" cy="1193130"/>
          </a:xfrm>
          <a:prstGeom prst="rect">
            <a:avLst/>
          </a:prstGeom>
          <a:noFill/>
          <a:ln>
            <a:noFill/>
          </a:ln>
        </p:spPr>
      </p:pic>
      <p:pic>
        <p:nvPicPr>
          <p:cNvPr id="382" name="Google Shape;382;p46"/>
          <p:cNvPicPr preferRelativeResize="0"/>
          <p:nvPr/>
        </p:nvPicPr>
        <p:blipFill>
          <a:blip r:embed="rId5">
            <a:alphaModFix/>
          </a:blip>
          <a:stretch>
            <a:fillRect/>
          </a:stretch>
        </p:blipFill>
        <p:spPr>
          <a:xfrm>
            <a:off x="5090850" y="1824876"/>
            <a:ext cx="3387475" cy="202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389" name="Google Shape;389;p4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390" name="Google Shape;390;p4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Use descriptive names.</a:t>
            </a:r>
            <a:endParaRPr sz="1300">
              <a:latin typeface="Raleway"/>
              <a:ea typeface="Raleway"/>
              <a:cs typeface="Raleway"/>
              <a:sym typeface="Raleway"/>
            </a:endParaRPr>
          </a:p>
        </p:txBody>
      </p:sp>
      <p:pic>
        <p:nvPicPr>
          <p:cNvPr id="391" name="Google Shape;391;p47"/>
          <p:cNvPicPr preferRelativeResize="0"/>
          <p:nvPr/>
        </p:nvPicPr>
        <p:blipFill>
          <a:blip r:embed="rId4">
            <a:alphaModFix/>
          </a:blip>
          <a:stretch>
            <a:fillRect/>
          </a:stretch>
        </p:blipFill>
        <p:spPr>
          <a:xfrm>
            <a:off x="630922" y="1766897"/>
            <a:ext cx="2928050" cy="1076590"/>
          </a:xfrm>
          <a:prstGeom prst="rect">
            <a:avLst/>
          </a:prstGeom>
          <a:noFill/>
          <a:ln>
            <a:noFill/>
          </a:ln>
        </p:spPr>
      </p:pic>
      <p:pic>
        <p:nvPicPr>
          <p:cNvPr id="392" name="Google Shape;392;p47"/>
          <p:cNvPicPr preferRelativeResize="0"/>
          <p:nvPr/>
        </p:nvPicPr>
        <p:blipFill>
          <a:blip r:embed="rId5">
            <a:alphaModFix/>
          </a:blip>
          <a:stretch>
            <a:fillRect/>
          </a:stretch>
        </p:blipFill>
        <p:spPr>
          <a:xfrm>
            <a:off x="4835879" y="1702810"/>
            <a:ext cx="3677243" cy="1204750"/>
          </a:xfrm>
          <a:prstGeom prst="rect">
            <a:avLst/>
          </a:prstGeom>
          <a:noFill/>
          <a:ln>
            <a:noFill/>
          </a:ln>
        </p:spPr>
      </p:pic>
      <p:pic>
        <p:nvPicPr>
          <p:cNvPr id="393" name="Google Shape;393;p47"/>
          <p:cNvPicPr preferRelativeResize="0"/>
          <p:nvPr/>
        </p:nvPicPr>
        <p:blipFill>
          <a:blip r:embed="rId6">
            <a:alphaModFix/>
          </a:blip>
          <a:stretch>
            <a:fillRect/>
          </a:stretch>
        </p:blipFill>
        <p:spPr>
          <a:xfrm>
            <a:off x="5743567" y="3567550"/>
            <a:ext cx="2803983" cy="879550"/>
          </a:xfrm>
          <a:prstGeom prst="rect">
            <a:avLst/>
          </a:prstGeom>
          <a:noFill/>
          <a:ln>
            <a:noFill/>
          </a:ln>
        </p:spPr>
      </p:pic>
      <p:pic>
        <p:nvPicPr>
          <p:cNvPr id="394" name="Google Shape;394;p47"/>
          <p:cNvPicPr preferRelativeResize="0"/>
          <p:nvPr/>
        </p:nvPicPr>
        <p:blipFill>
          <a:blip r:embed="rId7">
            <a:alphaModFix/>
          </a:blip>
          <a:stretch>
            <a:fillRect/>
          </a:stretch>
        </p:blipFill>
        <p:spPr>
          <a:xfrm>
            <a:off x="630925" y="3567550"/>
            <a:ext cx="3854475" cy="879550"/>
          </a:xfrm>
          <a:prstGeom prst="rect">
            <a:avLst/>
          </a:prstGeom>
          <a:noFill/>
          <a:ln>
            <a:noFill/>
          </a:ln>
        </p:spPr>
      </p:pic>
      <p:cxnSp>
        <p:nvCxnSpPr>
          <p:cNvPr id="395" name="Google Shape;395;p47"/>
          <p:cNvCxnSpPr/>
          <p:nvPr/>
        </p:nvCxnSpPr>
        <p:spPr>
          <a:xfrm>
            <a:off x="3792700" y="2305188"/>
            <a:ext cx="692700" cy="0"/>
          </a:xfrm>
          <a:prstGeom prst="straightConnector1">
            <a:avLst/>
          </a:prstGeom>
          <a:noFill/>
          <a:ln cap="flat" cmpd="sng" w="38100">
            <a:solidFill>
              <a:schemeClr val="dk2"/>
            </a:solidFill>
            <a:prstDash val="solid"/>
            <a:round/>
            <a:headEnd len="med" w="med" type="none"/>
            <a:tailEnd len="med" w="med" type="triangle"/>
          </a:ln>
        </p:spPr>
      </p:cxnSp>
      <p:cxnSp>
        <p:nvCxnSpPr>
          <p:cNvPr id="396" name="Google Shape;396;p47"/>
          <p:cNvCxnSpPr/>
          <p:nvPr/>
        </p:nvCxnSpPr>
        <p:spPr>
          <a:xfrm>
            <a:off x="4768138" y="4007325"/>
            <a:ext cx="6927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03" name="Google Shape;403;p4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404" name="Google Shape;404;p4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Prefer fewer arguments.</a:t>
            </a:r>
            <a:endParaRPr sz="1300">
              <a:latin typeface="Raleway"/>
              <a:ea typeface="Raleway"/>
              <a:cs typeface="Raleway"/>
              <a:sym typeface="Raleway"/>
            </a:endParaRPr>
          </a:p>
        </p:txBody>
      </p:sp>
      <p:sp>
        <p:nvSpPr>
          <p:cNvPr id="405" name="Google Shape;405;p48"/>
          <p:cNvSpPr txBox="1"/>
          <p:nvPr/>
        </p:nvSpPr>
        <p:spPr>
          <a:xfrm>
            <a:off x="1108350" y="1220925"/>
            <a:ext cx="66936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7292B"/>
                </a:solidFill>
                <a:highlight>
                  <a:srgbClr val="FFFFFF"/>
                </a:highlight>
                <a:latin typeface="Raleway"/>
                <a:ea typeface="Raleway"/>
                <a:cs typeface="Raleway"/>
                <a:sym typeface="Raleway"/>
              </a:rPr>
              <a:t>As Uncle Bob said, three is the maximum arguments acceptable.</a:t>
            </a:r>
            <a:endParaRPr>
              <a:latin typeface="Raleway"/>
              <a:ea typeface="Raleway"/>
              <a:cs typeface="Raleway"/>
              <a:sym typeface="Raleway"/>
            </a:endParaRPr>
          </a:p>
        </p:txBody>
      </p:sp>
      <p:pic>
        <p:nvPicPr>
          <p:cNvPr id="406" name="Google Shape;406;p48"/>
          <p:cNvPicPr preferRelativeResize="0"/>
          <p:nvPr/>
        </p:nvPicPr>
        <p:blipFill>
          <a:blip r:embed="rId4">
            <a:alphaModFix/>
          </a:blip>
          <a:stretch>
            <a:fillRect/>
          </a:stretch>
        </p:blipFill>
        <p:spPr>
          <a:xfrm>
            <a:off x="1089738" y="2089863"/>
            <a:ext cx="5876925" cy="2085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9"/>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13" name="Google Shape;413;p49"/>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414" name="Google Shape;414;p49"/>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Have no side effects.</a:t>
            </a:r>
            <a:endParaRPr sz="1300">
              <a:latin typeface="Raleway"/>
              <a:ea typeface="Raleway"/>
              <a:cs typeface="Raleway"/>
              <a:sym typeface="Raleway"/>
            </a:endParaRPr>
          </a:p>
        </p:txBody>
      </p:sp>
      <p:pic>
        <p:nvPicPr>
          <p:cNvPr id="415" name="Google Shape;415;p49"/>
          <p:cNvPicPr preferRelativeResize="0"/>
          <p:nvPr/>
        </p:nvPicPr>
        <p:blipFill>
          <a:blip r:embed="rId4">
            <a:alphaModFix/>
          </a:blip>
          <a:stretch>
            <a:fillRect/>
          </a:stretch>
        </p:blipFill>
        <p:spPr>
          <a:xfrm>
            <a:off x="1110100" y="1811475"/>
            <a:ext cx="6286500" cy="223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51" name="Google Shape;151;p2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152" name="Google Shape;152;p23"/>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General rules</a:t>
            </a:r>
            <a:endParaRPr b="1" sz="30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0"/>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22" name="Google Shape;422;p50"/>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Functions rules</a:t>
            </a:r>
            <a:endParaRPr b="1" i="0" sz="1500" u="none" cap="none" strike="noStrike">
              <a:solidFill>
                <a:srgbClr val="FFFF00"/>
              </a:solidFill>
              <a:latin typeface="Raleway"/>
              <a:ea typeface="Raleway"/>
              <a:cs typeface="Raleway"/>
              <a:sym typeface="Raleway"/>
            </a:endParaRPr>
          </a:p>
        </p:txBody>
      </p:sp>
      <p:sp>
        <p:nvSpPr>
          <p:cNvPr id="423" name="Google Shape;423;p50"/>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Don't use flag arguments. Split method into several independent methods that can be called from the client without the frag.</a:t>
            </a:r>
            <a:endParaRPr sz="1300">
              <a:latin typeface="Raleway"/>
              <a:ea typeface="Raleway"/>
              <a:cs typeface="Raleway"/>
              <a:sym typeface="Raleway"/>
            </a:endParaRPr>
          </a:p>
        </p:txBody>
      </p:sp>
      <p:pic>
        <p:nvPicPr>
          <p:cNvPr id="424" name="Google Shape;424;p50"/>
          <p:cNvPicPr preferRelativeResize="0"/>
          <p:nvPr/>
        </p:nvPicPr>
        <p:blipFill>
          <a:blip r:embed="rId4">
            <a:alphaModFix/>
          </a:blip>
          <a:stretch>
            <a:fillRect/>
          </a:stretch>
        </p:blipFill>
        <p:spPr>
          <a:xfrm>
            <a:off x="2078725" y="1736600"/>
            <a:ext cx="4537200" cy="1365075"/>
          </a:xfrm>
          <a:prstGeom prst="rect">
            <a:avLst/>
          </a:prstGeom>
          <a:noFill/>
          <a:ln>
            <a:noFill/>
          </a:ln>
        </p:spPr>
      </p:pic>
      <p:pic>
        <p:nvPicPr>
          <p:cNvPr id="425" name="Google Shape;425;p50"/>
          <p:cNvPicPr preferRelativeResize="0"/>
          <p:nvPr/>
        </p:nvPicPr>
        <p:blipFill>
          <a:blip r:embed="rId5">
            <a:alphaModFix/>
          </a:blip>
          <a:stretch>
            <a:fillRect/>
          </a:stretch>
        </p:blipFill>
        <p:spPr>
          <a:xfrm>
            <a:off x="2154925" y="3482263"/>
            <a:ext cx="3638550" cy="1171575"/>
          </a:xfrm>
          <a:prstGeom prst="rect">
            <a:avLst/>
          </a:prstGeom>
          <a:noFill/>
          <a:ln>
            <a:noFill/>
          </a:ln>
        </p:spPr>
      </p:pic>
      <p:cxnSp>
        <p:nvCxnSpPr>
          <p:cNvPr id="426" name="Google Shape;426;p50"/>
          <p:cNvCxnSpPr/>
          <p:nvPr/>
        </p:nvCxnSpPr>
        <p:spPr>
          <a:xfrm flipH="1">
            <a:off x="3543250" y="3073975"/>
            <a:ext cx="8700" cy="216600"/>
          </a:xfrm>
          <a:prstGeom prst="straightConnector1">
            <a:avLst/>
          </a:prstGeom>
          <a:noFill/>
          <a:ln cap="flat" cmpd="sng" w="9525">
            <a:solidFill>
              <a:srgbClr val="FF0000"/>
            </a:solidFill>
            <a:prstDash val="solid"/>
            <a:round/>
            <a:headEnd len="med" w="med" type="none"/>
            <a:tailEnd len="med" w="med" type="triangle"/>
          </a:ln>
        </p:spPr>
      </p:cxnSp>
      <p:cxnSp>
        <p:nvCxnSpPr>
          <p:cNvPr id="427" name="Google Shape;427;p50"/>
          <p:cNvCxnSpPr/>
          <p:nvPr/>
        </p:nvCxnSpPr>
        <p:spPr>
          <a:xfrm flipH="1">
            <a:off x="3695650" y="3073975"/>
            <a:ext cx="8700" cy="216600"/>
          </a:xfrm>
          <a:prstGeom prst="straightConnector1">
            <a:avLst/>
          </a:prstGeom>
          <a:noFill/>
          <a:ln cap="flat" cmpd="sng" w="9525">
            <a:solidFill>
              <a:srgbClr val="FF0000"/>
            </a:solidFill>
            <a:prstDash val="solid"/>
            <a:round/>
            <a:headEnd len="med" w="med" type="none"/>
            <a:tailEnd len="med" w="med" type="triangle"/>
          </a:ln>
        </p:spPr>
      </p:cxnSp>
      <p:cxnSp>
        <p:nvCxnSpPr>
          <p:cNvPr id="428" name="Google Shape;428;p50"/>
          <p:cNvCxnSpPr/>
          <p:nvPr/>
        </p:nvCxnSpPr>
        <p:spPr>
          <a:xfrm flipH="1">
            <a:off x="3848050" y="3073975"/>
            <a:ext cx="8700" cy="216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1"/>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35" name="Google Shape;435;p51"/>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436" name="Google Shape;436;p51"/>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Comments</a:t>
            </a:r>
            <a:r>
              <a:rPr b="1" lang="en" sz="3000">
                <a:latin typeface="Raleway"/>
                <a:ea typeface="Raleway"/>
                <a:cs typeface="Raleway"/>
                <a:sym typeface="Raleway"/>
              </a:rPr>
              <a:t> rules</a:t>
            </a:r>
            <a:endParaRPr b="1" sz="30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43" name="Google Shape;443;p5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a:t>
            </a:r>
            <a:r>
              <a:rPr b="1" lang="en" sz="1500">
                <a:solidFill>
                  <a:schemeClr val="lt1"/>
                </a:solidFill>
                <a:latin typeface="Raleway"/>
                <a:ea typeface="Raleway"/>
                <a:cs typeface="Raleway"/>
                <a:sym typeface="Raleway"/>
              </a:rPr>
              <a:t> rules</a:t>
            </a:r>
            <a:endParaRPr b="1" i="0" sz="1500" u="none" cap="none" strike="noStrike">
              <a:solidFill>
                <a:srgbClr val="FFFF00"/>
              </a:solidFill>
              <a:latin typeface="Raleway"/>
              <a:ea typeface="Raleway"/>
              <a:cs typeface="Raleway"/>
              <a:sym typeface="Raleway"/>
            </a:endParaRPr>
          </a:p>
        </p:txBody>
      </p:sp>
      <p:sp>
        <p:nvSpPr>
          <p:cNvPr id="444" name="Google Shape;444;p52"/>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Always try to explain yourself in code.</a:t>
            </a:r>
            <a:endParaRPr sz="1300">
              <a:latin typeface="Raleway"/>
              <a:ea typeface="Raleway"/>
              <a:cs typeface="Raleway"/>
              <a:sym typeface="Raleway"/>
            </a:endParaRPr>
          </a:p>
        </p:txBody>
      </p:sp>
      <p:pic>
        <p:nvPicPr>
          <p:cNvPr id="445" name="Google Shape;445;p52"/>
          <p:cNvPicPr preferRelativeResize="0"/>
          <p:nvPr/>
        </p:nvPicPr>
        <p:blipFill>
          <a:blip r:embed="rId4">
            <a:alphaModFix/>
          </a:blip>
          <a:stretch>
            <a:fillRect/>
          </a:stretch>
        </p:blipFill>
        <p:spPr>
          <a:xfrm>
            <a:off x="928675" y="1816300"/>
            <a:ext cx="7286625" cy="2152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5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52" name="Google Shape;452;p5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53" name="Google Shape;453;p53"/>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Don’t be redundant</a:t>
            </a:r>
            <a:endParaRPr sz="1300">
              <a:latin typeface="Raleway"/>
              <a:ea typeface="Raleway"/>
              <a:cs typeface="Raleway"/>
              <a:sym typeface="Raleway"/>
            </a:endParaRPr>
          </a:p>
        </p:txBody>
      </p:sp>
      <p:pic>
        <p:nvPicPr>
          <p:cNvPr id="454" name="Google Shape;454;p53"/>
          <p:cNvPicPr preferRelativeResize="0"/>
          <p:nvPr/>
        </p:nvPicPr>
        <p:blipFill>
          <a:blip r:embed="rId4">
            <a:alphaModFix/>
          </a:blip>
          <a:stretch>
            <a:fillRect/>
          </a:stretch>
        </p:blipFill>
        <p:spPr>
          <a:xfrm>
            <a:off x="1292363" y="1703688"/>
            <a:ext cx="6867525" cy="2809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5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61" name="Google Shape;461;p5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62" name="Google Shape;462;p54"/>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Don’t add </a:t>
            </a:r>
            <a:r>
              <a:rPr b="1" lang="en" sz="1300">
                <a:latin typeface="Raleway"/>
                <a:ea typeface="Raleway"/>
                <a:cs typeface="Raleway"/>
                <a:sym typeface="Raleway"/>
              </a:rPr>
              <a:t>obvious noise.</a:t>
            </a:r>
            <a:endParaRPr sz="1300">
              <a:latin typeface="Raleway"/>
              <a:ea typeface="Raleway"/>
              <a:cs typeface="Raleway"/>
              <a:sym typeface="Raleway"/>
            </a:endParaRPr>
          </a:p>
        </p:txBody>
      </p:sp>
      <p:pic>
        <p:nvPicPr>
          <p:cNvPr id="463" name="Google Shape;463;p54"/>
          <p:cNvPicPr preferRelativeResize="0"/>
          <p:nvPr/>
        </p:nvPicPr>
        <p:blipFill>
          <a:blip r:embed="rId4">
            <a:alphaModFix/>
          </a:blip>
          <a:stretch>
            <a:fillRect/>
          </a:stretch>
        </p:blipFill>
        <p:spPr>
          <a:xfrm>
            <a:off x="2118438" y="1558213"/>
            <a:ext cx="4619625" cy="2847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70" name="Google Shape;470;p5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71" name="Google Shape;471;p55"/>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Don't use closing brace comments.</a:t>
            </a:r>
            <a:endParaRPr sz="1300">
              <a:latin typeface="Raleway"/>
              <a:ea typeface="Raleway"/>
              <a:cs typeface="Raleway"/>
              <a:sym typeface="Raleway"/>
            </a:endParaRPr>
          </a:p>
        </p:txBody>
      </p:sp>
      <p:pic>
        <p:nvPicPr>
          <p:cNvPr id="472" name="Google Shape;472;p55"/>
          <p:cNvPicPr preferRelativeResize="0"/>
          <p:nvPr/>
        </p:nvPicPr>
        <p:blipFill>
          <a:blip r:embed="rId4">
            <a:alphaModFix/>
          </a:blip>
          <a:stretch>
            <a:fillRect/>
          </a:stretch>
        </p:blipFill>
        <p:spPr>
          <a:xfrm>
            <a:off x="1471175" y="1744800"/>
            <a:ext cx="6229350" cy="2381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79" name="Google Shape;479;p5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80" name="Google Shape;480;p5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Don't comment out code. Just remove.</a:t>
            </a:r>
            <a:endParaRPr sz="1300">
              <a:latin typeface="Raleway"/>
              <a:ea typeface="Raleway"/>
              <a:cs typeface="Raleway"/>
              <a:sym typeface="Raleway"/>
            </a:endParaRPr>
          </a:p>
        </p:txBody>
      </p:sp>
      <p:pic>
        <p:nvPicPr>
          <p:cNvPr id="481" name="Google Shape;481;p56"/>
          <p:cNvPicPr preferRelativeResize="0"/>
          <p:nvPr/>
        </p:nvPicPr>
        <p:blipFill>
          <a:blip r:embed="rId4">
            <a:alphaModFix/>
          </a:blip>
          <a:stretch>
            <a:fillRect/>
          </a:stretch>
        </p:blipFill>
        <p:spPr>
          <a:xfrm>
            <a:off x="1620975" y="1687550"/>
            <a:ext cx="5978249" cy="2632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88" name="Google Shape;488;p5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89" name="Google Shape;489;p5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Use as explanation of intent.</a:t>
            </a:r>
            <a:endParaRPr sz="1300">
              <a:latin typeface="Raleway"/>
              <a:ea typeface="Raleway"/>
              <a:cs typeface="Raleway"/>
              <a:sym typeface="Raleway"/>
            </a:endParaRPr>
          </a:p>
        </p:txBody>
      </p:sp>
      <p:pic>
        <p:nvPicPr>
          <p:cNvPr id="490" name="Google Shape;490;p57"/>
          <p:cNvPicPr preferRelativeResize="0"/>
          <p:nvPr/>
        </p:nvPicPr>
        <p:blipFill>
          <a:blip r:embed="rId4">
            <a:alphaModFix/>
          </a:blip>
          <a:stretch>
            <a:fillRect/>
          </a:stretch>
        </p:blipFill>
        <p:spPr>
          <a:xfrm>
            <a:off x="1408825" y="1549975"/>
            <a:ext cx="4889800" cy="556025"/>
          </a:xfrm>
          <a:prstGeom prst="rect">
            <a:avLst/>
          </a:prstGeom>
          <a:noFill/>
          <a:ln>
            <a:noFill/>
          </a:ln>
        </p:spPr>
      </p:pic>
      <p:pic>
        <p:nvPicPr>
          <p:cNvPr id="491" name="Google Shape;491;p57"/>
          <p:cNvPicPr preferRelativeResize="0"/>
          <p:nvPr/>
        </p:nvPicPr>
        <p:blipFill>
          <a:blip r:embed="rId5">
            <a:alphaModFix/>
          </a:blip>
          <a:stretch>
            <a:fillRect/>
          </a:stretch>
        </p:blipFill>
        <p:spPr>
          <a:xfrm>
            <a:off x="1577700" y="2106000"/>
            <a:ext cx="5517550" cy="2613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5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498" name="Google Shape;498;p5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499" name="Google Shape;499;p5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Use as clarification of code.</a:t>
            </a:r>
            <a:endParaRPr sz="1300">
              <a:latin typeface="Raleway"/>
              <a:ea typeface="Raleway"/>
              <a:cs typeface="Raleway"/>
              <a:sym typeface="Raleway"/>
            </a:endParaRPr>
          </a:p>
        </p:txBody>
      </p:sp>
      <p:pic>
        <p:nvPicPr>
          <p:cNvPr id="500" name="Google Shape;500;p58"/>
          <p:cNvPicPr preferRelativeResize="0"/>
          <p:nvPr/>
        </p:nvPicPr>
        <p:blipFill>
          <a:blip r:embed="rId4">
            <a:alphaModFix/>
          </a:blip>
          <a:stretch>
            <a:fillRect/>
          </a:stretch>
        </p:blipFill>
        <p:spPr>
          <a:xfrm>
            <a:off x="1751325" y="1473775"/>
            <a:ext cx="4500550" cy="2995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59"/>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07" name="Google Shape;507;p59"/>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Comments rules</a:t>
            </a:r>
            <a:endParaRPr b="1" i="0" sz="1500" u="none" cap="none" strike="noStrike">
              <a:solidFill>
                <a:srgbClr val="FFFF00"/>
              </a:solidFill>
              <a:latin typeface="Raleway"/>
              <a:ea typeface="Raleway"/>
              <a:cs typeface="Raleway"/>
              <a:sym typeface="Raleway"/>
            </a:endParaRPr>
          </a:p>
        </p:txBody>
      </p:sp>
      <p:sp>
        <p:nvSpPr>
          <p:cNvPr id="508" name="Google Shape;508;p59"/>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Use as warning of consequences.</a:t>
            </a:r>
            <a:endParaRPr sz="1300">
              <a:latin typeface="Raleway"/>
              <a:ea typeface="Raleway"/>
              <a:cs typeface="Raleway"/>
              <a:sym typeface="Raleway"/>
            </a:endParaRPr>
          </a:p>
        </p:txBody>
      </p:sp>
      <p:pic>
        <p:nvPicPr>
          <p:cNvPr id="509" name="Google Shape;509;p59"/>
          <p:cNvPicPr preferRelativeResize="0"/>
          <p:nvPr/>
        </p:nvPicPr>
        <p:blipFill>
          <a:blip r:embed="rId4">
            <a:alphaModFix/>
          </a:blip>
          <a:stretch>
            <a:fillRect/>
          </a:stretch>
        </p:blipFill>
        <p:spPr>
          <a:xfrm>
            <a:off x="885825" y="2000688"/>
            <a:ext cx="7410450" cy="172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59" name="Google Shape;159;p2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General rules</a:t>
            </a:r>
            <a:endParaRPr b="1" i="0" sz="1500" u="none" cap="none" strike="noStrike">
              <a:solidFill>
                <a:srgbClr val="FFFF00"/>
              </a:solidFill>
              <a:latin typeface="Raleway"/>
              <a:ea typeface="Raleway"/>
              <a:cs typeface="Raleway"/>
              <a:sym typeface="Raleway"/>
            </a:endParaRPr>
          </a:p>
        </p:txBody>
      </p:sp>
      <p:sp>
        <p:nvSpPr>
          <p:cNvPr id="160" name="Google Shape;160;p24"/>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Follow standard conventions</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Naming Conventions" id="161" name="Google Shape;161;p24"/>
          <p:cNvPicPr preferRelativeResize="0"/>
          <p:nvPr/>
        </p:nvPicPr>
        <p:blipFill>
          <a:blip r:embed="rId4">
            <a:alphaModFix/>
          </a:blip>
          <a:stretch>
            <a:fillRect/>
          </a:stretch>
        </p:blipFill>
        <p:spPr>
          <a:xfrm>
            <a:off x="639500" y="1661587"/>
            <a:ext cx="2520126" cy="2309674"/>
          </a:xfrm>
          <a:prstGeom prst="rect">
            <a:avLst/>
          </a:prstGeom>
          <a:noFill/>
          <a:ln>
            <a:noFill/>
          </a:ln>
        </p:spPr>
      </p:pic>
      <p:sp>
        <p:nvSpPr>
          <p:cNvPr id="162" name="Google Shape;162;p24"/>
          <p:cNvSpPr txBox="1"/>
          <p:nvPr/>
        </p:nvSpPr>
        <p:spPr>
          <a:xfrm>
            <a:off x="1108463" y="4021525"/>
            <a:ext cx="18870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aleway"/>
                <a:ea typeface="Raleway"/>
                <a:cs typeface="Raleway"/>
                <a:sym typeface="Raleway"/>
              </a:rPr>
              <a:t>Java naming conventions</a:t>
            </a:r>
            <a:endParaRPr b="1" sz="900">
              <a:latin typeface="Raleway"/>
              <a:ea typeface="Raleway"/>
              <a:cs typeface="Raleway"/>
              <a:sym typeface="Raleway"/>
            </a:endParaRPr>
          </a:p>
        </p:txBody>
      </p:sp>
      <p:pic>
        <p:nvPicPr>
          <p:cNvPr descr="enter image description here" id="163" name="Google Shape;163;p24"/>
          <p:cNvPicPr preferRelativeResize="0"/>
          <p:nvPr/>
        </p:nvPicPr>
        <p:blipFill>
          <a:blip r:embed="rId5">
            <a:alphaModFix/>
          </a:blip>
          <a:stretch>
            <a:fillRect/>
          </a:stretch>
        </p:blipFill>
        <p:spPr>
          <a:xfrm>
            <a:off x="3559825" y="2063725"/>
            <a:ext cx="4911199" cy="1555200"/>
          </a:xfrm>
          <a:prstGeom prst="rect">
            <a:avLst/>
          </a:prstGeom>
          <a:noFill/>
          <a:ln>
            <a:noFill/>
          </a:ln>
        </p:spPr>
      </p:pic>
      <p:sp>
        <p:nvSpPr>
          <p:cNvPr id="164" name="Google Shape;164;p24"/>
          <p:cNvSpPr txBox="1"/>
          <p:nvPr/>
        </p:nvSpPr>
        <p:spPr>
          <a:xfrm>
            <a:off x="5051826" y="3760800"/>
            <a:ext cx="20796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aleway"/>
                <a:ea typeface="Raleway"/>
                <a:cs typeface="Raleway"/>
                <a:sym typeface="Raleway"/>
              </a:rPr>
              <a:t>Python</a:t>
            </a:r>
            <a:r>
              <a:rPr b="1" lang="en" sz="900">
                <a:latin typeface="Raleway"/>
                <a:ea typeface="Raleway"/>
                <a:cs typeface="Raleway"/>
                <a:sym typeface="Raleway"/>
              </a:rPr>
              <a:t> naming conventions</a:t>
            </a:r>
            <a:endParaRPr b="1" sz="900">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60"/>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16" name="Google Shape;516;p60"/>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517" name="Google Shape;517;p60"/>
          <p:cNvSpPr txBox="1"/>
          <p:nvPr/>
        </p:nvSpPr>
        <p:spPr>
          <a:xfrm>
            <a:off x="1879050" y="2280750"/>
            <a:ext cx="53859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Objects and data structures</a:t>
            </a:r>
            <a:endParaRPr b="1" sz="30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61"/>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24" name="Google Shape;524;p61"/>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25" name="Google Shape;525;p61"/>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Hide internal structure.</a:t>
            </a:r>
            <a:endParaRPr sz="1300">
              <a:latin typeface="Raleway"/>
              <a:ea typeface="Raleway"/>
              <a:cs typeface="Raleway"/>
              <a:sym typeface="Raleway"/>
            </a:endParaRPr>
          </a:p>
        </p:txBody>
      </p:sp>
      <p:sp>
        <p:nvSpPr>
          <p:cNvPr id="526" name="Google Shape;526;p61"/>
          <p:cNvSpPr txBox="1"/>
          <p:nvPr/>
        </p:nvSpPr>
        <p:spPr>
          <a:xfrm>
            <a:off x="2067050" y="12278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 Teacher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String name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void printInfo</a:t>
            </a:r>
            <a:r>
              <a:rPr b="1" lang="en" sz="1200">
                <a:latin typeface="Courier New"/>
                <a:ea typeface="Courier New"/>
                <a:cs typeface="Courier New"/>
                <a:sym typeface="Courier New"/>
              </a:rPr>
              <a:t>r</a:t>
            </a:r>
            <a:r>
              <a:rPr b="1" lang="en" sz="1200">
                <a:latin typeface="Courier New"/>
                <a:ea typeface="Courier New"/>
                <a:cs typeface="Courier New"/>
                <a:sym typeface="Courier New"/>
              </a:rPr>
              <a:t>mation(){</a:t>
            </a:r>
            <a:br>
              <a:rPr b="1" lang="en" sz="1200">
                <a:latin typeface="Courier New"/>
                <a:ea typeface="Courier New"/>
                <a:cs typeface="Courier New"/>
                <a:sym typeface="Courier New"/>
              </a:rPr>
            </a:b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class ClassRoom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Teacher teacher = new Teacher();</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void getTeacher(){</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	return teacher;</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
        <p:nvSpPr>
          <p:cNvPr id="527" name="Google Shape;527;p61"/>
          <p:cNvSpPr txBox="1"/>
          <p:nvPr/>
        </p:nvSpPr>
        <p:spPr>
          <a:xfrm>
            <a:off x="2060125" y="372687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ClassRoom classRoom = new ClassRoom();</a:t>
            </a:r>
            <a:br>
              <a:rPr b="1" lang="en" sz="1200">
                <a:latin typeface="Courier New"/>
                <a:ea typeface="Courier New"/>
                <a:cs typeface="Courier New"/>
                <a:sym typeface="Courier New"/>
              </a:rPr>
            </a:br>
            <a:r>
              <a:rPr b="1" lang="en" sz="1200">
                <a:latin typeface="Courier New"/>
                <a:ea typeface="Courier New"/>
                <a:cs typeface="Courier New"/>
                <a:sym typeface="Courier New"/>
              </a:rPr>
              <a:t>classRoom.getTeacher().</a:t>
            </a:r>
            <a:r>
              <a:rPr b="1" lang="en" sz="1200">
                <a:solidFill>
                  <a:schemeClr val="dk1"/>
                </a:solidFill>
                <a:latin typeface="Courier New"/>
                <a:ea typeface="Courier New"/>
                <a:cs typeface="Courier New"/>
                <a:sym typeface="Courier New"/>
              </a:rPr>
              <a:t>printInformation()</a:t>
            </a: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
        <p:nvSpPr>
          <p:cNvPr id="528" name="Google Shape;528;p61"/>
          <p:cNvSpPr txBox="1"/>
          <p:nvPr/>
        </p:nvSpPr>
        <p:spPr>
          <a:xfrm>
            <a:off x="6104650" y="3650675"/>
            <a:ext cx="5065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alibri"/>
                <a:ea typeface="Calibri"/>
                <a:cs typeface="Calibri"/>
                <a:sym typeface="Calibri"/>
              </a:rPr>
              <a:t>???</a:t>
            </a:r>
            <a:endParaRPr b="1" sz="3000">
              <a:solidFill>
                <a:srgbClr val="FF0000"/>
              </a:solidFill>
              <a:latin typeface="Calibri"/>
              <a:ea typeface="Calibri"/>
              <a:cs typeface="Calibri"/>
              <a:sym typeface="Calibri"/>
            </a:endParaRPr>
          </a:p>
        </p:txBody>
      </p:sp>
      <p:sp>
        <p:nvSpPr>
          <p:cNvPr id="529" name="Google Shape;529;p61"/>
          <p:cNvSpPr txBox="1"/>
          <p:nvPr/>
        </p:nvSpPr>
        <p:spPr>
          <a:xfrm>
            <a:off x="2940625" y="43953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aleway"/>
                <a:ea typeface="Raleway"/>
                <a:cs typeface="Raleway"/>
                <a:sym typeface="Raleway"/>
              </a:rPr>
              <a:t>How to hide internal structure ?</a:t>
            </a:r>
            <a:endParaRPr b="1">
              <a:solidFill>
                <a:srgbClr val="FF0000"/>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6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36" name="Google Shape;536;p6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37" name="Google Shape;537;p62"/>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Prefer data structures.</a:t>
            </a:r>
            <a:endParaRPr sz="1300">
              <a:latin typeface="Raleway"/>
              <a:ea typeface="Raleway"/>
              <a:cs typeface="Raleway"/>
              <a:sym typeface="Raleway"/>
            </a:endParaRPr>
          </a:p>
        </p:txBody>
      </p:sp>
      <p:sp>
        <p:nvSpPr>
          <p:cNvPr id="538" name="Google Shape;538;p62"/>
          <p:cNvSpPr txBox="1"/>
          <p:nvPr/>
        </p:nvSpPr>
        <p:spPr>
          <a:xfrm>
            <a:off x="771650" y="15326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 Student{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String name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age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sex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a:t>
            </a:r>
            <a:r>
              <a:rPr b="1" lang="en" sz="1200">
                <a:latin typeface="Courier New"/>
                <a:ea typeface="Courier New"/>
                <a:cs typeface="Courier New"/>
                <a:sym typeface="Courier New"/>
              </a:rPr>
              <a:t>maths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literature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physics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457200" lvl="0" marL="0" rtl="0" algn="l">
              <a:spcBef>
                <a:spcPts val="0"/>
              </a:spcBef>
              <a:spcAft>
                <a:spcPts val="0"/>
              </a:spcAft>
              <a:buNone/>
            </a:pPr>
            <a:r>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printInformation()</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double getAverageScore()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
        <p:nvSpPr>
          <p:cNvPr id="539" name="Google Shape;539;p62"/>
          <p:cNvSpPr txBox="1"/>
          <p:nvPr/>
        </p:nvSpPr>
        <p:spPr>
          <a:xfrm>
            <a:off x="4953000" y="12278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 Profile{</a:t>
            </a:r>
            <a:endParaRPr b="1"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	String name = …</a:t>
            </a:r>
            <a:endParaRPr b="1" sz="12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String age = …</a:t>
            </a:r>
            <a:endParaRPr b="1" sz="12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String sex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Class SchoolReport{</a:t>
            </a:r>
            <a:endParaRPr b="1" sz="12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String maths = …</a:t>
            </a:r>
            <a:endParaRPr b="1" sz="12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String literature = …</a:t>
            </a:r>
            <a:endParaRPr b="1" sz="12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String physics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class Student{</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Profile profile;</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SchoolReport schoolReport; </a:t>
            </a:r>
            <a:endParaRPr b="1" sz="1200">
              <a:latin typeface="Courier New"/>
              <a:ea typeface="Courier New"/>
              <a:cs typeface="Courier New"/>
              <a:sym typeface="Courier New"/>
            </a:endParaRPr>
          </a:p>
          <a:p>
            <a:pPr indent="457200" lvl="0" marL="0" rtl="0" algn="l">
              <a:spcBef>
                <a:spcPts val="0"/>
              </a:spcBef>
              <a:spcAft>
                <a:spcPts val="0"/>
              </a:spcAft>
              <a:buNone/>
            </a:pPr>
            <a:r>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printInformation()</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double getAverageScore()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cxnSp>
        <p:nvCxnSpPr>
          <p:cNvPr id="540" name="Google Shape;540;p62"/>
          <p:cNvCxnSpPr/>
          <p:nvPr/>
        </p:nvCxnSpPr>
        <p:spPr>
          <a:xfrm>
            <a:off x="3948550" y="2632375"/>
            <a:ext cx="493500" cy="8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p6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47" name="Google Shape;547;p6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48" name="Google Shape;548;p63"/>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Avoid hybrids structures (half object and half data).</a:t>
            </a:r>
            <a:endParaRPr sz="1300">
              <a:latin typeface="Raleway"/>
              <a:ea typeface="Raleway"/>
              <a:cs typeface="Raleway"/>
              <a:sym typeface="Raleway"/>
            </a:endParaRPr>
          </a:p>
        </p:txBody>
      </p:sp>
      <p:sp>
        <p:nvSpPr>
          <p:cNvPr id="549" name="Google Shape;549;p63"/>
          <p:cNvSpPr txBox="1"/>
          <p:nvPr/>
        </p:nvSpPr>
        <p:spPr>
          <a:xfrm>
            <a:off x="1381250" y="16088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a:t>
            </a:r>
            <a:r>
              <a:rPr b="1" lang="en" sz="1200">
                <a:latin typeface="Courier New"/>
                <a:ea typeface="Courier New"/>
                <a:cs typeface="Courier New"/>
                <a:sym typeface="Courier New"/>
              </a:rPr>
              <a:t> Student{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String name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age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sex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maths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literature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physics =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457200" lvl="0" marL="0" rtl="0" algn="l">
              <a:spcBef>
                <a:spcPts val="0"/>
              </a:spcBef>
              <a:spcAft>
                <a:spcPts val="0"/>
              </a:spcAft>
              <a:buNone/>
            </a:pPr>
            <a:r>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String printInformation()</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double calculateAverageScore()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6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56" name="Google Shape;556;p6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57" name="Google Shape;557;p64"/>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Should be small.</a:t>
            </a:r>
            <a:endParaRPr sz="1300">
              <a:latin typeface="Raleway"/>
              <a:ea typeface="Raleway"/>
              <a:cs typeface="Raleway"/>
              <a:sym typeface="Raleway"/>
            </a:endParaRPr>
          </a:p>
        </p:txBody>
      </p:sp>
      <p:pic>
        <p:nvPicPr>
          <p:cNvPr id="558" name="Google Shape;558;p64"/>
          <p:cNvPicPr preferRelativeResize="0"/>
          <p:nvPr/>
        </p:nvPicPr>
        <p:blipFill>
          <a:blip r:embed="rId4">
            <a:alphaModFix/>
          </a:blip>
          <a:stretch>
            <a:fillRect/>
          </a:stretch>
        </p:blipFill>
        <p:spPr>
          <a:xfrm>
            <a:off x="3686176" y="937449"/>
            <a:ext cx="2574350" cy="3327551"/>
          </a:xfrm>
          <a:prstGeom prst="rect">
            <a:avLst/>
          </a:prstGeom>
          <a:noFill/>
          <a:ln>
            <a:noFill/>
          </a:ln>
        </p:spPr>
      </p:pic>
      <p:sp>
        <p:nvSpPr>
          <p:cNvPr id="559" name="Google Shape;559;p64"/>
          <p:cNvSpPr txBox="1"/>
          <p:nvPr/>
        </p:nvSpPr>
        <p:spPr>
          <a:xfrm>
            <a:off x="1913625" y="439190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Calibri"/>
                <a:ea typeface="Calibri"/>
                <a:cs typeface="Calibri"/>
                <a:sym typeface="Calibri"/>
              </a:rPr>
              <a:t>How to make object/data structures smaller?</a:t>
            </a:r>
            <a:endParaRPr b="1" sz="1800">
              <a:solidFill>
                <a:srgbClr val="FF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6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66" name="Google Shape;566;p6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67" name="Google Shape;567;p65"/>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Do one thing.</a:t>
            </a:r>
            <a:endParaRPr sz="1300">
              <a:latin typeface="Raleway"/>
              <a:ea typeface="Raleway"/>
              <a:cs typeface="Raleway"/>
              <a:sym typeface="Raleway"/>
            </a:endParaRPr>
          </a:p>
        </p:txBody>
      </p:sp>
      <p:sp>
        <p:nvSpPr>
          <p:cNvPr id="568" name="Google Shape;568;p65"/>
          <p:cNvSpPr txBox="1"/>
          <p:nvPr/>
        </p:nvSpPr>
        <p:spPr>
          <a:xfrm>
            <a:off x="2905250" y="13802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a:t>
            </a:r>
            <a:r>
              <a:rPr b="1" lang="en" sz="900">
                <a:latin typeface="Courier New"/>
                <a:ea typeface="Courier New"/>
                <a:cs typeface="Courier New"/>
                <a:sym typeface="Courier New"/>
              </a:rPr>
              <a:t> StudentData{</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String name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a:t>
            </a:r>
            <a:r>
              <a:rPr b="1" lang="en" sz="900">
                <a:latin typeface="Courier New"/>
                <a:ea typeface="Courier New"/>
                <a:cs typeface="Courier New"/>
                <a:sym typeface="Courier New"/>
              </a:rPr>
              <a:t> age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String</a:t>
            </a:r>
            <a:r>
              <a:rPr b="1" lang="en" sz="900">
                <a:latin typeface="Courier New"/>
                <a:ea typeface="Courier New"/>
                <a:cs typeface="Courier New"/>
                <a:sym typeface="Courier New"/>
              </a:rPr>
              <a:t> sex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latin typeface="Courier New"/>
                <a:ea typeface="Courier New"/>
                <a:cs typeface="Courier New"/>
                <a:sym typeface="Courier New"/>
              </a:rPr>
              <a:t>int maths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latin typeface="Courier New"/>
                <a:ea typeface="Courier New"/>
                <a:cs typeface="Courier New"/>
                <a:sym typeface="Courier New"/>
              </a:rPr>
              <a:t>int literature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latin typeface="Courier New"/>
                <a:ea typeface="Courier New"/>
                <a:cs typeface="Courier New"/>
                <a:sym typeface="Courier New"/>
              </a:rPr>
              <a:t>int physics =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569" name="Google Shape;569;p65"/>
          <p:cNvSpPr txBox="1"/>
          <p:nvPr/>
        </p:nvSpPr>
        <p:spPr>
          <a:xfrm>
            <a:off x="5580925" y="10754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a:t>
            </a:r>
            <a:r>
              <a:rPr b="1" lang="en" sz="900">
                <a:latin typeface="Courier New"/>
                <a:ea typeface="Courier New"/>
                <a:cs typeface="Courier New"/>
                <a:sym typeface="Courier New"/>
              </a:rPr>
              <a:t> Profile{</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String name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a:t>
            </a:r>
            <a:r>
              <a:rPr b="1" lang="en" sz="900">
                <a:latin typeface="Courier New"/>
                <a:ea typeface="Courier New"/>
                <a:cs typeface="Courier New"/>
                <a:sym typeface="Courier New"/>
              </a:rPr>
              <a:t> age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S</a:t>
            </a:r>
            <a:r>
              <a:rPr b="1" lang="en" sz="900">
                <a:solidFill>
                  <a:schemeClr val="dk1"/>
                </a:solidFill>
                <a:latin typeface="Courier New"/>
                <a:ea typeface="Courier New"/>
                <a:cs typeface="Courier New"/>
                <a:sym typeface="Courier New"/>
              </a:rPr>
              <a:t>tring</a:t>
            </a:r>
            <a:r>
              <a:rPr b="1" lang="en" sz="900">
                <a:latin typeface="Courier New"/>
                <a:ea typeface="Courier New"/>
                <a:cs typeface="Courier New"/>
                <a:sym typeface="Courier New"/>
              </a:rPr>
              <a:t> sex =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Class SchoolReport{</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 maths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 literature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int physics = …</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570" name="Google Shape;570;p65"/>
          <p:cNvSpPr txBox="1"/>
          <p:nvPr/>
        </p:nvSpPr>
        <p:spPr>
          <a:xfrm>
            <a:off x="573225" y="32471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Student{</a:t>
            </a:r>
            <a:br>
              <a:rPr b="1" lang="en" sz="900">
                <a:latin typeface="Courier New"/>
                <a:ea typeface="Courier New"/>
                <a:cs typeface="Courier New"/>
                <a:sym typeface="Courier New"/>
              </a:rPr>
            </a:br>
            <a:r>
              <a:rPr b="1" lang="en" sz="900">
                <a:latin typeface="Courier New"/>
                <a:ea typeface="Courier New"/>
                <a:cs typeface="Courier New"/>
                <a:sym typeface="Courier New"/>
              </a:rPr>
              <a:t>	Profile profile;</a:t>
            </a:r>
            <a:br>
              <a:rPr b="1" lang="en" sz="900">
                <a:latin typeface="Courier New"/>
                <a:ea typeface="Courier New"/>
                <a:cs typeface="Courier New"/>
                <a:sym typeface="Courier New"/>
              </a:rPr>
            </a:br>
            <a:r>
              <a:rPr b="1" lang="en" sz="900">
                <a:latin typeface="Courier New"/>
                <a:ea typeface="Courier New"/>
                <a:cs typeface="Courier New"/>
                <a:sym typeface="Courier New"/>
              </a:rPr>
              <a:t>	SchoolReport schoolReport;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readSchoolReportFromFile();</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writeSchoolReportToFile();</a:t>
            </a:r>
            <a:br>
              <a:rPr b="1" lang="en" sz="900">
                <a:latin typeface="Courier New"/>
                <a:ea typeface="Courier New"/>
                <a:cs typeface="Courier New"/>
                <a:sym typeface="Courier New"/>
              </a:rPr>
            </a:br>
            <a:r>
              <a:rPr b="1" lang="en" sz="900">
                <a:latin typeface="Courier New"/>
                <a:ea typeface="Courier New"/>
                <a:cs typeface="Courier New"/>
                <a:sym typeface="Courier New"/>
              </a:rPr>
              <a:t>	void </a:t>
            </a:r>
            <a:r>
              <a:rPr b="1" lang="en" sz="900">
                <a:latin typeface="Courier New"/>
                <a:ea typeface="Courier New"/>
                <a:cs typeface="Courier New"/>
                <a:sym typeface="Courier New"/>
              </a:rPr>
              <a:t>calculate</a:t>
            </a:r>
            <a:r>
              <a:rPr b="1" lang="en" sz="900">
                <a:solidFill>
                  <a:schemeClr val="dk1"/>
                </a:solidFill>
                <a:latin typeface="Courier New"/>
                <a:ea typeface="Courier New"/>
                <a:cs typeface="Courier New"/>
                <a:sym typeface="Courier New"/>
              </a:rPr>
              <a:t>AverageScore();</a:t>
            </a:r>
            <a:br>
              <a:rPr b="1" lang="en" sz="900">
                <a:solidFill>
                  <a:schemeClr val="dk1"/>
                </a:solidFill>
                <a:latin typeface="Courier New"/>
                <a:ea typeface="Courier New"/>
                <a:cs typeface="Courier New"/>
                <a:sym typeface="Courier New"/>
              </a:rPr>
            </a:b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571" name="Google Shape;571;p65"/>
          <p:cNvSpPr txBox="1"/>
          <p:nvPr/>
        </p:nvSpPr>
        <p:spPr>
          <a:xfrm>
            <a:off x="4324325" y="30947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SchoolReportFileManager{</a:t>
            </a:r>
            <a:endParaRPr b="1"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	SchoolReport readSchoolReportFromFile();</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void writeSchoolReportToFile(SchoolReport schoolReport);</a:t>
            </a:r>
            <a:br>
              <a:rPr b="1" lang="en" sz="900">
                <a:solidFill>
                  <a:schemeClr val="dk1"/>
                </a:solidFill>
                <a:latin typeface="Courier New"/>
                <a:ea typeface="Courier New"/>
                <a:cs typeface="Courier New"/>
                <a:sym typeface="Courier New"/>
              </a:rPr>
            </a:b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br>
              <a:rPr b="1" lang="en" sz="900">
                <a:latin typeface="Courier New"/>
                <a:ea typeface="Courier New"/>
                <a:cs typeface="Courier New"/>
                <a:sym typeface="Courier New"/>
              </a:rPr>
            </a:br>
            <a:r>
              <a:rPr b="1" lang="en" sz="900">
                <a:latin typeface="Courier New"/>
                <a:ea typeface="Courier New"/>
                <a:cs typeface="Courier New"/>
                <a:sym typeface="Courier New"/>
              </a:rPr>
              <a:t>Class Student{</a:t>
            </a:r>
            <a:br>
              <a:rPr b="1" lang="en" sz="900">
                <a:latin typeface="Courier New"/>
                <a:ea typeface="Courier New"/>
                <a:cs typeface="Courier New"/>
                <a:sym typeface="Courier New"/>
              </a:rPr>
            </a:br>
            <a:r>
              <a:rPr b="1" lang="en" sz="900">
                <a:latin typeface="Courier New"/>
                <a:ea typeface="Courier New"/>
                <a:cs typeface="Courier New"/>
                <a:sym typeface="Courier New"/>
              </a:rPr>
              <a:t>	Profile profile;</a:t>
            </a:r>
            <a:br>
              <a:rPr b="1" lang="en" sz="900">
                <a:latin typeface="Courier New"/>
                <a:ea typeface="Courier New"/>
                <a:cs typeface="Courier New"/>
                <a:sym typeface="Courier New"/>
              </a:rPr>
            </a:br>
            <a:r>
              <a:rPr b="1" lang="en" sz="900">
                <a:latin typeface="Courier New"/>
                <a:ea typeface="Courier New"/>
                <a:cs typeface="Courier New"/>
                <a:sym typeface="Courier New"/>
              </a:rPr>
              <a:t>	SchoolReport schoolReport;</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calculate</a:t>
            </a:r>
            <a:r>
              <a:rPr b="1" lang="en" sz="900">
                <a:solidFill>
                  <a:schemeClr val="dk1"/>
                </a:solidFill>
                <a:latin typeface="Courier New"/>
                <a:ea typeface="Courier New"/>
                <a:cs typeface="Courier New"/>
                <a:sym typeface="Courier New"/>
              </a:rPr>
              <a:t>AverageScore();</a:t>
            </a:r>
            <a:br>
              <a:rPr b="1" lang="en" sz="900">
                <a:solidFill>
                  <a:schemeClr val="dk1"/>
                </a:solidFill>
                <a:latin typeface="Courier New"/>
                <a:ea typeface="Courier New"/>
                <a:cs typeface="Courier New"/>
                <a:sym typeface="Courier New"/>
              </a:rPr>
            </a:b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p:txBody>
      </p:sp>
      <p:cxnSp>
        <p:nvCxnSpPr>
          <p:cNvPr id="572" name="Google Shape;572;p65"/>
          <p:cNvCxnSpPr/>
          <p:nvPr/>
        </p:nvCxnSpPr>
        <p:spPr>
          <a:xfrm>
            <a:off x="4769425" y="1896350"/>
            <a:ext cx="432900" cy="8700"/>
          </a:xfrm>
          <a:prstGeom prst="straightConnector1">
            <a:avLst/>
          </a:prstGeom>
          <a:noFill/>
          <a:ln cap="flat" cmpd="sng" w="38100">
            <a:solidFill>
              <a:srgbClr val="666666"/>
            </a:solidFill>
            <a:prstDash val="solid"/>
            <a:round/>
            <a:headEnd len="med" w="med" type="none"/>
            <a:tailEnd len="med" w="med" type="triangle"/>
          </a:ln>
        </p:spPr>
      </p:cxnSp>
      <p:cxnSp>
        <p:nvCxnSpPr>
          <p:cNvPr id="573" name="Google Shape;573;p65"/>
          <p:cNvCxnSpPr/>
          <p:nvPr/>
        </p:nvCxnSpPr>
        <p:spPr>
          <a:xfrm>
            <a:off x="3702625" y="3877550"/>
            <a:ext cx="432900" cy="8700"/>
          </a:xfrm>
          <a:prstGeom prst="straightConnector1">
            <a:avLst/>
          </a:prstGeom>
          <a:noFill/>
          <a:ln cap="flat" cmpd="sng" w="38100">
            <a:solidFill>
              <a:srgbClr val="666666"/>
            </a:solidFill>
            <a:prstDash val="solid"/>
            <a:round/>
            <a:headEnd len="med" w="med" type="none"/>
            <a:tailEnd len="med" w="med" type="triangle"/>
          </a:ln>
        </p:spPr>
      </p:cxnSp>
      <p:cxnSp>
        <p:nvCxnSpPr>
          <p:cNvPr id="574" name="Google Shape;574;p65"/>
          <p:cNvCxnSpPr/>
          <p:nvPr/>
        </p:nvCxnSpPr>
        <p:spPr>
          <a:xfrm flipH="1" rot="10800000">
            <a:off x="822625" y="2831650"/>
            <a:ext cx="7412100" cy="3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6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81" name="Google Shape;581;p6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82" name="Google Shape;582;p6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Small number of instance variables</a:t>
            </a:r>
            <a:endParaRPr sz="1300">
              <a:latin typeface="Raleway"/>
              <a:ea typeface="Raleway"/>
              <a:cs typeface="Raleway"/>
              <a:sym typeface="Raleway"/>
            </a:endParaRPr>
          </a:p>
        </p:txBody>
      </p:sp>
      <p:sp>
        <p:nvSpPr>
          <p:cNvPr id="583" name="Google Shape;583;p66"/>
          <p:cNvSpPr txBox="1"/>
          <p:nvPr/>
        </p:nvSpPr>
        <p:spPr>
          <a:xfrm>
            <a:off x="4324325" y="15586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Profile{</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String name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a:t>
            </a:r>
            <a:r>
              <a:rPr b="1" lang="en" sz="900">
                <a:latin typeface="Courier New"/>
                <a:ea typeface="Courier New"/>
                <a:cs typeface="Courier New"/>
                <a:sym typeface="Courier New"/>
              </a:rPr>
              <a:t> age = …</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String</a:t>
            </a:r>
            <a:r>
              <a:rPr b="1" lang="en" sz="900">
                <a:latin typeface="Courier New"/>
                <a:ea typeface="Courier New"/>
                <a:cs typeface="Courier New"/>
                <a:sym typeface="Courier New"/>
              </a:rPr>
              <a:t> sex =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Class SchoolReport{</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 maths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 literature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int physics = …</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584" name="Google Shape;584;p66"/>
          <p:cNvSpPr txBox="1"/>
          <p:nvPr/>
        </p:nvSpPr>
        <p:spPr>
          <a:xfrm>
            <a:off x="573225" y="19517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Student{</a:t>
            </a:r>
            <a:br>
              <a:rPr b="1" lang="en" sz="900">
                <a:latin typeface="Courier New"/>
                <a:ea typeface="Courier New"/>
                <a:cs typeface="Courier New"/>
                <a:sym typeface="Courier New"/>
              </a:rPr>
            </a:br>
            <a:r>
              <a:rPr b="1" lang="en" sz="900">
                <a:solidFill>
                  <a:schemeClr val="dk1"/>
                </a:solidFill>
                <a:latin typeface="Courier New"/>
                <a:ea typeface="Courier New"/>
                <a:cs typeface="Courier New"/>
                <a:sym typeface="Courier New"/>
              </a:rPr>
              <a:t>	String name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int age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String sex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int maths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int literature = …</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int physics = …</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readSchoolReportFromFile();</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writeSchoolReportToFile();</a:t>
            </a:r>
            <a:br>
              <a:rPr b="1" lang="en" sz="900">
                <a:latin typeface="Courier New"/>
                <a:ea typeface="Courier New"/>
                <a:cs typeface="Courier New"/>
                <a:sym typeface="Courier New"/>
              </a:rPr>
            </a:br>
            <a:r>
              <a:rPr b="1" lang="en" sz="900">
                <a:latin typeface="Courier New"/>
                <a:ea typeface="Courier New"/>
                <a:cs typeface="Courier New"/>
                <a:sym typeface="Courier New"/>
              </a:rPr>
              <a:t>	void calculate</a:t>
            </a:r>
            <a:r>
              <a:rPr b="1" lang="en" sz="900">
                <a:solidFill>
                  <a:schemeClr val="dk1"/>
                </a:solidFill>
                <a:latin typeface="Courier New"/>
                <a:ea typeface="Courier New"/>
                <a:cs typeface="Courier New"/>
                <a:sym typeface="Courier New"/>
              </a:rPr>
              <a:t>AverageScore();</a:t>
            </a:r>
            <a:br>
              <a:rPr b="1" lang="en" sz="900">
                <a:solidFill>
                  <a:schemeClr val="dk1"/>
                </a:solidFill>
                <a:latin typeface="Courier New"/>
                <a:ea typeface="Courier New"/>
                <a:cs typeface="Courier New"/>
                <a:sym typeface="Courier New"/>
              </a:rPr>
            </a:b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585" name="Google Shape;585;p66"/>
          <p:cNvSpPr txBox="1"/>
          <p:nvPr/>
        </p:nvSpPr>
        <p:spPr>
          <a:xfrm>
            <a:off x="4324325" y="314670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SchoolReportFileManager{</a:t>
            </a:r>
            <a:endParaRPr b="1" sz="900">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SchoolReport readSchoolReportFromFile();</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void writeSchoolReportToFile(SchoolReport schoolReport);</a:t>
            </a:r>
            <a:br>
              <a:rPr b="1" lang="en" sz="900">
                <a:solidFill>
                  <a:schemeClr val="dk1"/>
                </a:solidFill>
                <a:latin typeface="Courier New"/>
                <a:ea typeface="Courier New"/>
                <a:cs typeface="Courier New"/>
                <a:sym typeface="Courier New"/>
              </a:rPr>
            </a:b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br>
              <a:rPr b="1" lang="en" sz="900">
                <a:latin typeface="Courier New"/>
                <a:ea typeface="Courier New"/>
                <a:cs typeface="Courier New"/>
                <a:sym typeface="Courier New"/>
              </a:rPr>
            </a:br>
            <a:r>
              <a:rPr b="1" lang="en" sz="900">
                <a:latin typeface="Courier New"/>
                <a:ea typeface="Courier New"/>
                <a:cs typeface="Courier New"/>
                <a:sym typeface="Courier New"/>
              </a:rPr>
              <a:t>Class Student{</a:t>
            </a:r>
            <a:br>
              <a:rPr b="1" lang="en" sz="900">
                <a:latin typeface="Courier New"/>
                <a:ea typeface="Courier New"/>
                <a:cs typeface="Courier New"/>
                <a:sym typeface="Courier New"/>
              </a:rPr>
            </a:br>
            <a:r>
              <a:rPr b="1" lang="en" sz="900">
                <a:latin typeface="Courier New"/>
                <a:ea typeface="Courier New"/>
                <a:cs typeface="Courier New"/>
                <a:sym typeface="Courier New"/>
              </a:rPr>
              <a:t>	Profile profile;</a:t>
            </a:r>
            <a:br>
              <a:rPr b="1" lang="en" sz="900">
                <a:latin typeface="Courier New"/>
                <a:ea typeface="Courier New"/>
                <a:cs typeface="Courier New"/>
                <a:sym typeface="Courier New"/>
              </a:rPr>
            </a:br>
            <a:r>
              <a:rPr b="1" lang="en" sz="900">
                <a:latin typeface="Courier New"/>
                <a:ea typeface="Courier New"/>
                <a:cs typeface="Courier New"/>
                <a:sym typeface="Courier New"/>
              </a:rPr>
              <a:t>	SchoolReport schoolReport;</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calculate</a:t>
            </a:r>
            <a:r>
              <a:rPr b="1" lang="en" sz="900">
                <a:solidFill>
                  <a:schemeClr val="dk1"/>
                </a:solidFill>
                <a:latin typeface="Courier New"/>
                <a:ea typeface="Courier New"/>
                <a:cs typeface="Courier New"/>
                <a:sym typeface="Courier New"/>
              </a:rPr>
              <a:t>AverageScore();</a:t>
            </a:r>
            <a:br>
              <a:rPr b="1" lang="en" sz="900">
                <a:solidFill>
                  <a:schemeClr val="dk1"/>
                </a:solidFill>
                <a:latin typeface="Courier New"/>
                <a:ea typeface="Courier New"/>
                <a:cs typeface="Courier New"/>
                <a:sym typeface="Courier New"/>
              </a:rPr>
            </a:b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void updateMathsScore(int maths);</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p:txBody>
      </p:sp>
      <p:cxnSp>
        <p:nvCxnSpPr>
          <p:cNvPr id="586" name="Google Shape;586;p66"/>
          <p:cNvCxnSpPr/>
          <p:nvPr/>
        </p:nvCxnSpPr>
        <p:spPr>
          <a:xfrm>
            <a:off x="3702625" y="3115550"/>
            <a:ext cx="432900" cy="8700"/>
          </a:xfrm>
          <a:prstGeom prst="straightConnector1">
            <a:avLst/>
          </a:prstGeom>
          <a:noFill/>
          <a:ln cap="flat" cmpd="sng" w="38100">
            <a:solidFill>
              <a:srgbClr val="666666"/>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6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593" name="Google Shape;593;p6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594" name="Google Shape;594;p6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Base class should know nothing about their derivatives</a:t>
            </a:r>
            <a:endParaRPr sz="1300">
              <a:latin typeface="Raleway"/>
              <a:ea typeface="Raleway"/>
              <a:cs typeface="Raleway"/>
              <a:sym typeface="Raleway"/>
            </a:endParaRPr>
          </a:p>
        </p:txBody>
      </p:sp>
      <p:sp>
        <p:nvSpPr>
          <p:cNvPr id="595" name="Google Shape;595;p67"/>
          <p:cNvSpPr txBox="1"/>
          <p:nvPr/>
        </p:nvSpPr>
        <p:spPr>
          <a:xfrm>
            <a:off x="2246175" y="163830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ourier New"/>
                <a:ea typeface="Courier New"/>
                <a:cs typeface="Courier New"/>
                <a:sym typeface="Courier New"/>
              </a:rPr>
              <a:t>Class Member{</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void getGiftcard(){</a:t>
            </a:r>
            <a:endParaRPr b="1" sz="1300">
              <a:latin typeface="Courier New"/>
              <a:ea typeface="Courier New"/>
              <a:cs typeface="Courier New"/>
              <a:sym typeface="Courier New"/>
            </a:endParaRPr>
          </a:p>
          <a:p>
            <a:pPr indent="457200" lvl="0" marL="0" rtl="0" algn="l">
              <a:spcBef>
                <a:spcPts val="0"/>
              </a:spcBef>
              <a:spcAft>
                <a:spcPts val="0"/>
              </a:spcAft>
              <a:buNone/>
            </a:pPr>
            <a:r>
              <a:rPr b="1" lang="en" sz="1300">
                <a:latin typeface="Courier New"/>
                <a:ea typeface="Courier New"/>
                <a:cs typeface="Courier New"/>
                <a:sym typeface="Courier New"/>
              </a:rPr>
              <a:t>	if(this instanceof GoldMember){</a:t>
            </a:r>
            <a:endParaRPr b="1" sz="1300">
              <a:latin typeface="Courier New"/>
              <a:ea typeface="Courier New"/>
              <a:cs typeface="Courier New"/>
              <a:sym typeface="Courier New"/>
            </a:endParaRPr>
          </a:p>
          <a:p>
            <a:pPr indent="457200" lvl="0" marL="457200" rtl="0" algn="l">
              <a:spcBef>
                <a:spcPts val="0"/>
              </a:spcBef>
              <a:spcAft>
                <a:spcPts val="0"/>
              </a:spcAft>
              <a:buNone/>
            </a:pPr>
            <a:r>
              <a:rPr b="1" lang="en" sz="1300">
                <a:latin typeface="Courier New"/>
                <a:ea typeface="Courier New"/>
                <a:cs typeface="Courier New"/>
                <a:sym typeface="Courier New"/>
              </a:rPr>
              <a:t>	return </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457200" lvl="0" marL="457200" rtl="0" algn="l">
              <a:spcBef>
                <a:spcPts val="0"/>
              </a:spcBef>
              <a:spcAft>
                <a:spcPts val="0"/>
              </a:spcAft>
              <a:buNone/>
            </a:pP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457200" lvl="0" marL="457200" rtl="0" algn="l">
              <a:spcBef>
                <a:spcPts val="0"/>
              </a:spcBef>
              <a:spcAft>
                <a:spcPts val="0"/>
              </a:spcAft>
              <a:buNone/>
            </a:pPr>
            <a:r>
              <a:t/>
            </a:r>
            <a:endParaRPr b="1" sz="13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	if(this instanceof NormalMember){</a:t>
            </a:r>
            <a:endParaRPr b="1" sz="13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	return ...</a:t>
            </a:r>
            <a:endParaRPr b="1" sz="13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300">
                <a:solidFill>
                  <a:schemeClr val="dk1"/>
                </a:solidFill>
                <a:latin typeface="Courier New"/>
                <a:ea typeface="Courier New"/>
                <a:cs typeface="Courier New"/>
                <a:sym typeface="Courier New"/>
              </a:rPr>
              <a:t>}</a:t>
            </a:r>
            <a:endParaRPr b="1" sz="1300">
              <a:latin typeface="Courier New"/>
              <a:ea typeface="Courier New"/>
              <a:cs typeface="Courier New"/>
              <a:sym typeface="Courier New"/>
            </a:endParaRPr>
          </a:p>
          <a:p>
            <a:pPr indent="457200" lvl="0" marL="0" rtl="0" algn="l">
              <a:spcBef>
                <a:spcPts val="0"/>
              </a:spcBef>
              <a:spcAft>
                <a:spcPts val="0"/>
              </a:spcAft>
              <a:buNone/>
            </a:pP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a:t>
            </a:r>
            <a:br>
              <a:rPr b="1" lang="en" sz="1300">
                <a:latin typeface="Courier New"/>
                <a:ea typeface="Courier New"/>
                <a:cs typeface="Courier New"/>
                <a:sym typeface="Courier New"/>
              </a:rPr>
            </a:br>
            <a:br>
              <a:rPr b="1" lang="en" sz="1300">
                <a:latin typeface="Courier New"/>
                <a:ea typeface="Courier New"/>
                <a:cs typeface="Courier New"/>
                <a:sym typeface="Courier New"/>
              </a:rPr>
            </a:br>
            <a:r>
              <a:rPr b="1" lang="en" sz="1300">
                <a:latin typeface="Courier New"/>
                <a:ea typeface="Courier New"/>
                <a:cs typeface="Courier New"/>
                <a:sym typeface="Courier New"/>
              </a:rPr>
              <a:t>Class GoldMember extends Member{}</a:t>
            </a:r>
            <a:br>
              <a:rPr b="1" lang="en" sz="1300">
                <a:latin typeface="Courier New"/>
                <a:ea typeface="Courier New"/>
                <a:cs typeface="Courier New"/>
                <a:sym typeface="Courier New"/>
              </a:rPr>
            </a:br>
            <a:r>
              <a:rPr b="1" lang="en" sz="1300">
                <a:latin typeface="Courier New"/>
                <a:ea typeface="Courier New"/>
                <a:cs typeface="Courier New"/>
                <a:sym typeface="Courier New"/>
              </a:rPr>
              <a:t>Class NormalMember extends Member{}</a:t>
            </a:r>
            <a:endParaRPr b="1" sz="13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6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02" name="Google Shape;602;p6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603" name="Google Shape;603;p6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Better to have many functions than to pass some code into a function to select a behavior</a:t>
            </a:r>
            <a:endParaRPr sz="1300">
              <a:latin typeface="Raleway"/>
              <a:ea typeface="Raleway"/>
              <a:cs typeface="Raleway"/>
              <a:sym typeface="Raleway"/>
            </a:endParaRPr>
          </a:p>
        </p:txBody>
      </p:sp>
      <p:sp>
        <p:nvSpPr>
          <p:cNvPr id="604" name="Google Shape;604;p68"/>
          <p:cNvSpPr txBox="1"/>
          <p:nvPr/>
        </p:nvSpPr>
        <p:spPr>
          <a:xfrm>
            <a:off x="181850" y="2400300"/>
            <a:ext cx="83472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Courier New"/>
                <a:ea typeface="Courier New"/>
                <a:cs typeface="Courier New"/>
                <a:sym typeface="Courier New"/>
              </a:rPr>
              <a:t>int </a:t>
            </a:r>
            <a:r>
              <a:rPr b="1" lang="en" sz="800">
                <a:solidFill>
                  <a:schemeClr val="dk1"/>
                </a:solidFill>
                <a:latin typeface="Courier New"/>
                <a:ea typeface="Courier New"/>
                <a:cs typeface="Courier New"/>
                <a:sym typeface="Courier New"/>
              </a:rPr>
              <a:t>calculateAverageScore</a:t>
            </a:r>
            <a:r>
              <a:rPr b="1" lang="en" sz="800">
                <a:latin typeface="Courier New"/>
                <a:ea typeface="Courier New"/>
                <a:cs typeface="Courier New"/>
                <a:sym typeface="Courier New"/>
              </a:rPr>
              <a:t>(Member member, int maths, </a:t>
            </a:r>
            <a:br>
              <a:rPr b="1" lang="en" sz="800">
                <a:latin typeface="Courier New"/>
                <a:ea typeface="Courier New"/>
                <a:cs typeface="Courier New"/>
                <a:sym typeface="Courier New"/>
              </a:rPr>
            </a:br>
            <a:r>
              <a:rPr b="1" lang="en" sz="800">
                <a:latin typeface="Courier New"/>
                <a:ea typeface="Courier New"/>
                <a:cs typeface="Courier New"/>
                <a:sym typeface="Courier New"/>
              </a:rPr>
              <a:t>		int physics, int </a:t>
            </a:r>
            <a:r>
              <a:rPr b="1" lang="en" sz="800">
                <a:solidFill>
                  <a:schemeClr val="dk1"/>
                </a:solidFill>
                <a:latin typeface="Courier New"/>
                <a:ea typeface="Courier New"/>
                <a:cs typeface="Courier New"/>
                <a:sym typeface="Courier New"/>
              </a:rPr>
              <a:t>literature</a:t>
            </a:r>
            <a:r>
              <a:rPr b="1" lang="en" sz="800">
                <a:latin typeface="Courier New"/>
                <a:ea typeface="Courier New"/>
                <a:cs typeface="Courier New"/>
                <a:sym typeface="Courier New"/>
              </a:rPr>
              <a:t>){</a:t>
            </a:r>
            <a:endParaRPr b="1" sz="800">
              <a:latin typeface="Courier New"/>
              <a:ea typeface="Courier New"/>
              <a:cs typeface="Courier New"/>
              <a:sym typeface="Courier New"/>
            </a:endParaRPr>
          </a:p>
          <a:p>
            <a:pPr indent="0" lvl="0" marL="0" rtl="0" algn="l">
              <a:spcBef>
                <a:spcPts val="0"/>
              </a:spcBef>
              <a:spcAft>
                <a:spcPts val="0"/>
              </a:spcAft>
              <a:buNone/>
            </a:pPr>
            <a:r>
              <a:t/>
            </a:r>
            <a:endParaRPr b="1" sz="800">
              <a:latin typeface="Courier New"/>
              <a:ea typeface="Courier New"/>
              <a:cs typeface="Courier New"/>
              <a:sym typeface="Courier New"/>
            </a:endParaRPr>
          </a:p>
          <a:p>
            <a:pPr indent="0" lvl="0" marL="0" rtl="0" algn="l">
              <a:spcBef>
                <a:spcPts val="0"/>
              </a:spcBef>
              <a:spcAft>
                <a:spcPts val="0"/>
              </a:spcAft>
              <a:buNone/>
            </a:pPr>
            <a:r>
              <a:rPr b="1" lang="en" sz="800">
                <a:latin typeface="Courier New"/>
                <a:ea typeface="Courier New"/>
                <a:cs typeface="Courier New"/>
                <a:sym typeface="Courier New"/>
              </a:rPr>
              <a:t>	if(member.isTeacher()){</a:t>
            </a:r>
            <a:endParaRPr b="1" sz="800">
              <a:latin typeface="Courier New"/>
              <a:ea typeface="Courier New"/>
              <a:cs typeface="Courier New"/>
              <a:sym typeface="Courier New"/>
            </a:endParaRPr>
          </a:p>
          <a:p>
            <a:pPr indent="457200" lvl="0" marL="0" rtl="0" algn="l">
              <a:spcBef>
                <a:spcPts val="0"/>
              </a:spcBef>
              <a:spcAft>
                <a:spcPts val="0"/>
              </a:spcAft>
              <a:buNone/>
            </a:pPr>
            <a:r>
              <a:rPr b="1" lang="en" sz="800">
                <a:latin typeface="Courier New"/>
                <a:ea typeface="Courier New"/>
                <a:cs typeface="Courier New"/>
                <a:sym typeface="Courier New"/>
              </a:rPr>
              <a:t>	return 0; // if == 0 -&gt; isTeacher</a:t>
            </a:r>
            <a:endParaRPr b="1" sz="800">
              <a:latin typeface="Courier New"/>
              <a:ea typeface="Courier New"/>
              <a:cs typeface="Courier New"/>
              <a:sym typeface="Courier New"/>
            </a:endParaRPr>
          </a:p>
          <a:p>
            <a:pPr indent="457200" lvl="0" marL="0" rtl="0" algn="l">
              <a:spcBef>
                <a:spcPts val="0"/>
              </a:spcBef>
              <a:spcAft>
                <a:spcPts val="0"/>
              </a:spcAft>
              <a:buNone/>
            </a:pPr>
            <a:r>
              <a:rPr b="1" lang="en" sz="800">
                <a:latin typeface="Courier New"/>
                <a:ea typeface="Courier New"/>
                <a:cs typeface="Courier New"/>
                <a:sym typeface="Courier New"/>
              </a:rPr>
              <a:t>}else{</a:t>
            </a:r>
            <a:endParaRPr b="1" sz="800">
              <a:latin typeface="Courier New"/>
              <a:ea typeface="Courier New"/>
              <a:cs typeface="Courier New"/>
              <a:sym typeface="Courier New"/>
            </a:endParaRPr>
          </a:p>
          <a:p>
            <a:pPr indent="457200" lvl="0" marL="0" rtl="0" algn="l">
              <a:spcBef>
                <a:spcPts val="0"/>
              </a:spcBef>
              <a:spcAft>
                <a:spcPts val="0"/>
              </a:spcAft>
              <a:buNone/>
            </a:pPr>
            <a:r>
              <a:rPr b="1" lang="en" sz="800">
                <a:latin typeface="Courier New"/>
                <a:ea typeface="Courier New"/>
                <a:cs typeface="Courier New"/>
                <a:sym typeface="Courier New"/>
              </a:rPr>
              <a:t>	if(maths &lt; 5 || physics &lt; 5 || </a:t>
            </a:r>
            <a:r>
              <a:rPr b="1" lang="en" sz="800">
                <a:solidFill>
                  <a:schemeClr val="dk1"/>
                </a:solidFill>
                <a:latin typeface="Courier New"/>
                <a:ea typeface="Courier New"/>
                <a:cs typeface="Courier New"/>
                <a:sym typeface="Courier New"/>
              </a:rPr>
              <a:t>literature &lt; 5</a:t>
            </a:r>
            <a:r>
              <a:rPr b="1" lang="en" sz="800">
                <a:latin typeface="Courier New"/>
                <a:ea typeface="Courier New"/>
                <a:cs typeface="Courier New"/>
                <a:sym typeface="Courier New"/>
              </a:rPr>
              <a:t>){</a:t>
            </a:r>
            <a:endParaRPr b="1" sz="800">
              <a:latin typeface="Courier New"/>
              <a:ea typeface="Courier New"/>
              <a:cs typeface="Courier New"/>
              <a:sym typeface="Courier New"/>
            </a:endParaRPr>
          </a:p>
          <a:p>
            <a:pPr indent="457200" lvl="0" marL="457200" rtl="0" algn="l">
              <a:spcBef>
                <a:spcPts val="0"/>
              </a:spcBef>
              <a:spcAft>
                <a:spcPts val="0"/>
              </a:spcAft>
              <a:buNone/>
            </a:pPr>
            <a:r>
              <a:rPr b="1" lang="en" sz="800">
                <a:latin typeface="Courier New"/>
                <a:ea typeface="Courier New"/>
                <a:cs typeface="Courier New"/>
                <a:sym typeface="Courier New"/>
              </a:rPr>
              <a:t>	return -1; // if &lt; 0 -&gt; fail</a:t>
            </a:r>
            <a:endParaRPr b="1" sz="800">
              <a:latin typeface="Courier New"/>
              <a:ea typeface="Courier New"/>
              <a:cs typeface="Courier New"/>
              <a:sym typeface="Courier New"/>
            </a:endParaRPr>
          </a:p>
          <a:p>
            <a:pPr indent="457200" lvl="0" marL="457200" rtl="0" algn="l">
              <a:spcBef>
                <a:spcPts val="0"/>
              </a:spcBef>
              <a:spcAft>
                <a:spcPts val="0"/>
              </a:spcAft>
              <a:buNone/>
            </a:pPr>
            <a:r>
              <a:rPr b="1" lang="en" sz="800">
                <a:latin typeface="Courier New"/>
                <a:ea typeface="Courier New"/>
                <a:cs typeface="Courier New"/>
                <a:sym typeface="Courier New"/>
              </a:rPr>
              <a:t>}else{</a:t>
            </a:r>
            <a:endParaRPr b="1" sz="800">
              <a:latin typeface="Courier New"/>
              <a:ea typeface="Courier New"/>
              <a:cs typeface="Courier New"/>
              <a:sym typeface="Courier New"/>
            </a:endParaRPr>
          </a:p>
          <a:p>
            <a:pPr indent="457200" lvl="0" marL="457200" rtl="0" algn="l">
              <a:spcBef>
                <a:spcPts val="0"/>
              </a:spcBef>
              <a:spcAft>
                <a:spcPts val="0"/>
              </a:spcAft>
              <a:buNone/>
            </a:pPr>
            <a:r>
              <a:rPr b="1" lang="en" sz="800">
                <a:latin typeface="Courier New"/>
                <a:ea typeface="Courier New"/>
                <a:cs typeface="Courier New"/>
                <a:sym typeface="Courier New"/>
              </a:rPr>
              <a:t>	return (maths + physics + </a:t>
            </a:r>
            <a:r>
              <a:rPr b="1" lang="en" sz="800">
                <a:solidFill>
                  <a:schemeClr val="dk1"/>
                </a:solidFill>
                <a:latin typeface="Courier New"/>
                <a:ea typeface="Courier New"/>
                <a:cs typeface="Courier New"/>
                <a:sym typeface="Courier New"/>
              </a:rPr>
              <a:t>literature</a:t>
            </a:r>
            <a:r>
              <a:rPr b="1" lang="en" sz="800">
                <a:latin typeface="Courier New"/>
                <a:ea typeface="Courier New"/>
                <a:cs typeface="Courier New"/>
                <a:sym typeface="Courier New"/>
              </a:rPr>
              <a:t>)/3;</a:t>
            </a:r>
            <a:endParaRPr b="1" sz="800">
              <a:latin typeface="Courier New"/>
              <a:ea typeface="Courier New"/>
              <a:cs typeface="Courier New"/>
              <a:sym typeface="Courier New"/>
            </a:endParaRPr>
          </a:p>
          <a:p>
            <a:pPr indent="457200" lvl="0" marL="457200" rtl="0" algn="l">
              <a:spcBef>
                <a:spcPts val="0"/>
              </a:spcBef>
              <a:spcAft>
                <a:spcPts val="0"/>
              </a:spcAft>
              <a:buNone/>
            </a:pPr>
            <a:r>
              <a:rPr b="1" lang="en" sz="800">
                <a:latin typeface="Courier New"/>
                <a:ea typeface="Courier New"/>
                <a:cs typeface="Courier New"/>
                <a:sym typeface="Courier New"/>
              </a:rPr>
              <a:t>}</a:t>
            </a:r>
            <a:endParaRPr b="1" sz="800">
              <a:latin typeface="Courier New"/>
              <a:ea typeface="Courier New"/>
              <a:cs typeface="Courier New"/>
              <a:sym typeface="Courier New"/>
            </a:endParaRPr>
          </a:p>
          <a:p>
            <a:pPr indent="457200" lvl="0" marL="0" rtl="0" algn="l">
              <a:spcBef>
                <a:spcPts val="0"/>
              </a:spcBef>
              <a:spcAft>
                <a:spcPts val="0"/>
              </a:spcAft>
              <a:buNone/>
            </a:pPr>
            <a:r>
              <a:rPr b="1" lang="en" sz="800">
                <a:latin typeface="Courier New"/>
                <a:ea typeface="Courier New"/>
                <a:cs typeface="Courier New"/>
                <a:sym typeface="Courier New"/>
              </a:rPr>
              <a:t>}</a:t>
            </a:r>
            <a:endParaRPr b="1" sz="800">
              <a:latin typeface="Courier New"/>
              <a:ea typeface="Courier New"/>
              <a:cs typeface="Courier New"/>
              <a:sym typeface="Courier New"/>
            </a:endParaRPr>
          </a:p>
          <a:p>
            <a:pPr indent="0" lvl="0" marL="0" rtl="0" algn="l">
              <a:spcBef>
                <a:spcPts val="0"/>
              </a:spcBef>
              <a:spcAft>
                <a:spcPts val="0"/>
              </a:spcAft>
              <a:buNone/>
            </a:pPr>
            <a:r>
              <a:rPr b="1" lang="en" sz="800">
                <a:latin typeface="Courier New"/>
                <a:ea typeface="Courier New"/>
                <a:cs typeface="Courier New"/>
                <a:sym typeface="Courier New"/>
              </a:rPr>
              <a:t>}</a:t>
            </a:r>
            <a:endParaRPr b="1" sz="800">
              <a:latin typeface="Courier New"/>
              <a:ea typeface="Courier New"/>
              <a:cs typeface="Courier New"/>
              <a:sym typeface="Courier New"/>
            </a:endParaRPr>
          </a:p>
        </p:txBody>
      </p:sp>
      <p:sp>
        <p:nvSpPr>
          <p:cNvPr id="605" name="Google Shape;605;p68"/>
          <p:cNvSpPr txBox="1"/>
          <p:nvPr/>
        </p:nvSpPr>
        <p:spPr>
          <a:xfrm>
            <a:off x="4525250" y="1638300"/>
            <a:ext cx="83472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void execute(</a:t>
            </a:r>
            <a:r>
              <a:rPr b="1" lang="en" sz="1000">
                <a:solidFill>
                  <a:schemeClr val="dk1"/>
                </a:solidFill>
                <a:latin typeface="Courier New"/>
                <a:ea typeface="Courier New"/>
                <a:cs typeface="Courier New"/>
                <a:sym typeface="Courier New"/>
              </a:rPr>
              <a:t>Member member, int maths, </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int physics, int literature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if(member.isTeacher())	return;</a:t>
            </a:r>
            <a:endParaRPr b="1" sz="1000">
              <a:latin typeface="Courier New"/>
              <a:ea typeface="Courier New"/>
              <a:cs typeface="Courier New"/>
              <a:sym typeface="Courier New"/>
            </a:endParaRPr>
          </a:p>
          <a:p>
            <a:pPr indent="457200" lvl="0" marL="0" rtl="0" algn="l">
              <a:spcBef>
                <a:spcPts val="0"/>
              </a:spcBef>
              <a:spcAft>
                <a:spcPts val="0"/>
              </a:spcAft>
              <a:buNone/>
            </a:pPr>
            <a:r>
              <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latin typeface="Courier New"/>
                <a:ea typeface="Courier New"/>
                <a:cs typeface="Courier New"/>
                <a:sym typeface="Courier New"/>
              </a:rPr>
              <a:t>if(!checkPass()) return;</a:t>
            </a:r>
            <a:br>
              <a:rPr b="1" lang="en" sz="1000">
                <a:latin typeface="Courier New"/>
                <a:ea typeface="Courier New"/>
                <a:cs typeface="Courier New"/>
                <a:sym typeface="Courier New"/>
              </a:rPr>
            </a:br>
            <a:endParaRPr b="1" sz="1000">
              <a:latin typeface="Courier New"/>
              <a:ea typeface="Courier New"/>
              <a:cs typeface="Courier New"/>
              <a:sym typeface="Courier New"/>
            </a:endParaRPr>
          </a:p>
          <a:p>
            <a:pPr indent="457200" lvl="0" marL="0" rtl="0" algn="l">
              <a:spcBef>
                <a:spcPts val="0"/>
              </a:spcBef>
              <a:spcAft>
                <a:spcPts val="0"/>
              </a:spcAft>
              <a:buNone/>
            </a:pPr>
            <a:r>
              <a:rPr b="1" lang="en" sz="1000">
                <a:latin typeface="Courier New"/>
                <a:ea typeface="Courier New"/>
                <a:cs typeface="Courier New"/>
                <a:sym typeface="Courier New"/>
              </a:rPr>
              <a:t>calculateAverageScore(maths, physics, literature);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bool checkPass(</a:t>
            </a:r>
            <a:r>
              <a:rPr b="1" lang="en" sz="1000">
                <a:solidFill>
                  <a:schemeClr val="dk1"/>
                </a:solidFill>
                <a:latin typeface="Courier New"/>
                <a:ea typeface="Courier New"/>
                <a:cs typeface="Courier New"/>
                <a:sym typeface="Courier New"/>
              </a:rPr>
              <a:t>int maths, int physics, int literature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Return maths &gt; 5 &amp;&amp; physics &gt; 5 &amp;&amp; literature &gt; 5;</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int </a:t>
            </a:r>
            <a:r>
              <a:rPr b="1" lang="en" sz="1000">
                <a:solidFill>
                  <a:schemeClr val="dk1"/>
                </a:solidFill>
                <a:latin typeface="Courier New"/>
                <a:ea typeface="Courier New"/>
                <a:cs typeface="Courier New"/>
                <a:sym typeface="Courier New"/>
              </a:rPr>
              <a:t>calculateAverageScore</a:t>
            </a:r>
            <a:r>
              <a:rPr b="1" lang="en" sz="1000">
                <a:latin typeface="Courier New"/>
                <a:ea typeface="Courier New"/>
                <a:cs typeface="Courier New"/>
                <a:sym typeface="Courier New"/>
              </a:rPr>
              <a:t>(int maths, int physics,</a:t>
            </a:r>
            <a:endParaRPr b="1" sz="1000">
              <a:latin typeface="Courier New"/>
              <a:ea typeface="Courier New"/>
              <a:cs typeface="Courier New"/>
              <a:sym typeface="Courier New"/>
            </a:endParaRPr>
          </a:p>
          <a:p>
            <a:pPr indent="457200" lvl="0" marL="457200" rtl="0" algn="l">
              <a:spcBef>
                <a:spcPts val="0"/>
              </a:spcBef>
              <a:spcAft>
                <a:spcPts val="0"/>
              </a:spcAft>
              <a:buNone/>
            </a:pPr>
            <a:r>
              <a:rPr b="1" lang="en" sz="1000">
                <a:latin typeface="Courier New"/>
                <a:ea typeface="Courier New"/>
                <a:cs typeface="Courier New"/>
                <a:sym typeface="Courier New"/>
              </a:rPr>
              <a:t> int </a:t>
            </a:r>
            <a:r>
              <a:rPr b="1" lang="en" sz="1000">
                <a:solidFill>
                  <a:schemeClr val="dk1"/>
                </a:solidFill>
                <a:latin typeface="Courier New"/>
                <a:ea typeface="Courier New"/>
                <a:cs typeface="Courier New"/>
                <a:sym typeface="Courier New"/>
              </a:rPr>
              <a:t>literature</a:t>
            </a: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457200" rtl="0" algn="l">
              <a:spcBef>
                <a:spcPts val="0"/>
              </a:spcBef>
              <a:spcAft>
                <a:spcPts val="0"/>
              </a:spcAft>
              <a:buNone/>
            </a:pPr>
            <a:r>
              <a:rPr b="1" lang="en" sz="1000">
                <a:latin typeface="Courier New"/>
                <a:ea typeface="Courier New"/>
                <a:cs typeface="Courier New"/>
                <a:sym typeface="Courier New"/>
              </a:rPr>
              <a:t>return (maths + physics + </a:t>
            </a:r>
            <a:r>
              <a:rPr b="1" lang="en" sz="1000">
                <a:solidFill>
                  <a:schemeClr val="dk1"/>
                </a:solidFill>
                <a:latin typeface="Courier New"/>
                <a:ea typeface="Courier New"/>
                <a:cs typeface="Courier New"/>
                <a:sym typeface="Courier New"/>
              </a:rPr>
              <a:t>literature</a:t>
            </a:r>
            <a:r>
              <a:rPr b="1" lang="en" sz="1000">
                <a:latin typeface="Courier New"/>
                <a:ea typeface="Courier New"/>
                <a:cs typeface="Courier New"/>
                <a:sym typeface="Courier New"/>
              </a:rPr>
              <a:t>)/3;</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69"/>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12" name="Google Shape;612;p69"/>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Objects and data structures</a:t>
            </a:r>
            <a:endParaRPr b="1" i="0" sz="1500" u="none" cap="none" strike="noStrike">
              <a:solidFill>
                <a:srgbClr val="FFFF00"/>
              </a:solidFill>
              <a:latin typeface="Raleway"/>
              <a:ea typeface="Raleway"/>
              <a:cs typeface="Raleway"/>
              <a:sym typeface="Raleway"/>
            </a:endParaRPr>
          </a:p>
        </p:txBody>
      </p:sp>
      <p:sp>
        <p:nvSpPr>
          <p:cNvPr id="613" name="Google Shape;613;p69"/>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Prefer non-static methods to static methods.</a:t>
            </a:r>
            <a:endParaRPr sz="1300">
              <a:latin typeface="Raleway"/>
              <a:ea typeface="Raleway"/>
              <a:cs typeface="Raleway"/>
              <a:sym typeface="Raleway"/>
            </a:endParaRPr>
          </a:p>
        </p:txBody>
      </p:sp>
      <p:pic>
        <p:nvPicPr>
          <p:cNvPr id="614" name="Google Shape;614;p69"/>
          <p:cNvPicPr preferRelativeResize="0"/>
          <p:nvPr/>
        </p:nvPicPr>
        <p:blipFill>
          <a:blip r:embed="rId4">
            <a:alphaModFix/>
          </a:blip>
          <a:stretch>
            <a:fillRect/>
          </a:stretch>
        </p:blipFill>
        <p:spPr>
          <a:xfrm>
            <a:off x="2841923" y="2000450"/>
            <a:ext cx="3406050" cy="2692775"/>
          </a:xfrm>
          <a:prstGeom prst="rect">
            <a:avLst/>
          </a:prstGeom>
          <a:noFill/>
          <a:ln>
            <a:noFill/>
          </a:ln>
        </p:spPr>
      </p:pic>
      <p:sp>
        <p:nvSpPr>
          <p:cNvPr id="615" name="Google Shape;615;p69"/>
          <p:cNvSpPr txBox="1"/>
          <p:nvPr/>
        </p:nvSpPr>
        <p:spPr>
          <a:xfrm>
            <a:off x="1097975" y="1214025"/>
            <a:ext cx="5743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What’s different between static methods and non-static methods ?</a:t>
            </a:r>
            <a:endParaRPr>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71" name="Google Shape;171;p2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General rules</a:t>
            </a:r>
            <a:endParaRPr b="1" i="0" sz="1500" u="none" cap="none" strike="noStrike">
              <a:solidFill>
                <a:srgbClr val="FFFF00"/>
              </a:solidFill>
              <a:latin typeface="Raleway"/>
              <a:ea typeface="Raleway"/>
              <a:cs typeface="Raleway"/>
              <a:sym typeface="Raleway"/>
            </a:endParaRPr>
          </a:p>
        </p:txBody>
      </p:sp>
      <p:sp>
        <p:nvSpPr>
          <p:cNvPr id="172" name="Google Shape;172;p25"/>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Follow standard conventions</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Naming Conventions" id="173" name="Google Shape;173;p25"/>
          <p:cNvPicPr preferRelativeResize="0"/>
          <p:nvPr/>
        </p:nvPicPr>
        <p:blipFill>
          <a:blip r:embed="rId4">
            <a:alphaModFix/>
          </a:blip>
          <a:stretch>
            <a:fillRect/>
          </a:stretch>
        </p:blipFill>
        <p:spPr>
          <a:xfrm>
            <a:off x="639500" y="1661587"/>
            <a:ext cx="2520126" cy="2309674"/>
          </a:xfrm>
          <a:prstGeom prst="rect">
            <a:avLst/>
          </a:prstGeom>
          <a:noFill/>
          <a:ln>
            <a:noFill/>
          </a:ln>
        </p:spPr>
      </p:pic>
      <p:sp>
        <p:nvSpPr>
          <p:cNvPr id="174" name="Google Shape;174;p25"/>
          <p:cNvSpPr txBox="1"/>
          <p:nvPr/>
        </p:nvSpPr>
        <p:spPr>
          <a:xfrm>
            <a:off x="1108463" y="4021525"/>
            <a:ext cx="18870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aleway"/>
                <a:ea typeface="Raleway"/>
                <a:cs typeface="Raleway"/>
                <a:sym typeface="Raleway"/>
              </a:rPr>
              <a:t>Java naming conventions</a:t>
            </a:r>
            <a:endParaRPr b="1" sz="900">
              <a:latin typeface="Raleway"/>
              <a:ea typeface="Raleway"/>
              <a:cs typeface="Raleway"/>
              <a:sym typeface="Raleway"/>
            </a:endParaRPr>
          </a:p>
        </p:txBody>
      </p:sp>
      <p:pic>
        <p:nvPicPr>
          <p:cNvPr descr="enter image description here" id="175" name="Google Shape;175;p25"/>
          <p:cNvPicPr preferRelativeResize="0"/>
          <p:nvPr/>
        </p:nvPicPr>
        <p:blipFill>
          <a:blip r:embed="rId5">
            <a:alphaModFix/>
          </a:blip>
          <a:stretch>
            <a:fillRect/>
          </a:stretch>
        </p:blipFill>
        <p:spPr>
          <a:xfrm>
            <a:off x="3559825" y="2063725"/>
            <a:ext cx="4911199" cy="1555200"/>
          </a:xfrm>
          <a:prstGeom prst="rect">
            <a:avLst/>
          </a:prstGeom>
          <a:noFill/>
          <a:ln>
            <a:noFill/>
          </a:ln>
        </p:spPr>
      </p:pic>
      <p:sp>
        <p:nvSpPr>
          <p:cNvPr id="176" name="Google Shape;176;p25"/>
          <p:cNvSpPr txBox="1"/>
          <p:nvPr/>
        </p:nvSpPr>
        <p:spPr>
          <a:xfrm>
            <a:off x="5051826" y="3760800"/>
            <a:ext cx="20796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aleway"/>
                <a:ea typeface="Raleway"/>
                <a:cs typeface="Raleway"/>
                <a:sym typeface="Raleway"/>
              </a:rPr>
              <a:t>Python naming conventions</a:t>
            </a:r>
            <a:endParaRPr b="1" sz="900">
              <a:latin typeface="Raleway"/>
              <a:ea typeface="Raleway"/>
              <a:cs typeface="Raleway"/>
              <a:sym typeface="Raleway"/>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70"/>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22" name="Google Shape;622;p70"/>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623" name="Google Shape;623;p70"/>
          <p:cNvSpPr txBox="1"/>
          <p:nvPr/>
        </p:nvSpPr>
        <p:spPr>
          <a:xfrm>
            <a:off x="1879050" y="2280750"/>
            <a:ext cx="53859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Tests</a:t>
            </a:r>
            <a:endParaRPr b="1" sz="3000">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71"/>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30" name="Google Shape;630;p71"/>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Tests</a:t>
            </a:r>
            <a:endParaRPr b="1" i="0" sz="1500" u="none" cap="none" strike="noStrike">
              <a:solidFill>
                <a:srgbClr val="FFFF00"/>
              </a:solidFill>
              <a:latin typeface="Raleway"/>
              <a:ea typeface="Raleway"/>
              <a:cs typeface="Raleway"/>
              <a:sym typeface="Raleway"/>
            </a:endParaRPr>
          </a:p>
        </p:txBody>
      </p:sp>
      <p:sp>
        <p:nvSpPr>
          <p:cNvPr id="631" name="Google Shape;631;p71"/>
          <p:cNvSpPr txBox="1"/>
          <p:nvPr/>
        </p:nvSpPr>
        <p:spPr>
          <a:xfrm>
            <a:off x="783336" y="1648968"/>
            <a:ext cx="7882200" cy="3858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One assert per test.</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Readable.</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Fast.</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Independent.</a:t>
            </a:r>
            <a:endParaRPr sz="1600">
              <a:solidFill>
                <a:srgbClr val="172B4D"/>
              </a:solidFill>
              <a:highlight>
                <a:srgbClr val="FFFFFF"/>
              </a:highlight>
              <a:latin typeface="Raleway"/>
              <a:ea typeface="Raleway"/>
              <a:cs typeface="Raleway"/>
              <a:sym typeface="Raleway"/>
            </a:endParaRPr>
          </a:p>
          <a:p>
            <a:pPr indent="-330200" lvl="0" marL="457200" rtl="0" algn="l">
              <a:lnSpc>
                <a:spcPct val="150000"/>
              </a:lnSpc>
              <a:spcBef>
                <a:spcPts val="0"/>
              </a:spcBef>
              <a:spcAft>
                <a:spcPts val="0"/>
              </a:spcAft>
              <a:buClr>
                <a:srgbClr val="172B4D"/>
              </a:buClr>
              <a:buSzPts val="1600"/>
              <a:buFont typeface="Raleway"/>
              <a:buChar char="●"/>
            </a:pPr>
            <a:r>
              <a:rPr lang="en" sz="1600">
                <a:solidFill>
                  <a:srgbClr val="172B4D"/>
                </a:solidFill>
                <a:highlight>
                  <a:srgbClr val="FFFFFF"/>
                </a:highlight>
                <a:latin typeface="Raleway"/>
                <a:ea typeface="Raleway"/>
                <a:cs typeface="Raleway"/>
                <a:sym typeface="Raleway"/>
              </a:rPr>
              <a:t>Repeatable.</a:t>
            </a:r>
            <a:endParaRPr b="1" sz="1600">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72"/>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38" name="Google Shape;638;p72"/>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639" name="Google Shape;639;p72"/>
          <p:cNvSpPr txBox="1"/>
          <p:nvPr/>
        </p:nvSpPr>
        <p:spPr>
          <a:xfrm>
            <a:off x="1879050" y="2280750"/>
            <a:ext cx="53859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Raleway"/>
                <a:ea typeface="Raleway"/>
                <a:cs typeface="Raleway"/>
                <a:sym typeface="Raleway"/>
              </a:rPr>
              <a:t>Code smells</a:t>
            </a:r>
            <a:endParaRPr b="1" sz="3000">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73"/>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46" name="Google Shape;646;p73"/>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647" name="Google Shape;647;p73"/>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Rigidity. The software is difficult to change. A small change causes a cascade of subsequent changes.</a:t>
            </a:r>
            <a:endParaRPr sz="1300">
              <a:latin typeface="Raleway"/>
              <a:ea typeface="Raleway"/>
              <a:cs typeface="Raleway"/>
              <a:sym typeface="Raleway"/>
            </a:endParaRPr>
          </a:p>
        </p:txBody>
      </p:sp>
      <p:sp>
        <p:nvSpPr>
          <p:cNvPr id="648" name="Google Shape;648;p73"/>
          <p:cNvSpPr txBox="1"/>
          <p:nvPr/>
        </p:nvSpPr>
        <p:spPr>
          <a:xfrm>
            <a:off x="710050" y="15413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Class Animal{</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t>
            </a:r>
            <a:r>
              <a:rPr b="1" lang="en" sz="900">
                <a:solidFill>
                  <a:schemeClr val="dk1"/>
                </a:solidFill>
                <a:latin typeface="Courier New"/>
                <a:ea typeface="Courier New"/>
                <a:cs typeface="Courier New"/>
                <a:sym typeface="Courier New"/>
              </a:rPr>
              <a:t>Val cat = {legs: 4, fly: false}</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Val bird = {legs: 2, fly: true}</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00">
                <a:solidFill>
                  <a:schemeClr val="dk1"/>
                </a:solidFill>
                <a:latin typeface="Courier New"/>
                <a:ea typeface="Courier New"/>
                <a:cs typeface="Courier New"/>
                <a:sym typeface="Courier New"/>
              </a:rPr>
              <a:t>	Val elephant = {legs: 4, fly: false}</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Class AnimalLegManager{</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Animal animal = new Animal();</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	Void totalLegs(){</a:t>
            </a:r>
            <a:endParaRPr b="1" sz="900">
              <a:latin typeface="Courier New"/>
              <a:ea typeface="Courier New"/>
              <a:cs typeface="Courier New"/>
              <a:sym typeface="Courier New"/>
            </a:endParaRPr>
          </a:p>
          <a:p>
            <a:pPr indent="457200" lvl="0" marL="457200" rtl="0" algn="l">
              <a:spcBef>
                <a:spcPts val="0"/>
              </a:spcBef>
              <a:spcAft>
                <a:spcPts val="0"/>
              </a:spcAft>
              <a:buNone/>
            </a:pPr>
            <a:r>
              <a:rPr b="1" lang="en" sz="900">
                <a:latin typeface="Courier New"/>
                <a:ea typeface="Courier New"/>
                <a:cs typeface="Courier New"/>
                <a:sym typeface="Courier New"/>
              </a:rPr>
              <a:t>return animat.cat.legs + animal.</a:t>
            </a:r>
            <a:r>
              <a:rPr b="1" lang="en" sz="900">
                <a:solidFill>
                  <a:schemeClr val="dk1"/>
                </a:solidFill>
                <a:latin typeface="Courier New"/>
                <a:ea typeface="Courier New"/>
                <a:cs typeface="Courier New"/>
                <a:sym typeface="Courier New"/>
              </a:rPr>
              <a:t>bird</a:t>
            </a:r>
            <a:r>
              <a:rPr b="1" lang="en" sz="900">
                <a:latin typeface="Courier New"/>
                <a:ea typeface="Courier New"/>
                <a:cs typeface="Courier New"/>
                <a:sym typeface="Courier New"/>
              </a:rPr>
              <a:t>.legs + animal.elephant.legs;</a:t>
            </a:r>
            <a:endParaRPr b="1" sz="900">
              <a:latin typeface="Courier New"/>
              <a:ea typeface="Courier New"/>
              <a:cs typeface="Courier New"/>
              <a:sym typeface="Courier New"/>
            </a:endParaRPr>
          </a:p>
          <a:p>
            <a:pPr indent="45720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rPr b="1" lang="en" sz="9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0"/>
              </a:spcBef>
              <a:spcAft>
                <a:spcPts val="0"/>
              </a:spcAft>
              <a:buNone/>
            </a:pPr>
            <a:r>
              <a:t/>
            </a:r>
            <a:endParaRPr b="1" sz="900">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Class </a:t>
            </a:r>
            <a:r>
              <a:rPr b="1" lang="en" sz="900">
                <a:solidFill>
                  <a:schemeClr val="dk1"/>
                </a:solidFill>
                <a:latin typeface="Courier New"/>
                <a:ea typeface="Courier New"/>
                <a:cs typeface="Courier New"/>
                <a:sym typeface="Courier New"/>
              </a:rPr>
              <a:t>AnimalFlyManager</a:t>
            </a:r>
            <a:r>
              <a:rPr b="1" lang="en" sz="900">
                <a:solidFill>
                  <a:schemeClr val="dk1"/>
                </a:solidFill>
                <a:latin typeface="Courier New"/>
                <a:ea typeface="Courier New"/>
                <a:cs typeface="Courier New"/>
                <a:sym typeface="Courier New"/>
              </a:rPr>
              <a:t>{</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a:t>
            </a:r>
            <a:r>
              <a:rPr b="1" lang="en" sz="900">
                <a:solidFill>
                  <a:schemeClr val="dk1"/>
                </a:solidFill>
                <a:latin typeface="Courier New"/>
                <a:ea typeface="Courier New"/>
                <a:cs typeface="Courier New"/>
                <a:sym typeface="Courier New"/>
              </a:rPr>
              <a:t>Animal animal = new Animal();</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int countAnimalCanFly(){</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		var count = 0;</a:t>
            </a:r>
            <a:endParaRPr b="1" sz="9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900">
                <a:solidFill>
                  <a:schemeClr val="dk1"/>
                </a:solidFill>
                <a:latin typeface="Courier New"/>
                <a:ea typeface="Courier New"/>
                <a:cs typeface="Courier New"/>
                <a:sym typeface="Courier New"/>
              </a:rPr>
              <a:t>if(cat.fly) count++;</a:t>
            </a:r>
            <a:endParaRPr b="1" sz="9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900">
                <a:solidFill>
                  <a:schemeClr val="dk1"/>
                </a:solidFill>
                <a:latin typeface="Courier New"/>
                <a:ea typeface="Courier New"/>
                <a:cs typeface="Courier New"/>
                <a:sym typeface="Courier New"/>
              </a:rPr>
              <a:t>if(bird.fly) count++;</a:t>
            </a:r>
            <a:endParaRPr b="1" sz="9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900">
                <a:solidFill>
                  <a:schemeClr val="dk1"/>
                </a:solidFill>
                <a:latin typeface="Courier New"/>
                <a:ea typeface="Courier New"/>
                <a:cs typeface="Courier New"/>
                <a:sym typeface="Courier New"/>
              </a:rPr>
              <a:t>if(elephant.fly) count++;</a:t>
            </a:r>
            <a:endParaRPr b="1" sz="9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b="1" lang="en" sz="900">
                <a:solidFill>
                  <a:schemeClr val="dk1"/>
                </a:solidFill>
                <a:latin typeface="Courier New"/>
                <a:ea typeface="Courier New"/>
                <a:cs typeface="Courier New"/>
                <a:sym typeface="Courier New"/>
              </a:rPr>
              <a:t>return count;</a:t>
            </a:r>
            <a:endParaRPr b="1" sz="9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900">
                <a:solidFill>
                  <a:schemeClr val="dk1"/>
                </a:solidFill>
                <a:latin typeface="Courier New"/>
                <a:ea typeface="Courier New"/>
                <a:cs typeface="Courier New"/>
                <a:sym typeface="Courier New"/>
              </a:rPr>
              <a:t>}</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t>
            </a:r>
            <a:endParaRPr b="1" sz="900">
              <a:latin typeface="Courier New"/>
              <a:ea typeface="Courier New"/>
              <a:cs typeface="Courier New"/>
              <a:sym typeface="Courier New"/>
            </a:endParaRPr>
          </a:p>
        </p:txBody>
      </p:sp>
      <p:sp>
        <p:nvSpPr>
          <p:cNvPr id="649" name="Google Shape;649;p73"/>
          <p:cNvSpPr txBox="1"/>
          <p:nvPr/>
        </p:nvSpPr>
        <p:spPr>
          <a:xfrm>
            <a:off x="4852550" y="1458175"/>
            <a:ext cx="43464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Raleway"/>
                <a:ea typeface="Raleway"/>
                <a:cs typeface="Raleway"/>
                <a:sym typeface="Raleway"/>
              </a:rPr>
              <a:t>Hey, I want to add dog to system. How long you can finish ?</a:t>
            </a:r>
            <a:endParaRPr b="1" sz="2000">
              <a:solidFill>
                <a:srgbClr val="FF0000"/>
              </a:solidFill>
              <a:latin typeface="Raleway"/>
              <a:ea typeface="Raleway"/>
              <a:cs typeface="Raleway"/>
              <a:sym typeface="Raleway"/>
            </a:endParaRPr>
          </a:p>
          <a:p>
            <a:pPr indent="0" lvl="0" marL="0" rtl="0" algn="l">
              <a:spcBef>
                <a:spcPts val="0"/>
              </a:spcBef>
              <a:spcAft>
                <a:spcPts val="0"/>
              </a:spcAft>
              <a:buNone/>
            </a:pPr>
            <a:br>
              <a:rPr b="1" lang="en" sz="2000">
                <a:solidFill>
                  <a:srgbClr val="FF0000"/>
                </a:solidFill>
                <a:latin typeface="Raleway"/>
                <a:ea typeface="Raleway"/>
                <a:cs typeface="Raleway"/>
                <a:sym typeface="Raleway"/>
              </a:rPr>
            </a:br>
            <a:r>
              <a:rPr b="1" lang="en" sz="2000">
                <a:solidFill>
                  <a:srgbClr val="FF0000"/>
                </a:solidFill>
                <a:latin typeface="Raleway"/>
                <a:ea typeface="Raleway"/>
                <a:cs typeface="Raleway"/>
                <a:sym typeface="Raleway"/>
              </a:rPr>
              <a:t>I can do it in 3 days.</a:t>
            </a:r>
            <a:endParaRPr b="1" sz="2000">
              <a:solidFill>
                <a:srgbClr val="FF0000"/>
              </a:solidFill>
              <a:latin typeface="Raleway"/>
              <a:ea typeface="Raleway"/>
              <a:cs typeface="Raleway"/>
              <a:sym typeface="Raleway"/>
            </a:endParaRPr>
          </a:p>
        </p:txBody>
      </p:sp>
      <p:pic>
        <p:nvPicPr>
          <p:cNvPr descr="SIO70: WTF Sam Harris - Serious Inquiries Only" id="650" name="Google Shape;650;p73"/>
          <p:cNvPicPr preferRelativeResize="0"/>
          <p:nvPr/>
        </p:nvPicPr>
        <p:blipFill>
          <a:blip r:embed="rId4">
            <a:alphaModFix/>
          </a:blip>
          <a:stretch>
            <a:fillRect/>
          </a:stretch>
        </p:blipFill>
        <p:spPr>
          <a:xfrm>
            <a:off x="5230100" y="3091300"/>
            <a:ext cx="1672525" cy="1420075"/>
          </a:xfrm>
          <a:prstGeom prst="rect">
            <a:avLst/>
          </a:prstGeom>
          <a:noFill/>
          <a:ln>
            <a:noFill/>
          </a:ln>
        </p:spPr>
      </p:pic>
      <p:sp>
        <p:nvSpPr>
          <p:cNvPr id="651" name="Google Shape;651;p73"/>
          <p:cNvSpPr txBox="1"/>
          <p:nvPr/>
        </p:nvSpPr>
        <p:spPr>
          <a:xfrm>
            <a:off x="7013875" y="351560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Raleway"/>
                <a:ea typeface="Raleway"/>
                <a:cs typeface="Raleway"/>
                <a:sym typeface="Raleway"/>
              </a:rPr>
              <a:t>WTF</a:t>
            </a:r>
            <a:endParaRPr b="1" sz="3000">
              <a:solidFill>
                <a:srgbClr val="FF0000"/>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74"/>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58" name="Google Shape;658;p74"/>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659" name="Google Shape;659;p74"/>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Fragility. The software breaks in many places due to a single change.</a:t>
            </a:r>
            <a:endParaRPr sz="1300">
              <a:latin typeface="Raleway"/>
              <a:ea typeface="Raleway"/>
              <a:cs typeface="Raleway"/>
              <a:sym typeface="Raleway"/>
            </a:endParaRPr>
          </a:p>
        </p:txBody>
      </p:sp>
      <p:sp>
        <p:nvSpPr>
          <p:cNvPr id="660" name="Google Shape;660;p74"/>
          <p:cNvSpPr txBox="1"/>
          <p:nvPr/>
        </p:nvSpPr>
        <p:spPr>
          <a:xfrm>
            <a:off x="633850" y="14651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Page1{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void notifyTimeUp(){</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latin typeface="Courier New"/>
                <a:ea typeface="Courier New"/>
                <a:cs typeface="Courier New"/>
                <a:sym typeface="Courier New"/>
              </a:rPr>
              <a:t>s</a:t>
            </a:r>
            <a:r>
              <a:rPr b="1" lang="en" sz="1000">
                <a:latin typeface="Courier New"/>
                <a:ea typeface="Courier New"/>
                <a:cs typeface="Courier New"/>
                <a:sym typeface="Courier New"/>
              </a:rPr>
              <a:t>endEvent(‘timeUp’, score);</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Page2{</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listenEvent(event){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if(event.name == ‘timeUp’){</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457200" lvl="0" marL="45720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45720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Class Page3{</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listenEvent(event){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if(event.name == ‘timeUp’){</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a:t>
            </a:r>
            <a:endParaRPr b="1" sz="10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661" name="Google Shape;661;p74"/>
          <p:cNvSpPr txBox="1"/>
          <p:nvPr/>
        </p:nvSpPr>
        <p:spPr>
          <a:xfrm>
            <a:off x="4824850" y="13889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Key{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static String EVENT_TIMEUP = ‘timeUp’;</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Class Page1{</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void notifyTimeUp(){</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sendEvent(Key.EVENT_TIMEUP, score);</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Class Page2{</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listenEvent(event){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if(event.name == Key.EVENT_TIMEUP){...}</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Class Page3{</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listenEvent(event){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		if(event.name == Key.EVENT_TIMEUP){...}</a:t>
            </a:r>
            <a:endParaRPr b="1" sz="10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a:t>
            </a:r>
            <a:endParaRPr b="1" sz="1000">
              <a:latin typeface="Courier New"/>
              <a:ea typeface="Courier New"/>
              <a:cs typeface="Courier New"/>
              <a:sym typeface="Courier New"/>
            </a:endParaRPr>
          </a:p>
        </p:txBody>
      </p:sp>
      <p:cxnSp>
        <p:nvCxnSpPr>
          <p:cNvPr id="662" name="Google Shape;662;p74"/>
          <p:cNvCxnSpPr/>
          <p:nvPr/>
        </p:nvCxnSpPr>
        <p:spPr>
          <a:xfrm>
            <a:off x="4230825" y="3150175"/>
            <a:ext cx="320400" cy="0"/>
          </a:xfrm>
          <a:prstGeom prst="straightConnector1">
            <a:avLst/>
          </a:prstGeom>
          <a:noFill/>
          <a:ln cap="flat" cmpd="sng" w="38100">
            <a:solidFill>
              <a:schemeClr val="dk2"/>
            </a:solidFill>
            <a:prstDash val="solid"/>
            <a:round/>
            <a:headEnd len="med" w="med" type="none"/>
            <a:tailEnd len="med" w="med" type="triangle"/>
          </a:ln>
        </p:spPr>
      </p:cxnSp>
      <p:sp>
        <p:nvSpPr>
          <p:cNvPr id="663" name="Google Shape;663;p74"/>
          <p:cNvSpPr txBox="1"/>
          <p:nvPr/>
        </p:nvSpPr>
        <p:spPr>
          <a:xfrm>
            <a:off x="1376800" y="15586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75"/>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70" name="Google Shape;670;p75"/>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671" name="Google Shape;671;p75"/>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Immobility</a:t>
            </a:r>
            <a:r>
              <a:rPr b="1" lang="en" sz="1300">
                <a:latin typeface="Raleway"/>
                <a:ea typeface="Raleway"/>
                <a:cs typeface="Raleway"/>
                <a:sym typeface="Raleway"/>
              </a:rPr>
              <a:t>. You cannot reuse parts of the code in other projects because of involved risks and high effort.</a:t>
            </a:r>
            <a:endParaRPr sz="1300">
              <a:latin typeface="Raleway"/>
              <a:ea typeface="Raleway"/>
              <a:cs typeface="Raleway"/>
              <a:sym typeface="Raleway"/>
            </a:endParaRPr>
          </a:p>
        </p:txBody>
      </p:sp>
      <p:sp>
        <p:nvSpPr>
          <p:cNvPr id="672" name="Google Shape;672;p75"/>
          <p:cNvSpPr txBox="1"/>
          <p:nvPr/>
        </p:nvSpPr>
        <p:spPr>
          <a:xfrm>
            <a:off x="943850" y="1529200"/>
            <a:ext cx="7732500" cy="58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Can you reuse “code base” from your last project?</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Can you reuse “TimeHelper” from your last project?</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This project just the same with ‘ABC’ project. Can we reuse any code from it?</a:t>
            </a:r>
            <a:endParaRPr>
              <a:latin typeface="Raleway"/>
              <a:ea typeface="Raleway"/>
              <a:cs typeface="Raleway"/>
              <a:sym typeface="Raleway"/>
            </a:endParaRPr>
          </a:p>
        </p:txBody>
      </p:sp>
      <p:sp>
        <p:nvSpPr>
          <p:cNvPr id="673" name="Google Shape;673;p75"/>
          <p:cNvSpPr txBox="1"/>
          <p:nvPr/>
        </p:nvSpPr>
        <p:spPr>
          <a:xfrm>
            <a:off x="1991600" y="2457450"/>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Raleway"/>
                <a:ea typeface="Raleway"/>
                <a:cs typeface="Raleway"/>
                <a:sym typeface="Raleway"/>
              </a:rPr>
              <a:t>No, I think code from scratch is faster. </a:t>
            </a:r>
            <a:endParaRPr b="1">
              <a:solidFill>
                <a:srgbClr val="FF0000"/>
              </a:solidFill>
              <a:latin typeface="Raleway"/>
              <a:ea typeface="Raleway"/>
              <a:cs typeface="Raleway"/>
              <a:sym typeface="Raleway"/>
            </a:endParaRPr>
          </a:p>
        </p:txBody>
      </p:sp>
      <p:pic>
        <p:nvPicPr>
          <p:cNvPr descr="5-whys Analysis using an Excel Spreadsheet Table | Karn Bulsuk: Full Speed  Ahead" id="674" name="Google Shape;674;p75"/>
          <p:cNvPicPr preferRelativeResize="0"/>
          <p:nvPr/>
        </p:nvPicPr>
        <p:blipFill>
          <a:blip r:embed="rId4">
            <a:alphaModFix/>
          </a:blip>
          <a:stretch>
            <a:fillRect/>
          </a:stretch>
        </p:blipFill>
        <p:spPr>
          <a:xfrm>
            <a:off x="3983175" y="2999500"/>
            <a:ext cx="2562225" cy="1714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pic>
        <p:nvPicPr>
          <p:cNvPr id="680" name="Google Shape;680;p7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81" name="Google Shape;681;p7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682" name="Google Shape;682;p7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Needless Complexity.</a:t>
            </a:r>
            <a:endParaRPr sz="1300">
              <a:latin typeface="Raleway"/>
              <a:ea typeface="Raleway"/>
              <a:cs typeface="Raleway"/>
              <a:sym typeface="Raleway"/>
            </a:endParaRPr>
          </a:p>
        </p:txBody>
      </p:sp>
      <p:sp>
        <p:nvSpPr>
          <p:cNvPr id="683" name="Google Shape;683;p76"/>
          <p:cNvSpPr txBox="1"/>
          <p:nvPr/>
        </p:nvSpPr>
        <p:spPr>
          <a:xfrm>
            <a:off x="952500" y="1605400"/>
            <a:ext cx="7342800" cy="582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Design contains elements that are not currently useful currently useful </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Too much anticipation of future needs </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Developers try to protect themselves against probable future changes </a:t>
            </a:r>
            <a:endParaRPr>
              <a:solidFill>
                <a:schemeClr val="dk1"/>
              </a:solidFill>
              <a:latin typeface="Raleway"/>
              <a:ea typeface="Raleway"/>
              <a:cs typeface="Raleway"/>
              <a:sym typeface="Raleway"/>
            </a:endParaRPr>
          </a:p>
          <a:p>
            <a:pPr indent="-317500" lvl="0" marL="457200" rtl="0" algn="l">
              <a:lnSpc>
                <a:spcPct val="15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Extra complexity is needed only when designing an application framework or customizable component.</a:t>
            </a:r>
            <a:endParaRPr sz="800">
              <a:solidFill>
                <a:srgbClr val="595959"/>
              </a:solidFill>
              <a:latin typeface="Raleway"/>
              <a:ea typeface="Raleway"/>
              <a:cs typeface="Raleway"/>
              <a:sym typeface="Raleway"/>
            </a:endParaRPr>
          </a:p>
          <a:p>
            <a:pPr indent="0" lvl="0" marL="0" rtl="0" algn="l">
              <a:spcBef>
                <a:spcPts val="0"/>
              </a:spcBef>
              <a:spcAft>
                <a:spcPts val="0"/>
              </a:spcAft>
              <a:buNone/>
            </a:pPr>
            <a:r>
              <a:t/>
            </a:r>
            <a:endParaRPr>
              <a:latin typeface="Calibri"/>
              <a:ea typeface="Calibri"/>
              <a:cs typeface="Calibri"/>
              <a:sym typeface="Calibri"/>
            </a:endParaRPr>
          </a:p>
        </p:txBody>
      </p:sp>
      <p:pic>
        <p:nvPicPr>
          <p:cNvPr descr="Essential Items Every Woman Should Have in Her Bag| FabWoman" id="684" name="Google Shape;684;p76"/>
          <p:cNvPicPr preferRelativeResize="0"/>
          <p:nvPr/>
        </p:nvPicPr>
        <p:blipFill>
          <a:blip r:embed="rId4">
            <a:alphaModFix/>
          </a:blip>
          <a:stretch>
            <a:fillRect/>
          </a:stretch>
        </p:blipFill>
        <p:spPr>
          <a:xfrm>
            <a:off x="5221425" y="3259975"/>
            <a:ext cx="2346625" cy="1508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p7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691" name="Google Shape;691;p7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692" name="Google Shape;692;p7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Needless Repetition.</a:t>
            </a:r>
            <a:endParaRPr sz="1300">
              <a:latin typeface="Raleway"/>
              <a:ea typeface="Raleway"/>
              <a:cs typeface="Raleway"/>
              <a:sym typeface="Raleway"/>
            </a:endParaRPr>
          </a:p>
        </p:txBody>
      </p:sp>
      <p:sp>
        <p:nvSpPr>
          <p:cNvPr id="693" name="Google Shape;693;p77"/>
          <p:cNvSpPr txBox="1"/>
          <p:nvPr/>
        </p:nvSpPr>
        <p:spPr>
          <a:xfrm>
            <a:off x="723900" y="1986400"/>
            <a:ext cx="4818300" cy="582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 The design contains repeating structures that could be unified under a single abstraction</a:t>
            </a:r>
            <a:endParaRPr sz="1200">
              <a:solidFill>
                <a:schemeClr val="dk1"/>
              </a:solidFill>
              <a:latin typeface="Raleway"/>
              <a:ea typeface="Raleway"/>
              <a:cs typeface="Raleway"/>
              <a:sym typeface="Raleway"/>
            </a:endParaRPr>
          </a:p>
          <a:p>
            <a:pPr indent="-304800" lvl="0" marL="457200" rtl="0" algn="l">
              <a:lnSpc>
                <a:spcPct val="150000"/>
              </a:lnSpc>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The problem is due to developer’s abuse of cut and paste.</a:t>
            </a:r>
            <a:endParaRPr sz="1200">
              <a:solidFill>
                <a:schemeClr val="dk1"/>
              </a:solidFill>
              <a:latin typeface="Raleway"/>
              <a:ea typeface="Raleway"/>
              <a:cs typeface="Raleway"/>
              <a:sym typeface="Raleway"/>
            </a:endParaRPr>
          </a:p>
          <a:p>
            <a:pPr indent="-304800" lvl="0" marL="457200" rtl="0" algn="l">
              <a:lnSpc>
                <a:spcPct val="150000"/>
              </a:lnSpc>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It is really hard to maintain and understand the system with duplicated code.</a:t>
            </a:r>
            <a:endParaRPr sz="12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latin typeface="Calibri"/>
              <a:ea typeface="Calibri"/>
              <a:cs typeface="Calibri"/>
              <a:sym typeface="Calibri"/>
            </a:endParaRPr>
          </a:p>
        </p:txBody>
      </p:sp>
      <p:pic>
        <p:nvPicPr>
          <p:cNvPr id="694" name="Google Shape;694;p77"/>
          <p:cNvPicPr preferRelativeResize="0"/>
          <p:nvPr/>
        </p:nvPicPr>
        <p:blipFill>
          <a:blip r:embed="rId4">
            <a:alphaModFix/>
          </a:blip>
          <a:stretch>
            <a:fillRect/>
          </a:stretch>
        </p:blipFill>
        <p:spPr>
          <a:xfrm>
            <a:off x="5806196" y="1080653"/>
            <a:ext cx="2777125" cy="351992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pic>
        <p:nvPicPr>
          <p:cNvPr id="700" name="Google Shape;700;p7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701" name="Google Shape;701;p7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Code smells</a:t>
            </a:r>
            <a:endParaRPr b="1" i="0" sz="1500" u="none" cap="none" strike="noStrike">
              <a:solidFill>
                <a:srgbClr val="FFFF00"/>
              </a:solidFill>
              <a:latin typeface="Raleway"/>
              <a:ea typeface="Raleway"/>
              <a:cs typeface="Raleway"/>
              <a:sym typeface="Raleway"/>
            </a:endParaRPr>
          </a:p>
        </p:txBody>
      </p:sp>
      <p:sp>
        <p:nvSpPr>
          <p:cNvPr id="702" name="Google Shape;702;p7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Opacity. The code is hard to understand.</a:t>
            </a:r>
            <a:endParaRPr sz="1300">
              <a:latin typeface="Raleway"/>
              <a:ea typeface="Raleway"/>
              <a:cs typeface="Raleway"/>
              <a:sym typeface="Raleway"/>
            </a:endParaRPr>
          </a:p>
        </p:txBody>
      </p:sp>
      <p:pic>
        <p:nvPicPr>
          <p:cNvPr id="703" name="Google Shape;703;p78"/>
          <p:cNvPicPr preferRelativeResize="0"/>
          <p:nvPr/>
        </p:nvPicPr>
        <p:blipFill>
          <a:blip r:embed="rId4">
            <a:alphaModFix/>
          </a:blip>
          <a:stretch>
            <a:fillRect/>
          </a:stretch>
        </p:blipFill>
        <p:spPr>
          <a:xfrm>
            <a:off x="697650" y="1931501"/>
            <a:ext cx="7748699" cy="1679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9"/>
          <p:cNvSpPr/>
          <p:nvPr/>
        </p:nvSpPr>
        <p:spPr>
          <a:xfrm>
            <a:off x="443167" y="1249589"/>
            <a:ext cx="31431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595959"/>
                </a:solidFill>
                <a:latin typeface="Arial"/>
                <a:ea typeface="Arial"/>
                <a:cs typeface="Arial"/>
                <a:sym typeface="Arial"/>
              </a:rPr>
              <a:t>THANK YOU</a:t>
            </a:r>
            <a:endParaRPr b="0" i="0" sz="3600" u="none" cap="none" strike="noStrike">
              <a:solidFill>
                <a:srgbClr val="595959"/>
              </a:solidFill>
              <a:latin typeface="Arial"/>
              <a:ea typeface="Arial"/>
              <a:cs typeface="Arial"/>
              <a:sym typeface="Arial"/>
            </a:endParaRPr>
          </a:p>
        </p:txBody>
      </p:sp>
      <p:cxnSp>
        <p:nvCxnSpPr>
          <p:cNvPr id="710" name="Google Shape;710;p79"/>
          <p:cNvCxnSpPr/>
          <p:nvPr/>
        </p:nvCxnSpPr>
        <p:spPr>
          <a:xfrm rot="10800000">
            <a:off x="501552" y="1091370"/>
            <a:ext cx="3143100" cy="0"/>
          </a:xfrm>
          <a:prstGeom prst="straightConnector1">
            <a:avLst/>
          </a:prstGeom>
          <a:noFill/>
          <a:ln cap="flat" cmpd="sng" w="63500">
            <a:solidFill>
              <a:srgbClr val="2C81C1"/>
            </a:solidFill>
            <a:prstDash val="solid"/>
            <a:miter lim="800000"/>
            <a:headEnd len="sm" w="sm" type="none"/>
            <a:tailEnd len="sm" w="sm" type="none"/>
          </a:ln>
        </p:spPr>
      </p:cxnSp>
      <p:pic>
        <p:nvPicPr>
          <p:cNvPr id="711" name="Google Shape;711;p79"/>
          <p:cNvPicPr preferRelativeResize="0"/>
          <p:nvPr/>
        </p:nvPicPr>
        <p:blipFill rotWithShape="1">
          <a:blip r:embed="rId3">
            <a:alphaModFix/>
          </a:blip>
          <a:srcRect b="0" l="0" r="38525" t="0"/>
          <a:stretch/>
        </p:blipFill>
        <p:spPr>
          <a:xfrm>
            <a:off x="3486149" y="0"/>
            <a:ext cx="5657851" cy="5143501"/>
          </a:xfrm>
          <a:prstGeom prst="rect">
            <a:avLst/>
          </a:prstGeom>
          <a:noFill/>
          <a:ln>
            <a:noFill/>
          </a:ln>
        </p:spPr>
      </p:pic>
      <p:pic>
        <p:nvPicPr>
          <p:cNvPr id="712" name="Google Shape;712;p79"/>
          <p:cNvPicPr preferRelativeResize="0"/>
          <p:nvPr/>
        </p:nvPicPr>
        <p:blipFill rotWithShape="1">
          <a:blip r:embed="rId4">
            <a:alphaModFix/>
          </a:blip>
          <a:srcRect b="0" l="0" r="0" t="0"/>
          <a:stretch/>
        </p:blipFill>
        <p:spPr>
          <a:xfrm>
            <a:off x="501403" y="708429"/>
            <a:ext cx="889801" cy="291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83" name="Google Shape;183;p26"/>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General rules</a:t>
            </a:r>
            <a:endParaRPr b="1" i="0" sz="1500" u="none" cap="none" strike="noStrike">
              <a:solidFill>
                <a:srgbClr val="FFFF00"/>
              </a:solidFill>
              <a:latin typeface="Raleway"/>
              <a:ea typeface="Raleway"/>
              <a:cs typeface="Raleway"/>
              <a:sym typeface="Raleway"/>
            </a:endParaRPr>
          </a:p>
        </p:txBody>
      </p:sp>
      <p:sp>
        <p:nvSpPr>
          <p:cNvPr id="184" name="Google Shape;184;p26"/>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Keep it simple stupid. Simpler is always better. Reduce complexity as much as possible</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Agile Leadership – Keep it simple, stupid! — RGalen Consulting" id="185" name="Google Shape;185;p26"/>
          <p:cNvPicPr preferRelativeResize="0"/>
          <p:nvPr/>
        </p:nvPicPr>
        <p:blipFill>
          <a:blip r:embed="rId4">
            <a:alphaModFix/>
          </a:blip>
          <a:stretch>
            <a:fillRect/>
          </a:stretch>
        </p:blipFill>
        <p:spPr>
          <a:xfrm>
            <a:off x="6438900" y="3491350"/>
            <a:ext cx="1929725" cy="1080650"/>
          </a:xfrm>
          <a:prstGeom prst="rect">
            <a:avLst/>
          </a:prstGeom>
          <a:noFill/>
          <a:ln>
            <a:noFill/>
          </a:ln>
        </p:spPr>
      </p:pic>
      <p:pic>
        <p:nvPicPr>
          <p:cNvPr descr="Example of the extract method refactoring in which two methods are... |  Download Scientific Diagram" id="186" name="Google Shape;186;p26"/>
          <p:cNvPicPr preferRelativeResize="0"/>
          <p:nvPr/>
        </p:nvPicPr>
        <p:blipFill>
          <a:blip r:embed="rId5">
            <a:alphaModFix/>
          </a:blip>
          <a:stretch>
            <a:fillRect/>
          </a:stretch>
        </p:blipFill>
        <p:spPr>
          <a:xfrm>
            <a:off x="968086" y="1543600"/>
            <a:ext cx="5032064" cy="2545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193" name="Google Shape;193;p27"/>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General rules</a:t>
            </a:r>
            <a:endParaRPr b="1" i="0" sz="1500" u="none" cap="none" strike="noStrike">
              <a:solidFill>
                <a:srgbClr val="FFFF00"/>
              </a:solidFill>
              <a:latin typeface="Raleway"/>
              <a:ea typeface="Raleway"/>
              <a:cs typeface="Raleway"/>
              <a:sym typeface="Raleway"/>
            </a:endParaRPr>
          </a:p>
        </p:txBody>
      </p:sp>
      <p:sp>
        <p:nvSpPr>
          <p:cNvPr id="194" name="Google Shape;194;p27"/>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Boy scout rule. Leave the campground cleaner than you found it.</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Một số Design Principles trong lập trình mà bạn nên biết - Programming  Language - Developer" id="195" name="Google Shape;195;p27"/>
          <p:cNvPicPr preferRelativeResize="0"/>
          <p:nvPr/>
        </p:nvPicPr>
        <p:blipFill>
          <a:blip r:embed="rId4">
            <a:alphaModFix/>
          </a:blip>
          <a:stretch>
            <a:fillRect/>
          </a:stretch>
        </p:blipFill>
        <p:spPr>
          <a:xfrm>
            <a:off x="2447463" y="1347800"/>
            <a:ext cx="4249125" cy="319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8"/>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02" name="Google Shape;202;p28"/>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General rules</a:t>
            </a:r>
            <a:endParaRPr b="1" i="0" sz="1500" u="none" cap="none" strike="noStrike">
              <a:solidFill>
                <a:srgbClr val="FFFF00"/>
              </a:solidFill>
              <a:latin typeface="Raleway"/>
              <a:ea typeface="Raleway"/>
              <a:cs typeface="Raleway"/>
              <a:sym typeface="Raleway"/>
            </a:endParaRPr>
          </a:p>
        </p:txBody>
      </p:sp>
      <p:sp>
        <p:nvSpPr>
          <p:cNvPr id="203" name="Google Shape;203;p28"/>
          <p:cNvSpPr txBox="1"/>
          <p:nvPr/>
        </p:nvSpPr>
        <p:spPr>
          <a:xfrm>
            <a:off x="630936" y="886968"/>
            <a:ext cx="7882200" cy="38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b="1" lang="en" sz="1300">
                <a:latin typeface="Raleway"/>
                <a:ea typeface="Raleway"/>
                <a:cs typeface="Raleway"/>
                <a:sym typeface="Raleway"/>
              </a:rPr>
              <a:t>Always find root cause. Always look for the root cause of a problem.</a:t>
            </a:r>
            <a:endParaRPr b="1" sz="1300">
              <a:latin typeface="Raleway"/>
              <a:ea typeface="Raleway"/>
              <a:cs typeface="Raleway"/>
              <a:sym typeface="Raleway"/>
            </a:endParaRPr>
          </a:p>
          <a:p>
            <a:pPr indent="0" lvl="0" marL="0" rtl="0" algn="l">
              <a:spcBef>
                <a:spcPts val="0"/>
              </a:spcBef>
              <a:spcAft>
                <a:spcPts val="0"/>
              </a:spcAft>
              <a:buNone/>
            </a:pPr>
            <a:r>
              <a:t/>
            </a:r>
            <a:endParaRPr sz="1300">
              <a:latin typeface="Raleway"/>
              <a:ea typeface="Raleway"/>
              <a:cs typeface="Raleway"/>
              <a:sym typeface="Raleway"/>
            </a:endParaRPr>
          </a:p>
        </p:txBody>
      </p:sp>
      <p:pic>
        <p:nvPicPr>
          <p:cNvPr descr="5 Whys Analysis – Discover the Root Cause of Problems — Evocon" id="204" name="Google Shape;204;p28"/>
          <p:cNvPicPr preferRelativeResize="0"/>
          <p:nvPr/>
        </p:nvPicPr>
        <p:blipFill>
          <a:blip r:embed="rId4">
            <a:alphaModFix/>
          </a:blip>
          <a:stretch>
            <a:fillRect/>
          </a:stretch>
        </p:blipFill>
        <p:spPr>
          <a:xfrm>
            <a:off x="5553850" y="2093449"/>
            <a:ext cx="2566850" cy="1445975"/>
          </a:xfrm>
          <a:prstGeom prst="rect">
            <a:avLst/>
          </a:prstGeom>
          <a:noFill/>
          <a:ln>
            <a:noFill/>
          </a:ln>
        </p:spPr>
      </p:pic>
      <p:pic>
        <p:nvPicPr>
          <p:cNvPr descr="Design principle: Root of the problem | by Anton Nikolov | UX Planet" id="205" name="Google Shape;205;p28"/>
          <p:cNvPicPr preferRelativeResize="0"/>
          <p:nvPr/>
        </p:nvPicPr>
        <p:blipFill>
          <a:blip r:embed="rId5">
            <a:alphaModFix/>
          </a:blip>
          <a:stretch>
            <a:fillRect/>
          </a:stretch>
        </p:blipFill>
        <p:spPr>
          <a:xfrm>
            <a:off x="575550" y="1726675"/>
            <a:ext cx="4978301" cy="26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blip>
          <a:srcRect b="0" l="0" r="0" t="0"/>
          <a:stretch/>
        </p:blipFill>
        <p:spPr>
          <a:xfrm>
            <a:off x="0" y="-13197"/>
            <a:ext cx="5743575" cy="514350"/>
          </a:xfrm>
          <a:prstGeom prst="rect">
            <a:avLst/>
          </a:prstGeom>
          <a:noFill/>
          <a:ln>
            <a:noFill/>
          </a:ln>
        </p:spPr>
      </p:pic>
      <p:sp>
        <p:nvSpPr>
          <p:cNvPr id="212" name="Google Shape;212;p29"/>
          <p:cNvSpPr txBox="1"/>
          <p:nvPr/>
        </p:nvSpPr>
        <p:spPr>
          <a:xfrm>
            <a:off x="225895" y="7238"/>
            <a:ext cx="4818300" cy="3402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1" lang="en" sz="1500">
                <a:solidFill>
                  <a:schemeClr val="lt1"/>
                </a:solidFill>
                <a:latin typeface="Raleway"/>
                <a:ea typeface="Raleway"/>
                <a:cs typeface="Raleway"/>
                <a:sym typeface="Raleway"/>
              </a:rPr>
              <a:t>Clean code</a:t>
            </a:r>
            <a:endParaRPr b="1" i="0" sz="1500" u="none" cap="none" strike="noStrike">
              <a:solidFill>
                <a:srgbClr val="FFFF00"/>
              </a:solidFill>
              <a:latin typeface="Raleway"/>
              <a:ea typeface="Raleway"/>
              <a:cs typeface="Raleway"/>
              <a:sym typeface="Raleway"/>
            </a:endParaRPr>
          </a:p>
        </p:txBody>
      </p:sp>
      <p:sp>
        <p:nvSpPr>
          <p:cNvPr id="213" name="Google Shape;213;p29"/>
          <p:cNvSpPr txBox="1"/>
          <p:nvPr/>
        </p:nvSpPr>
        <p:spPr>
          <a:xfrm>
            <a:off x="2078250" y="2280750"/>
            <a:ext cx="49875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Calibri"/>
                <a:ea typeface="Calibri"/>
                <a:cs typeface="Calibri"/>
                <a:sym typeface="Calibri"/>
              </a:rPr>
              <a:t>Design rules</a:t>
            </a:r>
            <a:endParaRPr b="1"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