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11" Type="http://schemas.openxmlformats.org/officeDocument/2006/relationships/slide" Target="slides/slide5.xml"/><Relationship Id="rId22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21" Type="http://schemas.openxmlformats.org/officeDocument/2006/relationships/font" Target="fonts/Raleway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aleway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7215c0b3b_1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97215c0b3b_1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3acd7a1e1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53acd7a1e1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4" name="Google Shape;204;g53acd7a1e1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3acd7a1e1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53acd7a1e1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2" name="Google Shape;212;g53acd7a1e1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7215c0b3b_12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97215c0b3b_12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Ảnh công ty</a:t>
            </a:r>
            <a:endParaRPr/>
          </a:p>
        </p:txBody>
      </p:sp>
      <p:sp>
        <p:nvSpPr>
          <p:cNvPr id="220" name="Google Shape;220;g97215c0b3b_12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3acd7a1e1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53acd7a1e1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38" name="Google Shape;138;g53acd7a1e1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3acd7a1e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53acd7a1e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6" name="Google Shape;146;g53acd7a1e1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3acd7a1e1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53acd7a1e1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54" name="Google Shape;154;g53acd7a1e1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3acd7a1e1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53acd7a1e1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2" name="Google Shape;162;g53acd7a1e1_0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3acd7a1e1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53acd7a1e1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70" name="Google Shape;170;g53acd7a1e1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7215c0b3b_12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97215c0b3b_12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78" name="Google Shape;178;g97215c0b3b_12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3acd7a1e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53acd7a1e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6" name="Google Shape;186;g53acd7a1e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3acd7a1e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53acd7a1e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95" name="Google Shape;195;g53acd7a1e1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>
                <a:solidFill>
                  <a:srgbClr val="0020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0" y="4931709"/>
            <a:ext cx="9144000" cy="21180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Copyright © NAL JAPAN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955491" y="4931709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31109" y="102394"/>
            <a:ext cx="88818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633839" y="-1746353"/>
            <a:ext cx="3876300" cy="88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raDocs - Master Title">
  <p:cSld name="OBJECT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4931709"/>
            <a:ext cx="9144000" cy="211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 Copyright © NAL </a:t>
            </a:r>
            <a:r>
              <a:rPr lang="en" sz="6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 b="0" i="0" sz="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p13"/>
          <p:cNvCxnSpPr/>
          <p:nvPr/>
        </p:nvCxnSpPr>
        <p:spPr>
          <a:xfrm>
            <a:off x="0" y="654619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955491" y="4931709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131100" y="907675"/>
            <a:ext cx="8885100" cy="30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raDocs - Title and Body Text">
  <p:cSld name="OBJECT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0" y="4931709"/>
            <a:ext cx="9144000" cy="211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 Copyright © NAL </a:t>
            </a:r>
            <a:r>
              <a:rPr lang="en" sz="6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 b="0" i="0" sz="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131108" y="105334"/>
            <a:ext cx="88851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None/>
              <a:defRPr sz="2700">
                <a:solidFill>
                  <a:srgbClr val="0B539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Font typeface="Calibri"/>
              <a:buNone/>
              <a:defRPr sz="2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Font typeface="Calibri"/>
              <a:buNone/>
              <a:defRPr sz="2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Font typeface="Calibri"/>
              <a:buNone/>
              <a:defRPr sz="2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Font typeface="Calibri"/>
              <a:buNone/>
              <a:defRPr sz="2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Font typeface="Calibri"/>
              <a:buNone/>
              <a:defRPr sz="2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Font typeface="Calibri"/>
              <a:buNone/>
              <a:defRPr sz="2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Font typeface="Calibri"/>
              <a:buNone/>
              <a:defRPr sz="2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Font typeface="Calibri"/>
              <a:buNone/>
              <a:defRPr sz="2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131108" y="907676"/>
            <a:ext cx="88851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9" name="Google Shape;89;p14"/>
          <p:cNvCxnSpPr/>
          <p:nvPr/>
        </p:nvCxnSpPr>
        <p:spPr>
          <a:xfrm>
            <a:off x="0" y="654619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6955491" y="4931709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raDocs - Master Title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4931709"/>
            <a:ext cx="9144000" cy="211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 Copyright © NAL </a:t>
            </a:r>
            <a:r>
              <a:rPr lang="en" sz="6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 b="0" i="0" sz="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>
            <a:off x="0" y="654619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955491" y="4931709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131100" y="907675"/>
            <a:ext cx="8885100" cy="30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raDocs - Title and Body Text">
  <p:cSld name="OBJECT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0" y="4931709"/>
            <a:ext cx="9144000" cy="2118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  Copyright © NAL </a:t>
            </a:r>
            <a:r>
              <a:rPr lang="en" sz="6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 b="0" i="0" sz="600" u="none" cap="none" strike="noStrike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131108" y="105334"/>
            <a:ext cx="88851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None/>
              <a:defRPr sz="2700">
                <a:solidFill>
                  <a:srgbClr val="0B539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Font typeface="Calibri"/>
              <a:buNone/>
              <a:defRPr sz="2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Font typeface="Calibri"/>
              <a:buNone/>
              <a:defRPr sz="2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Font typeface="Calibri"/>
              <a:buNone/>
              <a:defRPr sz="2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Font typeface="Calibri"/>
              <a:buNone/>
              <a:defRPr sz="2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Font typeface="Calibri"/>
              <a:buNone/>
              <a:defRPr sz="2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Font typeface="Calibri"/>
              <a:buNone/>
              <a:defRPr sz="2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Font typeface="Calibri"/>
              <a:buNone/>
              <a:defRPr sz="2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700"/>
              <a:buFont typeface="Calibri"/>
              <a:buNone/>
              <a:defRPr sz="27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31108" y="907676"/>
            <a:ext cx="88851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07" name="Google Shape;107;p17"/>
          <p:cNvCxnSpPr/>
          <p:nvPr/>
        </p:nvCxnSpPr>
        <p:spPr>
          <a:xfrm>
            <a:off x="0" y="654619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955491" y="4931709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>
  <p:cSld name="OBJECT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 1">
  <p:cSld name="OBJECT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4931709"/>
            <a:ext cx="9144000" cy="21180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Copyright © NAL JAPAN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131108" y="181534"/>
            <a:ext cx="88851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Calibri"/>
              <a:buNone/>
              <a:defRPr>
                <a:solidFill>
                  <a:srgbClr val="00206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31108" y="907676"/>
            <a:ext cx="88851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>
            <a:off x="0" y="654619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955491" y="4931709"/>
            <a:ext cx="2057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31109" y="102394"/>
            <a:ext cx="88818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31109" y="102394"/>
            <a:ext cx="88818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1109" y="102394"/>
            <a:ext cx="88818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1108" y="756397"/>
            <a:ext cx="8881800" cy="3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87991" y="233917"/>
            <a:ext cx="924900" cy="3111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31109" y="102394"/>
            <a:ext cx="88818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31108" y="756397"/>
            <a:ext cx="8881800" cy="3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87991" y="233917"/>
            <a:ext cx="924900" cy="3111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904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3338419" y="3046913"/>
            <a:ext cx="53982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700">
                <a:solidFill>
                  <a:srgbClr val="92D050"/>
                </a:solidFill>
                <a:latin typeface="Raleway"/>
                <a:ea typeface="Raleway"/>
                <a:cs typeface="Raleway"/>
                <a:sym typeface="Raleway"/>
              </a:rPr>
              <a:t>Git Convention Guide</a:t>
            </a:r>
            <a:br>
              <a:rPr b="1" lang="en" sz="5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4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Fresher training</a:t>
            </a:r>
            <a:endParaRPr b="0" i="0" sz="5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 rot="10800000">
            <a:off x="5593455" y="2907446"/>
            <a:ext cx="3143100" cy="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792" y="258553"/>
            <a:ext cx="1550805" cy="507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197"/>
            <a:ext cx="57435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225895" y="7238"/>
            <a:ext cx="4818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Rebase vs. Merge</a:t>
            </a:r>
            <a:endParaRPr b="1" sz="1500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650" y="868300"/>
            <a:ext cx="4200699" cy="388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197"/>
            <a:ext cx="57435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225895" y="7238"/>
            <a:ext cx="4818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How to rebase</a:t>
            </a:r>
            <a:endParaRPr b="1" i="0" sz="1500" u="none" cap="none" strike="noStrik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630936" y="886968"/>
            <a:ext cx="78822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Fetch new changes from remote: 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fetch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Switch to branch develop: 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checkout develop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Rebase branch develop to make sure local branch to be updated: 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rebase origin/develop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Switch to branch feature: 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checkout feature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Rebase branch feature on branch develop: 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rebase develop</a:t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/>
          <p:nvPr/>
        </p:nvSpPr>
        <p:spPr>
          <a:xfrm>
            <a:off x="443167" y="1249589"/>
            <a:ext cx="3143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3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32"/>
          <p:cNvCxnSpPr/>
          <p:nvPr/>
        </p:nvCxnSpPr>
        <p:spPr>
          <a:xfrm rot="10800000">
            <a:off x="501552" y="1091370"/>
            <a:ext cx="3143100" cy="0"/>
          </a:xfrm>
          <a:prstGeom prst="straightConnector1">
            <a:avLst/>
          </a:prstGeom>
          <a:noFill/>
          <a:ln cap="flat" cmpd="sng" w="63500">
            <a:solidFill>
              <a:srgbClr val="2C81C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4" name="Google Shape;224;p32"/>
          <p:cNvPicPr preferRelativeResize="0"/>
          <p:nvPr/>
        </p:nvPicPr>
        <p:blipFill rotWithShape="1">
          <a:blip r:embed="rId3">
            <a:alphaModFix/>
          </a:blip>
          <a:srcRect b="0" l="0" r="38525" t="0"/>
          <a:stretch/>
        </p:blipFill>
        <p:spPr>
          <a:xfrm>
            <a:off x="3486149" y="0"/>
            <a:ext cx="56578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403" y="708429"/>
            <a:ext cx="889801" cy="29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197"/>
            <a:ext cx="57435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225895" y="7238"/>
            <a:ext cx="4818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Development workflow</a:t>
            </a:r>
            <a:endParaRPr b="1" i="0" sz="1500" u="none" cap="none" strike="noStrik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30936" y="886968"/>
            <a:ext cx="78822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developer should checkout a new branch from develop branch and name the branch as convention: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ticket is a feature: feature/TICKET-ID-branch_short_desc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ticket is a bugfix: bugfix/TICKET-ID-branch_short_desc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ticket is a hotfix: hotfix/TICKET-ID-branch_short_desc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Sample: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feature/CENT-110-create_new_artist_screen</a:t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197"/>
            <a:ext cx="57435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225895" y="7238"/>
            <a:ext cx="4818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Development workflow (cont.)</a:t>
            </a:r>
            <a:endParaRPr b="1" i="0" sz="1500" u="none" cap="none" strike="noStrik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630936" y="886968"/>
            <a:ext cx="78822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developer continue to work on this branch and every commit message should follow convention and avoid meaningless message: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[TICKET-ID] short message of this commit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Sample: 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[CENT-110] Fixed layout in artist screen</a:t>
            </a:r>
            <a:b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Sample: 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[CENT-110] Added unit tests for artist API</a:t>
            </a:r>
            <a:b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Avoid: 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[CENT-110] Fixed bug</a:t>
            </a:r>
            <a:b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197"/>
            <a:ext cx="57435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225895" y="7238"/>
            <a:ext cx="4818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Development workflow (cont.)</a:t>
            </a:r>
            <a:endParaRPr b="1" i="0" sz="1500" u="none" cap="none" strike="noStrik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630936" y="886968"/>
            <a:ext cx="78822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After finishing the ticket, the developer should run unit tests, check style on local.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developer 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must do rebase</a:t>
            </a: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before creating Pull Request (PR).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developer goes to Bitbucket and create PR and follow convention: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 Title: TICKET-ID: Short description of PR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 Description: List of changes in this PR and checklist if needed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Add reviewers that will review the PR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developer goes to Backlog, update Stage status to 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REVIEW</a:t>
            </a: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assign to a team member to review his/her PR</a:t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630936" y="886968"/>
            <a:ext cx="78822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reviewer must do review after receiving request to review PR: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the PR seems to be not good, add comments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the PR looks good, approve PR and go to Backlog, update Stage status to 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</a:t>
            </a:r>
            <a:b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developer should merge the PR and update Stage to 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TESTING</a:t>
            </a: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assign to the tester.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After the tester finish testing a feature, should update Stage to 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READY TO DEPLOY</a:t>
            </a: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update Status to 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RESOLVED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Release Master will do release every week or 2 weeks (depends on sprint) and update Stage to 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PRODUCT CHECK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tester will test against versus staging/production environment and confirm the feature/the bug has been done, then update Status to </a:t>
            </a: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CLOSED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197"/>
            <a:ext cx="57435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225895" y="7238"/>
            <a:ext cx="4818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Development workflow (cont.)</a:t>
            </a:r>
            <a:endParaRPr b="1" i="0" sz="1500" u="none" cap="none" strike="noStrik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197"/>
            <a:ext cx="57435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225895" y="7238"/>
            <a:ext cx="4818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Development workflow (cont.)</a:t>
            </a:r>
            <a:endParaRPr b="1" i="0" sz="1500" u="none" cap="none" strike="noStrik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238" y="561653"/>
            <a:ext cx="4859523" cy="4337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197"/>
            <a:ext cx="57435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225895" y="7238"/>
            <a:ext cx="4818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Rebase vs. Merge</a:t>
            </a:r>
            <a:endParaRPr b="1" i="0" sz="1500" u="none" cap="none" strike="noStrike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630936" y="886968"/>
            <a:ext cx="78822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 option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Will create a new commit that ties together the histories of both branches.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branch will have extraneous merge commit every time you need to incorporate changes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 can make it hard for other developers to understand the history of the project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Rebase option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Will moves the entire branch to begin on the tip of the base branch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Major benefit of rebasing is that you get a much cleaner project history.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197"/>
            <a:ext cx="57435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225895" y="7238"/>
            <a:ext cx="4818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Rebase vs. Merge</a:t>
            </a:r>
            <a:endParaRPr b="1" sz="1500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630936" y="886968"/>
            <a:ext cx="78822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Merge option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373" y="912685"/>
            <a:ext cx="5111299" cy="331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235" y="986638"/>
            <a:ext cx="5433575" cy="31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13197"/>
            <a:ext cx="57435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225895" y="7238"/>
            <a:ext cx="4818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Rebase vs. Merge</a:t>
            </a:r>
            <a:endParaRPr b="1" sz="1500">
              <a:solidFill>
                <a:srgbClr val="FFFF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630936" y="886968"/>
            <a:ext cx="78822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Rebase option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