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19" r:id="rId3"/>
    <p:sldId id="716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57" r:id="rId12"/>
    <p:sldId id="724" r:id="rId13"/>
    <p:sldId id="726" r:id="rId14"/>
    <p:sldId id="737" r:id="rId15"/>
    <p:sldId id="725" r:id="rId16"/>
    <p:sldId id="727" r:id="rId17"/>
    <p:sldId id="728" r:id="rId18"/>
    <p:sldId id="733" r:id="rId19"/>
    <p:sldId id="738" r:id="rId20"/>
    <p:sldId id="739" r:id="rId21"/>
    <p:sldId id="740" r:id="rId22"/>
    <p:sldId id="741" r:id="rId23"/>
    <p:sldId id="742" r:id="rId24"/>
    <p:sldId id="736" r:id="rId25"/>
    <p:sldId id="743" r:id="rId26"/>
    <p:sldId id="758" r:id="rId27"/>
    <p:sldId id="744" r:id="rId28"/>
    <p:sldId id="747" r:id="rId29"/>
    <p:sldId id="748" r:id="rId30"/>
    <p:sldId id="749" r:id="rId31"/>
    <p:sldId id="750" r:id="rId32"/>
    <p:sldId id="752" r:id="rId33"/>
    <p:sldId id="751" r:id="rId34"/>
    <p:sldId id="753" r:id="rId35"/>
    <p:sldId id="746" r:id="rId36"/>
    <p:sldId id="754" r:id="rId37"/>
    <p:sldId id="755" r:id="rId38"/>
    <p:sldId id="756" r:id="rId39"/>
    <p:sldId id="761" r:id="rId40"/>
    <p:sldId id="745" r:id="rId41"/>
    <p:sldId id="759" r:id="rId42"/>
    <p:sldId id="731" r:id="rId43"/>
    <p:sldId id="729" r:id="rId44"/>
    <p:sldId id="734" r:id="rId45"/>
    <p:sldId id="735" r:id="rId46"/>
    <p:sldId id="732" r:id="rId47"/>
    <p:sldId id="760" r:id="rId48"/>
    <p:sldId id="511" r:id="rId49"/>
    <p:sldId id="653" r:id="rId50"/>
    <p:sldId id="342" r:id="rId51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4" autoAdjust="0"/>
    <p:restoredTop sz="84555" autoAdjust="0"/>
  </p:normalViewPr>
  <p:slideViewPr>
    <p:cSldViewPr snapToGrid="0" snapToObjects="1">
      <p:cViewPr varScale="1">
        <p:scale>
          <a:sx n="30" d="100"/>
          <a:sy n="30" d="100"/>
        </p:scale>
        <p:origin x="80" y="24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indent="228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indent="457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indent="685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indent="9144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indent="11430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indent="1371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indent="1600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indent="1828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93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73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18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637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53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3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22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5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92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842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24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338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200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792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069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793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722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44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13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59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61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579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596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797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14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68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098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030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21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508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856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928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696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463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50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3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1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3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33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16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ring.io/quickstar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api-desig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www.baeldung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ring.io/guides#getting-started-guid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VTI ACADEMY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dirty="0"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352" y="4981330"/>
            <a:ext cx="8211937" cy="3873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/>
          <p:nvPr/>
        </p:nvSpPr>
        <p:spPr>
          <a:xfrm>
            <a:off x="8048151" y="8854534"/>
            <a:ext cx="833034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</a:pPr>
            <a:r>
              <a:rPr lang="en-US" sz="32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Tutorial: </a:t>
            </a:r>
            <a:r>
              <a:rPr lang="en-US" sz="3200" b="0" i="1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https://spring.io/quickstart</a:t>
            </a:r>
            <a:endParaRPr sz="32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</a:pPr>
            <a:endParaRPr sz="32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Google Shape;57;p4"/>
          <p:cNvSpPr txBox="1"/>
          <p:nvPr/>
        </p:nvSpPr>
        <p:spPr>
          <a:xfrm>
            <a:off x="1601035" y="2265849"/>
            <a:ext cx="8324015" cy="78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lvl="0" indent="-428625" algn="l"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dirty="0" smtClean="0"/>
              <a:t> Step </a:t>
            </a:r>
            <a:r>
              <a:rPr lang="en-US" sz="4400" b="0" dirty="0"/>
              <a:t>4: Access API</a:t>
            </a:r>
          </a:p>
        </p:txBody>
      </p:sp>
    </p:spTree>
    <p:extLst>
      <p:ext uri="{BB962C8B-B14F-4D97-AF65-F5344CB8AC3E}">
        <p14:creationId xmlns:p14="http://schemas.microsoft.com/office/powerpoint/2010/main" val="114062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2912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47850" y="2533651"/>
            <a:ext cx="8730095" cy="110316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Self-practice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few concepts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597929" y="2639731"/>
            <a:ext cx="7831821" cy="727319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Web &amp; Web service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JSON &amp; XML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API &amp; Restful API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414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Web &amp; Web Service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11623364" y="11924513"/>
            <a:ext cx="1916956" cy="79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dirty="0"/>
              <a:t>W</a:t>
            </a: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eb</a:t>
            </a:r>
            <a:endParaRPr dirty="0"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8035" y="5975505"/>
            <a:ext cx="11065962" cy="59824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578879" y="2359100"/>
            <a:ext cx="17748212" cy="391700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Web </a:t>
            </a:r>
            <a:r>
              <a:rPr lang="en-ID" dirty="0"/>
              <a:t>(Rarely, Old</a:t>
            </a:r>
            <a:r>
              <a:rPr lang="en-ID" dirty="0" smtClean="0"/>
              <a:t>)</a:t>
            </a:r>
            <a:endParaRPr lang="en-ID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Enter the URL and the Brower returns a web page that the user can </a:t>
            </a:r>
            <a:r>
              <a:rPr lang="en-US" dirty="0" smtClean="0"/>
              <a:t>read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Ex: JSP &amp; Servlet, 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6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Web &amp; Web Service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10327712" y="9398587"/>
            <a:ext cx="3511128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dirty="0" smtClean="0"/>
              <a:t>JSP &amp; Servlet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28" y="3684749"/>
            <a:ext cx="17326697" cy="55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Web &amp; Web Service</a:t>
            </a:r>
          </a:p>
        </p:txBody>
      </p:sp>
      <p:sp>
        <p:nvSpPr>
          <p:cNvPr id="114" name="Google Shape;114;p12"/>
          <p:cNvSpPr txBox="1"/>
          <p:nvPr/>
        </p:nvSpPr>
        <p:spPr>
          <a:xfrm>
            <a:off x="14034862" y="11666980"/>
            <a:ext cx="5840848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dirty="0" smtClean="0"/>
              <a:t>Multiple frontend types</a:t>
            </a:r>
            <a:endParaRPr sz="4400" b="0" i="1" dirty="0"/>
          </a:p>
        </p:txBody>
      </p:sp>
      <p:sp>
        <p:nvSpPr>
          <p:cNvPr id="115" name="Google Shape;115;p12"/>
          <p:cNvSpPr txBox="1"/>
          <p:nvPr/>
        </p:nvSpPr>
        <p:spPr>
          <a:xfrm>
            <a:off x="317163" y="2249831"/>
            <a:ext cx="24624556" cy="227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endParaRPr sz="4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117" name="Google Shape;117;p12" descr="Web Service &amp; API Testing | TestArchit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6901" y="6677247"/>
            <a:ext cx="7236769" cy="4944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2"/>
          <p:cNvSpPr txBox="1"/>
          <p:nvPr/>
        </p:nvSpPr>
        <p:spPr>
          <a:xfrm>
            <a:off x="5344333" y="11621890"/>
            <a:ext cx="3570656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dirty="0"/>
              <a:t>W</a:t>
            </a:r>
            <a:r>
              <a:rPr lang="en-US" sz="4400" b="0" i="1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eb </a:t>
            </a:r>
            <a:r>
              <a:rPr lang="en-US" sz="4400" b="0" i="1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service </a:t>
            </a:r>
            <a:endParaRPr i="1" dirty="0"/>
          </a:p>
        </p:txBody>
      </p:sp>
      <p:pic>
        <p:nvPicPr>
          <p:cNvPr id="9" name="Google Shape;11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9724" y="6722337"/>
            <a:ext cx="9099873" cy="494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1585001" y="2204741"/>
            <a:ext cx="22798999" cy="3916236"/>
          </a:xfrm>
          <a:prstGeom prst="rect">
            <a:avLst/>
          </a:prstGeom>
        </p:spPr>
        <p:txBody>
          <a:bodyPr>
            <a:no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Web service 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</a:t>
            </a:r>
            <a:r>
              <a:rPr lang="en-US" dirty="0" smtClean="0"/>
              <a:t>Usually </a:t>
            </a:r>
            <a:r>
              <a:rPr lang="en-US" dirty="0"/>
              <a:t>provide raw and confusing information for most users (usually return in JSON, XML</a:t>
            </a:r>
            <a:r>
              <a:rPr lang="en-US" dirty="0" smtClean="0"/>
              <a:t>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The backend can provide services to multiple </a:t>
            </a:r>
            <a:r>
              <a:rPr lang="en-US" dirty="0" smtClean="0"/>
              <a:t>frontend types (ex: mobile, web, </a:t>
            </a:r>
            <a:r>
              <a:rPr lang="en-US" dirty="0" err="1" smtClean="0"/>
              <a:t>tv</a:t>
            </a:r>
            <a:r>
              <a:rPr lang="en-US" dirty="0" smtClean="0"/>
              <a:t>, </a:t>
            </a:r>
            <a:r>
              <a:rPr lang="en-US" dirty="0" smtClean="0"/>
              <a:t>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JSON &amp; XML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200150" y="2303302"/>
            <a:ext cx="17297400" cy="39103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JSON </a:t>
            </a:r>
            <a:r>
              <a:rPr lang="en-US" dirty="0"/>
              <a:t>(JavaScript Object Notation)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Doesn't </a:t>
            </a:r>
            <a:r>
              <a:rPr lang="en-US" dirty="0"/>
              <a:t>use </a:t>
            </a:r>
            <a:r>
              <a:rPr lang="en-US" dirty="0" smtClean="0"/>
              <a:t>the tag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shorter than XML </a:t>
            </a:r>
            <a:r>
              <a:rPr lang="en-US" dirty="0" smtClean="0">
                <a:sym typeface="Wingdings" panose="05000000000000000000" pitchFamily="2" charset="2"/>
              </a:rPr>
              <a:t> quicker loading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 Using for sending data between 2 application</a:t>
            </a:r>
            <a:endParaRPr lang="en-US" dirty="0"/>
          </a:p>
        </p:txBody>
      </p:sp>
      <p:pic>
        <p:nvPicPr>
          <p:cNvPr id="10" name="Google Shape;1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8024" y="7530527"/>
            <a:ext cx="8922632" cy="269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3;p13"/>
          <p:cNvSpPr txBox="1"/>
          <p:nvPr/>
        </p:nvSpPr>
        <p:spPr>
          <a:xfrm>
            <a:off x="10921040" y="11648696"/>
            <a:ext cx="1999232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JSON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0656" y="6107954"/>
            <a:ext cx="8339528" cy="55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3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JSON &amp; XML</a:t>
            </a:r>
            <a:endParaRPr sz="6000" b="1" i="0" u="none" strike="noStrike" cap="none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669" y="5619751"/>
            <a:ext cx="10356873" cy="528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11432639" y="11629303"/>
            <a:ext cx="1999232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XML </a:t>
            </a:r>
            <a:endParaRPr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200150" y="2213856"/>
            <a:ext cx="13449300" cy="238425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XML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 Using for application configuration, html, </a:t>
            </a:r>
            <a:r>
              <a:rPr lang="en-US" dirty="0" err="1" smtClean="0">
                <a:sym typeface="Wingdings" panose="05000000000000000000" pitchFamily="2" charset="2"/>
              </a:rPr>
              <a:t>css</a:t>
            </a:r>
            <a:r>
              <a:rPr lang="en-US" dirty="0" smtClean="0">
                <a:sym typeface="Wingdings" panose="05000000000000000000" pitchFamily="2" charset="2"/>
              </a:rPr>
              <a:t>, ...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077" y="5140866"/>
            <a:ext cx="9790081" cy="62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8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9"/>
            <a:ext cx="13449300" cy="238977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API </a:t>
            </a:r>
            <a:r>
              <a:rPr lang="en-US" dirty="0"/>
              <a:t>(Application Programming Interface</a:t>
            </a:r>
            <a:r>
              <a:rPr lang="en-US" dirty="0" smtClean="0"/>
              <a:t>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smtClean="0">
                <a:sym typeface="Wingdings" panose="05000000000000000000" pitchFamily="2" charset="2"/>
              </a:rPr>
              <a:t>transfer data between 2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7" y="5095792"/>
            <a:ext cx="23223989" cy="68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0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9"/>
            <a:ext cx="22212606" cy="264340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Restful API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is a standard used in designing APIs for web applications to manage </a:t>
            </a:r>
            <a:r>
              <a:rPr lang="en-US" dirty="0" smtClean="0">
                <a:sym typeface="Wingdings" panose="05000000000000000000" pitchFamily="2" charset="2"/>
              </a:rPr>
              <a:t>resources</a:t>
            </a:r>
            <a:endParaRPr lang="en-US" dirty="0"/>
          </a:p>
        </p:txBody>
      </p:sp>
      <p:pic>
        <p:nvPicPr>
          <p:cNvPr id="5" name="Google Shape;166;p19" descr="restful a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494" y="5095792"/>
            <a:ext cx="15547974" cy="6595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5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spring tool suite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endParaRPr lang="en-US" altLang="en-US" sz="6600" b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few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</a:p>
          <a:p>
            <a:pPr lvl="0"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8"/>
            <a:ext cx="22212606" cy="1024288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1. Use plural nouns, don't use </a:t>
            </a:r>
            <a:r>
              <a:rPr lang="en-US" dirty="0" smtClean="0">
                <a:sym typeface="Wingdings" panose="05000000000000000000" pitchFamily="2" charset="2"/>
              </a:rPr>
              <a:t>verbs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2. Use HTTP request method to separate User Action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GET: for reading data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POST: for creating data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dirty="0"/>
              <a:t>PUT: for updating data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dirty="0"/>
              <a:t>DELETE: for removing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242" y="2626633"/>
            <a:ext cx="4492862" cy="22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9"/>
            <a:ext cx="22212606" cy="264340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3. </a:t>
            </a:r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 smtClean="0">
                <a:sym typeface="Wingdings" panose="05000000000000000000" pitchFamily="2" charset="2"/>
              </a:rPr>
              <a:t>sub-resources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463387" y="6716026"/>
            <a:ext cx="12273878" cy="1097190"/>
          </a:xfrm>
          <a:prstGeom prst="rect">
            <a:avLst/>
          </a:prstGeom>
        </p:spPr>
        <p:txBody>
          <a:bodyPr>
            <a:no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4. Providing Paging, Sort, Filter, field Choosing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13" y="4776041"/>
            <a:ext cx="11640416" cy="132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99" y="7439294"/>
            <a:ext cx="5844022" cy="60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98" y="8194600"/>
            <a:ext cx="6654513" cy="75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1" y="8955729"/>
            <a:ext cx="13221568" cy="164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67" y="10580698"/>
            <a:ext cx="9730223" cy="81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04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9"/>
            <a:ext cx="22212606" cy="264340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5. Providing version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04949" y="5860473"/>
            <a:ext cx="11920106" cy="109719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6. Handling Exception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4" y="4776828"/>
            <a:ext cx="3193473" cy="75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175" y="6829133"/>
            <a:ext cx="7935432" cy="3162741"/>
          </a:xfrm>
          <a:prstGeom prst="rect">
            <a:avLst/>
          </a:prstGeom>
        </p:spPr>
      </p:pic>
      <p:sp>
        <p:nvSpPr>
          <p:cNvPr id="14" name="Google Shape;127;p13"/>
          <p:cNvSpPr txBox="1"/>
          <p:nvPr/>
        </p:nvSpPr>
        <p:spPr>
          <a:xfrm>
            <a:off x="4990275" y="10068869"/>
            <a:ext cx="3821216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Common Error </a:t>
            </a:r>
            <a:endParaRPr dirty="0"/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189" y="6857999"/>
            <a:ext cx="11041266" cy="31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55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89"/>
            <a:ext cx="17272148" cy="2778829"/>
          </a:xfrm>
          <a:prstGeom prst="rect">
            <a:avLst/>
          </a:prstGeom>
        </p:spPr>
        <p:txBody>
          <a:bodyPr>
            <a:no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. HATEOAS (</a:t>
            </a:r>
            <a:r>
              <a:rPr lang="en-US" b="1" dirty="0">
                <a:sym typeface="Wingdings" panose="05000000000000000000" pitchFamily="2" charset="2"/>
              </a:rPr>
              <a:t>H</a:t>
            </a:r>
            <a:r>
              <a:rPr lang="en-US" dirty="0">
                <a:sym typeface="Wingdings" panose="05000000000000000000" pitchFamily="2" charset="2"/>
              </a:rPr>
              <a:t>ypermedia </a:t>
            </a:r>
            <a:r>
              <a:rPr lang="en-US" b="1" dirty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s </a:t>
            </a:r>
            <a:r>
              <a:rPr lang="en-US" b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he </a:t>
            </a:r>
            <a:r>
              <a:rPr lang="en-US" b="1" dirty="0">
                <a:sym typeface="Wingdings" panose="05000000000000000000" pitchFamily="2" charset="2"/>
              </a:rPr>
              <a:t>E</a:t>
            </a:r>
            <a:r>
              <a:rPr lang="en-US" dirty="0">
                <a:sym typeface="Wingdings" panose="05000000000000000000" pitchFamily="2" charset="2"/>
              </a:rPr>
              <a:t>ngine </a:t>
            </a:r>
            <a:r>
              <a:rPr lang="en-US" b="1" dirty="0">
                <a:sym typeface="Wingdings" panose="05000000000000000000" pitchFamily="2" charset="2"/>
              </a:rPr>
              <a:t>o</a:t>
            </a:r>
            <a:r>
              <a:rPr lang="en-US" dirty="0">
                <a:sym typeface="Wingdings" panose="05000000000000000000" pitchFamily="2" charset="2"/>
              </a:rPr>
              <a:t>f </a:t>
            </a:r>
            <a:r>
              <a:rPr lang="en-US" b="1" dirty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pplication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tate)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33" y="4839999"/>
            <a:ext cx="7082704" cy="7483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83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80" y="4705563"/>
            <a:ext cx="20440650" cy="7269754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504950" y="2452389"/>
            <a:ext cx="22212606" cy="264340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4559" y="11975317"/>
            <a:ext cx="15460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/>
              <a:t>Next Lesson: Designing for paging, sort, filter, handling error, HATEOAS</a:t>
            </a:r>
          </a:p>
        </p:txBody>
      </p:sp>
    </p:spTree>
    <p:extLst>
      <p:ext uri="{BB962C8B-B14F-4D97-AF65-F5344CB8AC3E}">
        <p14:creationId xmlns:p14="http://schemas.microsoft.com/office/powerpoint/2010/main" val="347874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504950" y="2452389"/>
            <a:ext cx="22694752" cy="60749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Restful API design principles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References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sz="3500" dirty="0">
                <a:hlinkClick r:id="rId3"/>
              </a:rPr>
              <a:t>https://www.laurencegellert.com/2016/08/webservice-api-design-tips-correct-pagination-and-exposing-deleted-rows/</a:t>
            </a:r>
          </a:p>
          <a:p>
            <a:pPr lvl="2" hangingPunct="1">
              <a:buFont typeface="Wingdings" panose="05000000000000000000" pitchFamily="2" charset="2"/>
              <a:buChar char="§"/>
            </a:pPr>
            <a:r>
              <a:rPr lang="en-US" sz="3500" dirty="0" smtClean="0">
                <a:hlinkClick r:id="rId3"/>
              </a:rPr>
              <a:t>https</a:t>
            </a:r>
            <a:r>
              <a:rPr lang="en-US" sz="3500" dirty="0">
                <a:hlinkClick r:id="rId3"/>
              </a:rPr>
              <a:t>://</a:t>
            </a:r>
            <a:r>
              <a:rPr lang="en-US" sz="3500" dirty="0" smtClean="0">
                <a:hlinkClick r:id="rId3"/>
              </a:rPr>
              <a:t>docs.microsoft.com/en-us/azure/architecture/best-practices/api-design</a:t>
            </a:r>
            <a:r>
              <a:rPr lang="en-US" sz="3500" dirty="0" smtClean="0"/>
              <a:t>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62534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2912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47850" y="2533651"/>
            <a:ext cx="8730095" cy="110316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Self-practice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9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90"/>
            <a:ext cx="13067084" cy="101065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Implement Restful API with 3 Layer Spring boot</a:t>
            </a:r>
            <a:endParaRPr lang="en-US" sz="3800" dirty="0"/>
          </a:p>
        </p:txBody>
      </p:sp>
      <p:pic>
        <p:nvPicPr>
          <p:cNvPr id="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5190" y="5428077"/>
            <a:ext cx="10650896" cy="41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309" y="3463047"/>
            <a:ext cx="9786025" cy="82190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6;p22"/>
          <p:cNvSpPr/>
          <p:nvPr/>
        </p:nvSpPr>
        <p:spPr>
          <a:xfrm>
            <a:off x="10686074" y="11682093"/>
            <a:ext cx="29243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Repository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0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" name="Google Shape;1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50" y="2286367"/>
            <a:ext cx="10349985" cy="919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8019" y="2286367"/>
            <a:ext cx="11401830" cy="815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4;p23"/>
          <p:cNvSpPr/>
          <p:nvPr/>
        </p:nvSpPr>
        <p:spPr>
          <a:xfrm>
            <a:off x="10579749" y="11483023"/>
            <a:ext cx="29243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Service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" name="Google Shape;2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771" y="1595335"/>
            <a:ext cx="14718815" cy="1017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01;p24"/>
          <p:cNvSpPr/>
          <p:nvPr/>
        </p:nvSpPr>
        <p:spPr>
          <a:xfrm>
            <a:off x="10677930" y="11740458"/>
            <a:ext cx="29243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Controller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Setup Spring tool suite</a:t>
            </a:r>
            <a:endParaRPr sz="6000" b="1" i="0" u="none" strike="noStrike" cap="none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452749" y="2624118"/>
            <a:ext cx="11347582" cy="11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View Setup spring tool suite slide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29" y="4768387"/>
            <a:ext cx="17585071" cy="45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3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90"/>
            <a:ext cx="9604038" cy="227525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Test (postman)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3800" dirty="0" smtClean="0"/>
              <a:t> </a:t>
            </a:r>
            <a:r>
              <a:rPr lang="en-US" sz="3800" dirty="0" smtClean="0">
                <a:hlinkClick r:id="rId3"/>
              </a:rPr>
              <a:t>https</a:t>
            </a:r>
            <a:r>
              <a:rPr lang="en-US" sz="3800" dirty="0">
                <a:hlinkClick r:id="rId3"/>
              </a:rPr>
              <a:t>://</a:t>
            </a:r>
            <a:r>
              <a:rPr lang="en-US" sz="3800" dirty="0" smtClean="0">
                <a:hlinkClick r:id="rId3"/>
              </a:rPr>
              <a:t>www.postman.com/downloads</a:t>
            </a:r>
            <a:r>
              <a:rPr lang="en-US" sz="3800" dirty="0" smtClean="0"/>
              <a:t> </a:t>
            </a:r>
            <a:endParaRPr lang="en-US" sz="3800" dirty="0"/>
          </a:p>
        </p:txBody>
      </p:sp>
      <p:pic>
        <p:nvPicPr>
          <p:cNvPr id="13" name="Google Shape;21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8110" y="4870720"/>
            <a:ext cx="15244864" cy="689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4;p26"/>
          <p:cNvSpPr/>
          <p:nvPr/>
        </p:nvSpPr>
        <p:spPr>
          <a:xfrm>
            <a:off x="11375281" y="11848292"/>
            <a:ext cx="19905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Get all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0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Google Shape;220;p27"/>
          <p:cNvSpPr/>
          <p:nvPr/>
        </p:nvSpPr>
        <p:spPr>
          <a:xfrm>
            <a:off x="10830532" y="10905663"/>
            <a:ext cx="27298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Get by ID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9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117" y="2393712"/>
            <a:ext cx="16874653" cy="8161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254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Google Shape;227;p28"/>
          <p:cNvSpPr/>
          <p:nvPr/>
        </p:nvSpPr>
        <p:spPr>
          <a:xfrm>
            <a:off x="11180728" y="11019368"/>
            <a:ext cx="19710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Create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Google Shape;2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6028" y="2453233"/>
            <a:ext cx="16860466" cy="856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33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Google Shape;2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1199" y="2016013"/>
            <a:ext cx="16402694" cy="9107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6;p29"/>
          <p:cNvSpPr/>
          <p:nvPr/>
        </p:nvSpPr>
        <p:spPr>
          <a:xfrm>
            <a:off x="11404735" y="11187715"/>
            <a:ext cx="215562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Update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Google Shape;243;p30"/>
          <p:cNvSpPr/>
          <p:nvPr/>
        </p:nvSpPr>
        <p:spPr>
          <a:xfrm>
            <a:off x="11253165" y="10906070"/>
            <a:ext cx="215562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Delete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Google Shape;24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7694" y="3268236"/>
            <a:ext cx="19926563" cy="7637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66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90"/>
            <a:ext cx="3183782" cy="101065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Explain</a:t>
            </a:r>
            <a:endParaRPr lang="en-US" sz="3800" dirty="0"/>
          </a:p>
        </p:txBody>
      </p:sp>
      <p:sp>
        <p:nvSpPr>
          <p:cNvPr id="8" name="Google Shape;194;p23"/>
          <p:cNvSpPr/>
          <p:nvPr/>
        </p:nvSpPr>
        <p:spPr>
          <a:xfrm>
            <a:off x="9666252" y="11040996"/>
            <a:ext cx="443885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@</a:t>
            </a:r>
            <a:r>
              <a:rPr lang="en-US" sz="4400" b="0" i="1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Autowired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463" y="6956947"/>
            <a:ext cx="10028991" cy="3432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463" y="3678075"/>
            <a:ext cx="9936492" cy="266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54" y="4923215"/>
            <a:ext cx="9834623" cy="30332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875523" y="6070060"/>
            <a:ext cx="2295728" cy="1147863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41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3" y="3561170"/>
            <a:ext cx="23751391" cy="6490206"/>
          </a:xfrm>
          <a:prstGeom prst="rect">
            <a:avLst/>
          </a:prstGeom>
        </p:spPr>
      </p:pic>
      <p:sp>
        <p:nvSpPr>
          <p:cNvPr id="13" name="Google Shape;194;p23"/>
          <p:cNvSpPr/>
          <p:nvPr/>
        </p:nvSpPr>
        <p:spPr>
          <a:xfrm>
            <a:off x="9376618" y="10223059"/>
            <a:ext cx="589800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@</a:t>
            </a:r>
            <a:r>
              <a:rPr lang="en-US" sz="4400" b="0" i="1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GetMapping</a:t>
            </a: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&amp; URL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5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3977921"/>
            <a:ext cx="22177581" cy="4396075"/>
          </a:xfrm>
          <a:prstGeom prst="rect">
            <a:avLst/>
          </a:prstGeom>
        </p:spPr>
      </p:pic>
      <p:sp>
        <p:nvSpPr>
          <p:cNvPr id="5" name="Google Shape;194;p23"/>
          <p:cNvSpPr/>
          <p:nvPr/>
        </p:nvSpPr>
        <p:spPr>
          <a:xfrm>
            <a:off x="10069513" y="8373996"/>
            <a:ext cx="443885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@</a:t>
            </a:r>
            <a:r>
              <a:rPr lang="en-US" sz="4400" b="0" i="1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PathVariable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87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Google Shape;194;p23"/>
          <p:cNvSpPr/>
          <p:nvPr/>
        </p:nvSpPr>
        <p:spPr>
          <a:xfrm>
            <a:off x="9680407" y="8373996"/>
            <a:ext cx="443885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@</a:t>
            </a:r>
            <a:r>
              <a:rPr lang="en-US" sz="4400" b="0" i="1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RequestBody</a:t>
            </a:r>
            <a:endParaRPr sz="4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2" y="2295825"/>
            <a:ext cx="23152206" cy="59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90"/>
            <a:ext cx="6553200" cy="95756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Postman Organization</a:t>
            </a:r>
            <a:endParaRPr lang="en-US" sz="3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3329538"/>
            <a:ext cx="17335500" cy="92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00150" y="571498"/>
            <a:ext cx="14058899" cy="95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1601035" y="2265848"/>
            <a:ext cx="19239665" cy="66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Step 1: Create </a:t>
            </a: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Spring Starter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Project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Install library</a:t>
            </a:r>
            <a:endParaRPr sz="4400" dirty="0"/>
          </a:p>
          <a:p>
            <a:pPr marL="428625" marR="0" lvl="0" indent="-4286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Step 2: Create </a:t>
            </a: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Controller file</a:t>
            </a:r>
            <a:endParaRPr sz="4400" dirty="0"/>
          </a:p>
          <a:p>
            <a:pPr marL="428625" marR="0" lvl="0" indent="-4286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Step 3: Start </a:t>
            </a: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Server</a:t>
            </a:r>
            <a:endParaRPr sz="4400" dirty="0"/>
          </a:p>
          <a:p>
            <a:pPr marL="428625" marR="0" lvl="0" indent="-4286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sym typeface="Times New Roman" panose="02020603050405020304" pitchFamily="18" charset="0"/>
              </a:rPr>
              <a:t>Step 4: Access </a:t>
            </a:r>
            <a:r>
              <a:rPr lang="en-US" sz="4400" b="0" i="0" u="none" strike="noStrike" cap="none" dirty="0">
                <a:solidFill>
                  <a:srgbClr val="000000"/>
                </a:solidFill>
                <a:sym typeface="Times New Roman" panose="02020603050405020304" pitchFamily="18" charset="0"/>
              </a:rPr>
              <a:t>API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613376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9480820" cy="7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API &amp; Restful API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04950" y="2452390"/>
            <a:ext cx="13067084" cy="101065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Reference: </a:t>
            </a:r>
            <a:r>
              <a:rPr lang="en-US" sz="4000" u="sng" dirty="0">
                <a:hlinkClick r:id="rId3">
                  <a:extLst>
                    <a:ext uri="{A12FA001-AC4F-418D-AE19-62706E023703}">
                      <ahyp:hlinkClr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xmlns="" val="tx"/>
                    </a:ext>
                  </a:extLst>
                </a:hlinkClick>
              </a:rPr>
              <a:t>https://spring.io/guides/gs/rest-service/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2511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2912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47850" y="2533651"/>
            <a:ext cx="8730095" cy="110316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Self-practice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7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HTTP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847850" y="2533650"/>
            <a:ext cx="10780755" cy="969953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Request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Header (cookie, Authorization,…)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Method (GET, POST, PUT, DELETE, ...)</a:t>
            </a:r>
            <a:endParaRPr lang="en-US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URL &amp; Body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Response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Header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Status </a:t>
            </a:r>
            <a:r>
              <a:rPr lang="en-US" dirty="0"/>
              <a:t>Code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URL &amp; Body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674" y="5757353"/>
            <a:ext cx="16063618" cy="66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9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HTTP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66" y="1797628"/>
            <a:ext cx="20273770" cy="105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9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HTTP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847850" y="2533650"/>
            <a:ext cx="8356023" cy="667269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</a:t>
            </a:r>
            <a:r>
              <a:rPr lang="en-US" dirty="0" smtClean="0"/>
              <a:t>Request Method</a:t>
            </a:r>
            <a:endParaRPr lang="en-US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GET: Get resource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POST: create resource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PUT: update resource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DELTE: delete </a:t>
            </a:r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143" y="3168692"/>
            <a:ext cx="8766203" cy="3977406"/>
          </a:xfrm>
          <a:prstGeom prst="rect">
            <a:avLst/>
          </a:prstGeom>
        </p:spPr>
      </p:pic>
      <p:sp>
        <p:nvSpPr>
          <p:cNvPr id="6" name="Google Shape;123;p13"/>
          <p:cNvSpPr txBox="1"/>
          <p:nvPr/>
        </p:nvSpPr>
        <p:spPr>
          <a:xfrm>
            <a:off x="17396244" y="7240103"/>
            <a:ext cx="2782900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Request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267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HTTP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847850" y="2533651"/>
            <a:ext cx="8730095" cy="110316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</a:t>
            </a:r>
            <a:r>
              <a:rPr lang="en-US" dirty="0" smtClean="0"/>
              <a:t>Response Status Code</a:t>
            </a:r>
            <a:endParaRPr lang="en-US" dirty="0"/>
          </a:p>
        </p:txBody>
      </p:sp>
      <p:pic>
        <p:nvPicPr>
          <p:cNvPr id="7" name="Google Shape;1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164" y="3636819"/>
            <a:ext cx="20159857" cy="903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41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 smtClean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HTTP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24" y="2808762"/>
            <a:ext cx="18937587" cy="1378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51" y="4887241"/>
            <a:ext cx="15195233" cy="5817913"/>
          </a:xfrm>
          <a:prstGeom prst="rect">
            <a:avLst/>
          </a:prstGeom>
        </p:spPr>
      </p:pic>
      <p:sp>
        <p:nvSpPr>
          <p:cNvPr id="8" name="Google Shape;123;p13"/>
          <p:cNvSpPr txBox="1"/>
          <p:nvPr/>
        </p:nvSpPr>
        <p:spPr>
          <a:xfrm>
            <a:off x="10385883" y="10705154"/>
            <a:ext cx="3678568" cy="10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None/>
            </a:pPr>
            <a:r>
              <a:rPr lang="en-US" sz="4400" b="0" i="1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Response Data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64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2912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47850" y="2533651"/>
            <a:ext cx="8730095" cy="110316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Self-practice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4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2912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58" y="2882277"/>
            <a:ext cx="11735731" cy="8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200150" y="2697075"/>
            <a:ext cx="12866046" cy="557143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www.baeldung.com</a:t>
            </a:r>
            <a:r>
              <a:rPr lang="en-US" dirty="0" smtClean="0"/>
              <a:t> 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spring.io/projects/spring-boot</a:t>
            </a:r>
            <a:r>
              <a:rPr lang="en-US" dirty="0" smtClean="0"/>
              <a:t> 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spring.io/guides#getting-started-guides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571" y="6210300"/>
            <a:ext cx="11256924" cy="269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54038" y="3072477"/>
            <a:ext cx="9453563" cy="95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7;p4"/>
          <p:cNvSpPr txBox="1"/>
          <p:nvPr/>
        </p:nvSpPr>
        <p:spPr>
          <a:xfrm>
            <a:off x="1474571" y="2188547"/>
            <a:ext cx="14375029" cy="103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4400" b="0" dirty="0" smtClean="0"/>
              <a:t>Step 1: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Create 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Spring Starter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Project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Install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library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52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2062" y="3938255"/>
            <a:ext cx="6991350" cy="77681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/>
          <p:nvPr/>
        </p:nvSpPr>
        <p:spPr>
          <a:xfrm>
            <a:off x="14555249" y="11720591"/>
            <a:ext cx="24849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</a:pPr>
            <a:r>
              <a:rPr lang="en-US" sz="32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Source code</a:t>
            </a:r>
            <a:endParaRPr sz="32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4496" y="3284780"/>
            <a:ext cx="8901112" cy="825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15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069" y="3538660"/>
            <a:ext cx="10441837" cy="87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31852" y="5353132"/>
            <a:ext cx="11398150" cy="5162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7;p4"/>
          <p:cNvSpPr txBox="1"/>
          <p:nvPr/>
        </p:nvSpPr>
        <p:spPr>
          <a:xfrm>
            <a:off x="1601035" y="2265849"/>
            <a:ext cx="4418765" cy="101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Install library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34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619" y="5395573"/>
            <a:ext cx="5992045" cy="360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8778" y="3581400"/>
            <a:ext cx="13159322" cy="73301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7;p4"/>
          <p:cNvSpPr txBox="1"/>
          <p:nvPr/>
        </p:nvSpPr>
        <p:spPr>
          <a:xfrm>
            <a:off x="1601035" y="2265849"/>
            <a:ext cx="8552615" cy="97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marR="0" lvl="0" indent="-42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Step 2: Create 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Controller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42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/>
        </p:nvSpPr>
        <p:spPr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Clr>
                <a:srgbClr val="4F81BD"/>
              </a:buClr>
              <a:buSzPts val="6000"/>
            </a:pPr>
            <a:r>
              <a:rPr lang="en-US" sz="6000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HelloWorld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50" y="3494753"/>
            <a:ext cx="10452149" cy="908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5650" y="5712508"/>
            <a:ext cx="13243248" cy="35858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7;p4"/>
          <p:cNvSpPr txBox="1"/>
          <p:nvPr/>
        </p:nvSpPr>
        <p:spPr>
          <a:xfrm>
            <a:off x="1601035" y="2265849"/>
            <a:ext cx="8324015" cy="78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lvl="0" indent="-428625" algn="l">
              <a:buClr>
                <a:srgbClr val="000000"/>
              </a:buClr>
              <a:buSzPts val="6380"/>
              <a:buFont typeface="Times New Roman" panose="02020603050405020304" pitchFamily="18" charset="0"/>
              <a:buChar char="⮚"/>
            </a:pPr>
            <a:r>
              <a:rPr lang="en-US" sz="4400" b="0" dirty="0"/>
              <a:t> Step 3: Start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63213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27529</TotalTime>
  <Words>705</Words>
  <Application>Microsoft Office PowerPoint</Application>
  <PresentationFormat>Custom</PresentationFormat>
  <Paragraphs>163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Meiryo</vt:lpstr>
      <vt:lpstr>Calibri</vt:lpstr>
      <vt:lpstr>Courier New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3742</cp:revision>
  <cp:lastPrinted>2019-09-17T11:00:25Z</cp:lastPrinted>
  <dcterms:modified xsi:type="dcterms:W3CDTF">2022-04-01T09:12:39Z</dcterms:modified>
  <cp:category/>
</cp:coreProperties>
</file>