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74" r:id="rId5"/>
    <p:sldId id="375" r:id="rId6"/>
    <p:sldId id="376" r:id="rId7"/>
    <p:sldId id="377" r:id="rId8"/>
    <p:sldId id="378" r:id="rId9"/>
    <p:sldId id="379" r:id="rId10"/>
    <p:sldId id="380" r:id="rId11"/>
    <p:sldId id="381" r:id="rId12"/>
    <p:sldId id="382" r:id="rId13"/>
    <p:sldId id="383" r:id="rId14"/>
    <p:sldId id="384" r:id="rId15"/>
    <p:sldId id="385" r:id="rId16"/>
  </p:sldIdLst>
  <p:sldSz cx="9144000" cy="5143500"/>
  <p:notesSz cx="6858000" cy="9144000"/>
  <p:embeddedFontLst>
    <p:embeddedFont>
      <p:font typeface="Roboto" panose="0200000000000000000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c6f73a04f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73a04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5" name="Shape 1105"/>
        <p:cNvGrpSpPr/>
        <p:nvPr/>
      </p:nvGrpSpPr>
      <p:grpSpPr>
        <a:xfrm>
          <a:off x="0" y="0"/>
          <a:ext cx="0" cy="0"/>
          <a:chOff x="0" y="0"/>
          <a:chExt cx="0" cy="0"/>
        </a:xfrm>
      </p:grpSpPr>
      <p:sp>
        <p:nvSpPr>
          <p:cNvPr id="1106" name="Google Shape;1106;g10fe6546f1b_1_7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10fe6546f1b_1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2" name="Shape 1112"/>
        <p:cNvGrpSpPr/>
        <p:nvPr/>
      </p:nvGrpSpPr>
      <p:grpSpPr>
        <a:xfrm>
          <a:off x="0" y="0"/>
          <a:ext cx="0" cy="0"/>
          <a:chOff x="0" y="0"/>
          <a:chExt cx="0" cy="0"/>
        </a:xfrm>
      </p:grpSpPr>
      <p:sp>
        <p:nvSpPr>
          <p:cNvPr id="1113" name="Google Shape;1113;g10fe6546f1b_1_8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10fe6546f1b_1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8" name="Shape 1118"/>
        <p:cNvGrpSpPr/>
        <p:nvPr/>
      </p:nvGrpSpPr>
      <p:grpSpPr>
        <a:xfrm>
          <a:off x="0" y="0"/>
          <a:ext cx="0" cy="0"/>
          <a:chOff x="0" y="0"/>
          <a:chExt cx="0" cy="0"/>
        </a:xfrm>
      </p:grpSpPr>
      <p:sp>
        <p:nvSpPr>
          <p:cNvPr id="1119" name="Google Shape;1119;g10fe6546f1b_1_9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10fe6546f1b_1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5" name="Shape 1125"/>
        <p:cNvGrpSpPr/>
        <p:nvPr/>
      </p:nvGrpSpPr>
      <p:grpSpPr>
        <a:xfrm>
          <a:off x="0" y="0"/>
          <a:ext cx="0" cy="0"/>
          <a:chOff x="0" y="0"/>
          <a:chExt cx="0" cy="0"/>
        </a:xfrm>
      </p:grpSpPr>
      <p:sp>
        <p:nvSpPr>
          <p:cNvPr id="1126" name="Google Shape;1126;g10fe6546f1b_1_9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10fe6546f1b_1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5" name="Shape 1045"/>
        <p:cNvGrpSpPr/>
        <p:nvPr/>
      </p:nvGrpSpPr>
      <p:grpSpPr>
        <a:xfrm>
          <a:off x="0" y="0"/>
          <a:ext cx="0" cy="0"/>
          <a:chOff x="0" y="0"/>
          <a:chExt cx="0" cy="0"/>
        </a:xfrm>
      </p:grpSpPr>
      <p:sp>
        <p:nvSpPr>
          <p:cNvPr id="1046" name="Google Shape;1046;g10fe6546f1b_1_14: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10fe6546f1b_1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1" name="Shape 1051"/>
        <p:cNvGrpSpPr/>
        <p:nvPr/>
      </p:nvGrpSpPr>
      <p:grpSpPr>
        <a:xfrm>
          <a:off x="0" y="0"/>
          <a:ext cx="0" cy="0"/>
          <a:chOff x="0" y="0"/>
          <a:chExt cx="0" cy="0"/>
        </a:xfrm>
      </p:grpSpPr>
      <p:sp>
        <p:nvSpPr>
          <p:cNvPr id="1052" name="Google Shape;1052;g10fe6546f1b_1_2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0fe6546f1b_1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3" name="Shape 1063"/>
        <p:cNvGrpSpPr/>
        <p:nvPr/>
      </p:nvGrpSpPr>
      <p:grpSpPr>
        <a:xfrm>
          <a:off x="0" y="0"/>
          <a:ext cx="0" cy="0"/>
          <a:chOff x="0" y="0"/>
          <a:chExt cx="0" cy="0"/>
        </a:xfrm>
      </p:grpSpPr>
      <p:sp>
        <p:nvSpPr>
          <p:cNvPr id="1064" name="Google Shape;1064;g10fe6546f1b_1_3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0fe6546f1b_1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0" name="Shape 1070"/>
        <p:cNvGrpSpPr/>
        <p:nvPr/>
      </p:nvGrpSpPr>
      <p:grpSpPr>
        <a:xfrm>
          <a:off x="0" y="0"/>
          <a:ext cx="0" cy="0"/>
          <a:chOff x="0" y="0"/>
          <a:chExt cx="0" cy="0"/>
        </a:xfrm>
      </p:grpSpPr>
      <p:sp>
        <p:nvSpPr>
          <p:cNvPr id="1071" name="Google Shape;1071;g10fe6546f1b_1_4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0fe6546f1b_1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6" name="Shape 1076"/>
        <p:cNvGrpSpPr/>
        <p:nvPr/>
      </p:nvGrpSpPr>
      <p:grpSpPr>
        <a:xfrm>
          <a:off x="0" y="0"/>
          <a:ext cx="0" cy="0"/>
          <a:chOff x="0" y="0"/>
          <a:chExt cx="0" cy="0"/>
        </a:xfrm>
      </p:grpSpPr>
      <p:sp>
        <p:nvSpPr>
          <p:cNvPr id="1077" name="Google Shape;1077;g10fe6546f1b_1_4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10fe6546f1b_1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2" name="Shape 1082"/>
        <p:cNvGrpSpPr/>
        <p:nvPr/>
      </p:nvGrpSpPr>
      <p:grpSpPr>
        <a:xfrm>
          <a:off x="0" y="0"/>
          <a:ext cx="0" cy="0"/>
          <a:chOff x="0" y="0"/>
          <a:chExt cx="0" cy="0"/>
        </a:xfrm>
      </p:grpSpPr>
      <p:sp>
        <p:nvSpPr>
          <p:cNvPr id="1083" name="Google Shape;1083;g10fe6546f1b_1_5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0fe6546f1b_1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9" name="Shape 1089"/>
        <p:cNvGrpSpPr/>
        <p:nvPr/>
      </p:nvGrpSpPr>
      <p:grpSpPr>
        <a:xfrm>
          <a:off x="0" y="0"/>
          <a:ext cx="0" cy="0"/>
          <a:chOff x="0" y="0"/>
          <a:chExt cx="0" cy="0"/>
        </a:xfrm>
      </p:grpSpPr>
      <p:sp>
        <p:nvSpPr>
          <p:cNvPr id="1090" name="Google Shape;1090;g10fe6546f1b_1_5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10fe6546f1b_1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6" name="Shape 1096"/>
        <p:cNvGrpSpPr/>
        <p:nvPr/>
      </p:nvGrpSpPr>
      <p:grpSpPr>
        <a:xfrm>
          <a:off x="0" y="0"/>
          <a:ext cx="0" cy="0"/>
          <a:chOff x="0" y="0"/>
          <a:chExt cx="0" cy="0"/>
        </a:xfrm>
      </p:grpSpPr>
      <p:sp>
        <p:nvSpPr>
          <p:cNvPr id="1097" name="Google Shape;1097;g10fe6546f1b_1_6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0fe6546f1b_1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 R01">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6" name="Shape 56"/>
        <p:cNvGrpSpPr/>
        <p:nvPr/>
      </p:nvGrpSpPr>
      <p:grpSpPr>
        <a:xfrm>
          <a:off x="0" y="0"/>
          <a:ext cx="0" cy="0"/>
          <a:chOff x="0" y="0"/>
          <a:chExt cx="0" cy="0"/>
        </a:xfrm>
      </p:grpSpPr>
      <p:sp>
        <p:nvSpPr>
          <p:cNvPr id="57" name="Google Shape;57;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0" name="Shape 60"/>
        <p:cNvGrpSpPr/>
        <p:nvPr/>
      </p:nvGrpSpPr>
      <p:grpSpPr>
        <a:xfrm>
          <a:off x="0" y="0"/>
          <a:ext cx="0" cy="0"/>
          <a:chOff x="0" y="0"/>
          <a:chExt cx="0" cy="0"/>
        </a:xfrm>
      </p:grpSpPr>
      <p:sp>
        <p:nvSpPr>
          <p:cNvPr id="61" name="Google Shape;61;p1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 R01">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 R01">
  <p:cSld name="TITLE_AND_BODY">
    <p:spTree>
      <p:nvGrpSpPr>
        <p:cNvPr id="16"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p:txBody>
      </p:sp>
      <p:sp>
        <p:nvSpPr>
          <p:cNvPr id="21" name="Google Shape;21;p4"/>
          <p:cNvSpPr txBox="1"/>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FFFFFF"/>
                </a:solidFill>
                <a:latin typeface="Roboto" panose="02000000000000000000"/>
                <a:ea typeface="Roboto" panose="02000000000000000000"/>
                <a:cs typeface="Roboto" panose="02000000000000000000"/>
                <a:sym typeface="Roboto" panose="02000000000000000000"/>
              </a:rPr>
              <a:t>UIT.CS519.ResearchMethodology</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txBox="1"/>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5"/>
          <p:cNvSpPr txBox="1"/>
          <p:nvPr>
            <p:ph type="ctrTitle"/>
          </p:nvPr>
        </p:nvSpPr>
        <p:spPr>
          <a:xfrm>
            <a:off x="390525" y="747725"/>
            <a:ext cx="8222100" cy="11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BÁO CÁO ĐỒ ÁN CUỐI KỲ</a:t>
            </a:r>
            <a:endParaRPr b="1"/>
          </a:p>
        </p:txBody>
      </p:sp>
      <p:sp>
        <p:nvSpPr>
          <p:cNvPr id="124" name="Google Shape;124;p25"/>
          <p:cNvSpPr txBox="1"/>
          <p:nvPr>
            <p:ph type="subTitle" idx="1"/>
          </p:nvPr>
        </p:nvSpPr>
        <p:spPr>
          <a:xfrm>
            <a:off x="390525" y="3772598"/>
            <a:ext cx="8222100" cy="6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b="1"/>
              <a:t>Trường ĐH Công Nghệ Thông Tin, ĐHQG-HCM</a:t>
            </a:r>
            <a:r>
              <a:rPr lang="en-GB" sz="2400"/>
              <a:t> </a:t>
            </a:r>
            <a:endParaRPr sz="2400"/>
          </a:p>
        </p:txBody>
      </p:sp>
      <p:pic>
        <p:nvPicPr>
          <p:cNvPr id="125" name="Google Shape;125;p25"/>
          <p:cNvPicPr preferRelativeResize="0"/>
          <p:nvPr/>
        </p:nvPicPr>
        <p:blipFill>
          <a:blip r:embed="rId1"/>
          <a:stretch>
            <a:fillRect/>
          </a:stretch>
        </p:blipFill>
        <p:spPr>
          <a:xfrm>
            <a:off x="6925125" y="3079150"/>
            <a:ext cx="1771650" cy="1428750"/>
          </a:xfrm>
          <a:prstGeom prst="rect">
            <a:avLst/>
          </a:prstGeom>
          <a:noFill/>
          <a:ln>
            <a:noFill/>
          </a:ln>
        </p:spPr>
      </p:pic>
      <p:sp>
        <p:nvSpPr>
          <p:cNvPr id="126" name="Google Shape;126;p25"/>
          <p:cNvSpPr txBox="1"/>
          <p:nvPr>
            <p:ph type="ctrTitle"/>
          </p:nvPr>
        </p:nvSpPr>
        <p:spPr>
          <a:xfrm>
            <a:off x="390525" y="2285625"/>
            <a:ext cx="8306400" cy="1428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2500" b="1"/>
              <a:t>Môn học: CS519 - PHƯƠNG PHÁP LUẬN NCKH</a:t>
            </a:r>
            <a:endParaRPr sz="2500" b="1"/>
          </a:p>
          <a:p>
            <a:pPr marL="0" lvl="0" indent="0" algn="l" rtl="0">
              <a:lnSpc>
                <a:spcPct val="150000"/>
              </a:lnSpc>
              <a:spcBef>
                <a:spcPts val="0"/>
              </a:spcBef>
              <a:spcAft>
                <a:spcPts val="0"/>
              </a:spcAft>
              <a:buNone/>
            </a:pPr>
            <a:r>
              <a:rPr lang="en-GB" sz="2500" b="1"/>
              <a:t>Lớp: CS519.M11 - CS519.M11.KHCL</a:t>
            </a:r>
            <a:endParaRPr sz="2500" b="1"/>
          </a:p>
          <a:p>
            <a:pPr marL="0" lvl="0" indent="0" algn="l" rtl="0">
              <a:lnSpc>
                <a:spcPct val="150000"/>
              </a:lnSpc>
              <a:spcBef>
                <a:spcPts val="0"/>
              </a:spcBef>
              <a:spcAft>
                <a:spcPts val="0"/>
              </a:spcAft>
              <a:buNone/>
            </a:pPr>
            <a:r>
              <a:rPr lang="en-GB" sz="2500" b="1"/>
              <a:t>GV: PGS.TS. Lê Đình Duy</a:t>
            </a:r>
            <a:endParaRPr sz="2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08" name="Shape 1108"/>
        <p:cNvGrpSpPr/>
        <p:nvPr/>
      </p:nvGrpSpPr>
      <p:grpSpPr>
        <a:xfrm>
          <a:off x="0" y="0"/>
          <a:ext cx="0" cy="0"/>
          <a:chOff x="0" y="0"/>
          <a:chExt cx="0" cy="0"/>
        </a:xfrm>
      </p:grpSpPr>
      <p:sp>
        <p:nvSpPr>
          <p:cNvPr id="1109" name="Google Shape;1109;p151"/>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Nội dung và phương pháp</a:t>
            </a:r>
            <a:endParaRPr lang="en-GB"/>
          </a:p>
        </p:txBody>
      </p:sp>
      <p:sp>
        <p:nvSpPr>
          <p:cNvPr id="1110" name="Google Shape;1110;p151"/>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Nội dung 2: </a:t>
            </a:r>
            <a:r>
              <a:rPr lang="en-GB" sz="2300" b="1">
                <a:latin typeface="Times New Roman" panose="02020603050405020304"/>
                <a:ea typeface="Times New Roman" panose="02020603050405020304"/>
                <a:cs typeface="Times New Roman" panose="02020603050405020304"/>
                <a:sym typeface="Times New Roman" panose="02020603050405020304"/>
              </a:rPr>
              <a:t>Xây dựng bộ dữ liệu để phục vụ cho việc training chatbot sử dụng tensorflow.</a:t>
            </a:r>
            <a:endParaRPr sz="23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600"/>
              </a:spcBef>
              <a:spcAft>
                <a:spcPts val="0"/>
              </a:spcAft>
              <a:buNone/>
            </a:pPr>
            <a:r>
              <a:rPr lang="en-GB" sz="1300">
                <a:highlight>
                  <a:srgbClr val="FFFFFF"/>
                </a:highlight>
                <a:latin typeface="Times New Roman" panose="02020603050405020304"/>
                <a:ea typeface="Times New Roman" panose="02020603050405020304"/>
                <a:cs typeface="Times New Roman" panose="02020603050405020304"/>
                <a:sym typeface="Times New Roman" panose="02020603050405020304"/>
              </a:rPr>
              <a:t>-</a:t>
            </a:r>
            <a:r>
              <a:rPr lang="en-GB" sz="1400">
                <a:solidFill>
                  <a:srgbClr val="1B1B1B"/>
                </a:solidFill>
                <a:latin typeface="Times New Roman" panose="02020603050405020304"/>
                <a:ea typeface="Times New Roman" panose="02020603050405020304"/>
                <a:cs typeface="Times New Roman" panose="02020603050405020304"/>
                <a:sym typeface="Times New Roman" panose="02020603050405020304"/>
              </a:rPr>
              <a:t>Với </a:t>
            </a:r>
            <a:r>
              <a:rPr lang="en-GB" sz="1400" i="1">
                <a:solidFill>
                  <a:srgbClr val="1B1B1B"/>
                </a:solidFill>
                <a:latin typeface="Times New Roman" panose="02020603050405020304"/>
                <a:ea typeface="Times New Roman" panose="02020603050405020304"/>
                <a:cs typeface="Times New Roman" panose="02020603050405020304"/>
                <a:sym typeface="Times New Roman" panose="02020603050405020304"/>
              </a:rPr>
              <a:t>intents.json</a:t>
            </a:r>
            <a:r>
              <a:rPr lang="en-GB" sz="1400">
                <a:solidFill>
                  <a:srgbClr val="1B1B1B"/>
                </a:solidFill>
                <a:latin typeface="Times New Roman" panose="02020603050405020304"/>
                <a:ea typeface="Times New Roman" panose="02020603050405020304"/>
                <a:cs typeface="Times New Roman" panose="02020603050405020304"/>
                <a:sym typeface="Times New Roman" panose="02020603050405020304"/>
              </a:rPr>
              <a:t> vừa được đưa vào bộ training, </a:t>
            </a:r>
            <a:endParaRPr sz="1400">
              <a:solidFill>
                <a:srgbClr val="1B1B1B"/>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400">
                <a:solidFill>
                  <a:srgbClr val="1B1B1B"/>
                </a:solidFill>
                <a:latin typeface="Times New Roman" panose="02020603050405020304"/>
                <a:ea typeface="Times New Roman" panose="02020603050405020304"/>
                <a:cs typeface="Times New Roman" panose="02020603050405020304"/>
                <a:sym typeface="Times New Roman" panose="02020603050405020304"/>
              </a:rPr>
              <a:t>bạn cần tổ chức lại nó, Xác định cho công cụ của </a:t>
            </a:r>
            <a:endParaRPr sz="1400">
              <a:solidFill>
                <a:srgbClr val="1B1B1B"/>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400">
                <a:solidFill>
                  <a:srgbClr val="1B1B1B"/>
                </a:solidFill>
                <a:latin typeface="Times New Roman" panose="02020603050405020304"/>
                <a:ea typeface="Times New Roman" panose="02020603050405020304"/>
                <a:cs typeface="Times New Roman" panose="02020603050405020304"/>
                <a:sym typeface="Times New Roman" panose="02020603050405020304"/>
              </a:rPr>
              <a:t>bạn biết đâu là documents dùng để training, các từ,</a:t>
            </a:r>
            <a:endParaRPr sz="1400">
              <a:solidFill>
                <a:srgbClr val="1B1B1B"/>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400">
                <a:solidFill>
                  <a:srgbClr val="1B1B1B"/>
                </a:solidFill>
                <a:latin typeface="Times New Roman" panose="02020603050405020304"/>
                <a:ea typeface="Times New Roman" panose="02020603050405020304"/>
                <a:cs typeface="Times New Roman" panose="02020603050405020304"/>
                <a:sym typeface="Times New Roman" panose="02020603050405020304"/>
              </a:rPr>
              <a:t> các classes để phân lớp. Bạn nên sử dụng thêm bộ</a:t>
            </a:r>
            <a:endParaRPr sz="1400">
              <a:solidFill>
                <a:srgbClr val="1B1B1B"/>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400">
                <a:solidFill>
                  <a:srgbClr val="1B1B1B"/>
                </a:solidFill>
                <a:latin typeface="Times New Roman" panose="02020603050405020304"/>
                <a:ea typeface="Times New Roman" panose="02020603050405020304"/>
                <a:cs typeface="Times New Roman" panose="02020603050405020304"/>
                <a:sym typeface="Times New Roman" panose="02020603050405020304"/>
              </a:rPr>
              <a:t> công cụ của xử lý ngôn ngữ tự nhiên nltk để tiền</a:t>
            </a:r>
            <a:endParaRPr sz="1400">
              <a:solidFill>
                <a:srgbClr val="1B1B1B"/>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400">
                <a:solidFill>
                  <a:srgbClr val="1B1B1B"/>
                </a:solidFill>
                <a:latin typeface="Times New Roman" panose="02020603050405020304"/>
                <a:ea typeface="Times New Roman" panose="02020603050405020304"/>
                <a:cs typeface="Times New Roman" panose="02020603050405020304"/>
                <a:sym typeface="Times New Roman" panose="02020603050405020304"/>
              </a:rPr>
              <a:t>xử lý dữ liệu. Bộ công cụ này cho phép bạn thực hiện các quá trình tokenizer, POS stagging, word segmentation, remove stopword....</a:t>
            </a:r>
            <a:endParaRPr sz="1400">
              <a:solidFill>
                <a:srgbClr val="1B1B1B"/>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1600"/>
              </a:spcAft>
              <a:buNone/>
            </a:pPr>
          </a:p>
        </p:txBody>
      </p:sp>
      <p:pic>
        <p:nvPicPr>
          <p:cNvPr id="1111" name="Google Shape;1111;p151"/>
          <p:cNvPicPr preferRelativeResize="0"/>
          <p:nvPr/>
        </p:nvPicPr>
        <p:blipFill>
          <a:blip r:embed="rId1"/>
          <a:stretch>
            <a:fillRect/>
          </a:stretch>
        </p:blipFill>
        <p:spPr>
          <a:xfrm>
            <a:off x="4393400" y="1365124"/>
            <a:ext cx="4094400" cy="270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15" name="Shape 1115"/>
        <p:cNvGrpSpPr/>
        <p:nvPr/>
      </p:nvGrpSpPr>
      <p:grpSpPr>
        <a:xfrm>
          <a:off x="0" y="0"/>
          <a:ext cx="0" cy="0"/>
          <a:chOff x="0" y="0"/>
          <a:chExt cx="0" cy="0"/>
        </a:xfrm>
      </p:grpSpPr>
      <p:sp>
        <p:nvSpPr>
          <p:cNvPr id="1116" name="Google Shape;1116;p152"/>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Nội dung và phương pháp</a:t>
            </a:r>
            <a:endParaRPr lang="en-GB"/>
          </a:p>
        </p:txBody>
      </p:sp>
      <p:sp>
        <p:nvSpPr>
          <p:cNvPr id="1117" name="Google Shape;1117;p152"/>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Nội dung 3. Xây dựng bộ dữ liệu phục vụ cho việc xây dựng chatbot Tư vấn tuyển sinh và Ứng dụng minh họa</a:t>
            </a:r>
            <a:endParaRPr sz="29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None/>
            </a:pPr>
            <a:r>
              <a:rPr lang="en-GB" sz="2000">
                <a:solidFill>
                  <a:srgbClr val="1B1B1B"/>
                </a:solidFill>
                <a:latin typeface="Times New Roman" panose="02020603050405020304"/>
                <a:ea typeface="Times New Roman" panose="02020603050405020304"/>
                <a:cs typeface="Times New Roman" panose="02020603050405020304"/>
                <a:sym typeface="Times New Roman" panose="02020603050405020304"/>
              </a:rPr>
              <a:t>Ở bước này chúng ta sẽ xây dựng hệ thống phản hồi của Chatbot, sử dụng intents model đã được training ở bước trên. Sau khi import các thư viện giống như bước training ở trên, Bạn cần un-pickle model và documents, cũng như cần phải load lại intents.json</a:t>
            </a:r>
            <a:endParaRPr sz="2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160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21" name="Shape 1121"/>
        <p:cNvGrpSpPr/>
        <p:nvPr/>
      </p:nvGrpSpPr>
      <p:grpSpPr>
        <a:xfrm>
          <a:off x="0" y="0"/>
          <a:ext cx="0" cy="0"/>
          <a:chOff x="0" y="0"/>
          <a:chExt cx="0" cy="0"/>
        </a:xfrm>
      </p:grpSpPr>
      <p:sp>
        <p:nvSpPr>
          <p:cNvPr id="1122" name="Google Shape;1122;p153"/>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Kết quả mong đợi</a:t>
            </a:r>
            <a:endParaRPr lang="en-GB"/>
          </a:p>
        </p:txBody>
      </p:sp>
      <p:sp>
        <p:nvSpPr>
          <p:cNvPr id="1123" name="Google Shape;1123;p153"/>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Chatbot phản hồi được các yêu cầu từ người dùng một cách nhanh chóng và chính xác</a:t>
            </a:r>
            <a:endParaRPr lang="en-GB"/>
          </a:p>
        </p:txBody>
      </p:sp>
      <p:pic>
        <p:nvPicPr>
          <p:cNvPr id="1124" name="Google Shape;1124;p153"/>
          <p:cNvPicPr preferRelativeResize="0"/>
          <p:nvPr/>
        </p:nvPicPr>
        <p:blipFill>
          <a:blip r:embed="rId1"/>
          <a:stretch>
            <a:fillRect/>
          </a:stretch>
        </p:blipFill>
        <p:spPr>
          <a:xfrm>
            <a:off x="1985538" y="1881875"/>
            <a:ext cx="5194826" cy="2847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28" name="Shape 1128"/>
        <p:cNvGrpSpPr/>
        <p:nvPr/>
      </p:nvGrpSpPr>
      <p:grpSpPr>
        <a:xfrm>
          <a:off x="0" y="0"/>
          <a:ext cx="0" cy="0"/>
          <a:chOff x="0" y="0"/>
          <a:chExt cx="0" cy="0"/>
        </a:xfrm>
      </p:grpSpPr>
      <p:sp>
        <p:nvSpPr>
          <p:cNvPr id="1129" name="Google Shape;1129;p154"/>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Tài liệu tham khảo</a:t>
            </a:r>
            <a:endParaRPr lang="en-GB"/>
          </a:p>
        </p:txBody>
      </p:sp>
      <p:sp>
        <p:nvSpPr>
          <p:cNvPr id="1130" name="Google Shape;1130;p15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1200"/>
              </a:spcBef>
              <a:spcAft>
                <a:spcPts val="0"/>
              </a:spcAft>
              <a:buSzPts val="1900"/>
              <a:buChar char="●"/>
            </a:pPr>
            <a:r>
              <a:rPr lang="en-GB" sz="1100">
                <a:latin typeface="Times New Roman" panose="02020603050405020304"/>
                <a:ea typeface="Times New Roman" panose="02020603050405020304"/>
                <a:cs typeface="Times New Roman" panose="02020603050405020304"/>
                <a:sym typeface="Times New Roman" panose="02020603050405020304"/>
              </a:rPr>
              <a:t>Kumar Shivam; Khan Saud; Manav Sharma; Saurav Vashishth; Sheetal Patil , "Chatbot for College Website" in International Journal of Computing and Technology, June 2018.</a:t>
            </a:r>
            <a:endParaRPr sz="11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50000"/>
              </a:lnSpc>
              <a:spcBef>
                <a:spcPts val="0"/>
              </a:spcBef>
              <a:spcAft>
                <a:spcPts val="0"/>
              </a:spcAft>
              <a:buSzPts val="1900"/>
              <a:buChar char="●"/>
            </a:pPr>
            <a:r>
              <a:rPr lang="en-GB" sz="1100">
                <a:latin typeface="Times New Roman" panose="02020603050405020304"/>
                <a:ea typeface="Times New Roman" panose="02020603050405020304"/>
                <a:cs typeface="Times New Roman" panose="02020603050405020304"/>
                <a:sym typeface="Times New Roman" panose="02020603050405020304"/>
              </a:rPr>
              <a:t>Ms.Ch.Lavanya Susanna and R. Pratyusha, "COLLEGE ENQUIRY CHATBOT" in International Research Journal of Engineering and Technology (IRJET) on 3rd March 2020.</a:t>
            </a:r>
            <a:endParaRPr sz="11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50000"/>
              </a:lnSpc>
              <a:spcBef>
                <a:spcPts val="0"/>
              </a:spcBef>
              <a:spcAft>
                <a:spcPts val="0"/>
              </a:spcAft>
              <a:buSzPts val="1900"/>
              <a:buChar char="●"/>
            </a:pPr>
            <a:r>
              <a:rPr lang="en-GB" sz="1100">
                <a:latin typeface="Times New Roman" panose="02020603050405020304"/>
                <a:ea typeface="Times New Roman" panose="02020603050405020304"/>
                <a:cs typeface="Times New Roman" panose="02020603050405020304"/>
                <a:sym typeface="Times New Roman" panose="02020603050405020304"/>
              </a:rPr>
              <a:t>Guruswami Hiremath, Aishwarya Hajare, Priyanka Bhosale and Rasika Nanaware, “Chatbot for education system" in International Journal of Advance Research, Ideas and Innovations in Technology.</a:t>
            </a:r>
            <a:endParaRPr sz="11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50000"/>
              </a:lnSpc>
              <a:spcBef>
                <a:spcPts val="0"/>
              </a:spcBef>
              <a:spcAft>
                <a:spcPts val="0"/>
              </a:spcAft>
              <a:buSzPts val="1900"/>
              <a:buChar char="●"/>
            </a:pPr>
            <a:r>
              <a:rPr lang="en-GB" sz="1100">
                <a:latin typeface="Times New Roman" panose="02020603050405020304"/>
                <a:ea typeface="Times New Roman" panose="02020603050405020304"/>
                <a:cs typeface="Times New Roman" panose="02020603050405020304"/>
                <a:sym typeface="Times New Roman" panose="02020603050405020304"/>
              </a:rPr>
              <a:t>Johan Redström, Patricija Jaksetic and Peter Ljungstrand,"The ChatterBox" in RISE Research Institutes of Sweden.</a:t>
            </a:r>
            <a:endParaRPr sz="11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50000"/>
              </a:lnSpc>
              <a:spcBef>
                <a:spcPts val="0"/>
              </a:spcBef>
              <a:spcAft>
                <a:spcPts val="0"/>
              </a:spcAft>
              <a:buSzPts val="1900"/>
              <a:buChar char="●"/>
            </a:pPr>
            <a:r>
              <a:rPr lang="en-GB" sz="1100">
                <a:latin typeface="Times New Roman" panose="02020603050405020304"/>
                <a:ea typeface="Times New Roman" panose="02020603050405020304"/>
                <a:cs typeface="Times New Roman" panose="02020603050405020304"/>
                <a:sym typeface="Times New Roman" panose="02020603050405020304"/>
              </a:rPr>
              <a:t>Punith, Chaitra, Veeranna Kotagi , Chethana R M," Chatbot for Student Admission Enquiry" in Journal of Advancement in Software Engineering and Testing.</a:t>
            </a:r>
            <a:endParaRPr sz="1100">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50000"/>
              </a:lnSpc>
              <a:spcBef>
                <a:spcPts val="0"/>
              </a:spcBef>
              <a:spcAft>
                <a:spcPts val="0"/>
              </a:spcAft>
              <a:buSzPts val="1900"/>
              <a:buChar char="●"/>
            </a:pPr>
            <a:r>
              <a:rPr lang="en-GB" sz="1100">
                <a:latin typeface="Times New Roman" panose="02020603050405020304"/>
                <a:ea typeface="Times New Roman" panose="02020603050405020304"/>
                <a:cs typeface="Times New Roman" panose="02020603050405020304"/>
                <a:sym typeface="Times New Roman" panose="02020603050405020304"/>
              </a:rPr>
              <a:t>Emil Babu and Geethu Wilson,"CHATBOT FOR COLLEGE ENQUIRY" in International Journal of Creative Research Thoughts.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8" name="Shape 1048"/>
        <p:cNvGrpSpPr/>
        <p:nvPr/>
      </p:nvGrpSpPr>
      <p:grpSpPr>
        <a:xfrm>
          <a:off x="0" y="0"/>
          <a:ext cx="0" cy="0"/>
          <a:chOff x="0" y="0"/>
          <a:chExt cx="0" cy="0"/>
        </a:xfrm>
      </p:grpSpPr>
      <p:sp>
        <p:nvSpPr>
          <p:cNvPr id="1049" name="Google Shape;1049;p143"/>
          <p:cNvSpPr txBox="1"/>
          <p:nvPr>
            <p:ph type="title"/>
          </p:nvPr>
        </p:nvSpPr>
        <p:spPr>
          <a:xfrm>
            <a:off x="460950" y="654400"/>
            <a:ext cx="8222100" cy="162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500" b="1">
                <a:latin typeface="Times New Roman" panose="02020603050405020304"/>
                <a:ea typeface="Times New Roman" panose="02020603050405020304"/>
                <a:cs typeface="Times New Roman" panose="02020603050405020304"/>
                <a:sym typeface="Times New Roman" panose="02020603050405020304"/>
              </a:rPr>
              <a:t>Phát triển Chatbot cho Học viện Giáo dục</a:t>
            </a:r>
            <a:br>
              <a:rPr lang="en-GB" sz="4700" b="1"/>
            </a:br>
            <a:r>
              <a:rPr lang="en-GB" sz="3300" b="1">
                <a:latin typeface="Times New Roman" panose="02020603050405020304"/>
                <a:ea typeface="Times New Roman" panose="02020603050405020304"/>
                <a:cs typeface="Times New Roman" panose="02020603050405020304"/>
                <a:sym typeface="Times New Roman" panose="02020603050405020304"/>
              </a:rPr>
              <a:t>Chatbot Development for Educational Institute</a:t>
            </a:r>
            <a:endParaRPr sz="6100" b="1"/>
          </a:p>
        </p:txBody>
      </p:sp>
      <p:sp>
        <p:nvSpPr>
          <p:cNvPr id="1050" name="Google Shape;1050;p143"/>
          <p:cNvSpPr txBox="1"/>
          <p:nvPr/>
        </p:nvSpPr>
        <p:spPr>
          <a:xfrm>
            <a:off x="1483350" y="2381975"/>
            <a:ext cx="61773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a:solidFill>
                  <a:schemeClr val="lt1"/>
                </a:solidFill>
                <a:latin typeface="Roboto" panose="02000000000000000000"/>
                <a:ea typeface="Roboto" panose="02000000000000000000"/>
                <a:cs typeface="Roboto" panose="02000000000000000000"/>
                <a:sym typeface="Roboto" panose="02000000000000000000"/>
              </a:rPr>
              <a:t>Nguyễn Hoàng Hải - 18520701</a:t>
            </a:r>
            <a:br>
              <a:rPr lang="en-GB" sz="1800">
                <a:solidFill>
                  <a:schemeClr val="lt1"/>
                </a:solidFill>
                <a:latin typeface="Roboto" panose="02000000000000000000"/>
                <a:ea typeface="Roboto" panose="02000000000000000000"/>
                <a:cs typeface="Roboto" panose="02000000000000000000"/>
                <a:sym typeface="Roboto" panose="02000000000000000000"/>
              </a:rPr>
            </a:br>
            <a:r>
              <a:rPr lang="en-GB" sz="1800">
                <a:solidFill>
                  <a:schemeClr val="lt1"/>
                </a:solidFill>
                <a:latin typeface="Roboto" panose="02000000000000000000"/>
                <a:ea typeface="Roboto" panose="02000000000000000000"/>
                <a:cs typeface="Roboto" panose="02000000000000000000"/>
                <a:sym typeface="Roboto" panose="02000000000000000000"/>
              </a:rPr>
              <a:t>Trần Đình Phú - </a:t>
            </a:r>
            <a:r>
              <a:rPr lang="en-GB" sz="1800">
                <a:solidFill>
                  <a:schemeClr val="lt1"/>
                </a:solidFill>
              </a:rPr>
              <a:t>18521249</a:t>
            </a:r>
            <a:br>
              <a:rPr lang="en-GB" sz="1800">
                <a:solidFill>
                  <a:schemeClr val="lt1"/>
                </a:solidFill>
              </a:rPr>
            </a:br>
            <a:r>
              <a:rPr lang="en-GB" sz="1800">
                <a:solidFill>
                  <a:schemeClr val="lt1"/>
                </a:solidFill>
              </a:rPr>
              <a:t>Dương Minh Khang - 18520883</a:t>
            </a: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54" name="Shape 1054"/>
        <p:cNvGrpSpPr/>
        <p:nvPr/>
      </p:nvGrpSpPr>
      <p:grpSpPr>
        <a:xfrm>
          <a:off x="0" y="0"/>
          <a:ext cx="0" cy="0"/>
          <a:chOff x="0" y="0"/>
          <a:chExt cx="0" cy="0"/>
        </a:xfrm>
      </p:grpSpPr>
      <p:sp>
        <p:nvSpPr>
          <p:cNvPr id="1055" name="Google Shape;1055;p144"/>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Tóm tắt</a:t>
            </a:r>
            <a:endParaRPr lang="en-GB"/>
          </a:p>
        </p:txBody>
      </p:sp>
      <p:sp>
        <p:nvSpPr>
          <p:cNvPr id="1056" name="Google Shape;1056;p14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GB"/>
              <a:t>Lớp: CS519.M1.KHCL</a:t>
            </a:r>
            <a:endParaRPr lang="en-GB"/>
          </a:p>
          <a:p>
            <a:pPr marL="457200" lvl="0" indent="-368300" algn="l" rtl="0">
              <a:spcBef>
                <a:spcPts val="0"/>
              </a:spcBef>
              <a:spcAft>
                <a:spcPts val="0"/>
              </a:spcAft>
              <a:buSzPts val="2200"/>
              <a:buFont typeface="Arial" panose="020B0604020202020204"/>
              <a:buChar char="●"/>
            </a:pPr>
            <a:r>
              <a:rPr lang="en-GB"/>
              <a:t>Link Github của nhóm: https://github.com/longndh1105/CS519.M11.KHCL</a:t>
            </a:r>
            <a:endParaRPr lang="en-GB"/>
          </a:p>
          <a:p>
            <a:pPr marL="457200" lvl="0" indent="-368300" algn="l" rtl="0">
              <a:spcBef>
                <a:spcPts val="0"/>
              </a:spcBef>
              <a:spcAft>
                <a:spcPts val="0"/>
              </a:spcAft>
              <a:buSzPts val="2200"/>
              <a:buChar char="●"/>
            </a:pPr>
            <a:r>
              <a:rPr lang="en-GB"/>
              <a:t>Link YouTube video: https://youtu.be/9URcMI0gL4c</a:t>
            </a:r>
            <a:endParaRPr lang="en-GB"/>
          </a:p>
          <a:p>
            <a:pPr marL="457200" lvl="0" indent="-368300" algn="l" rtl="0">
              <a:spcBef>
                <a:spcPts val="0"/>
              </a:spcBef>
              <a:spcAft>
                <a:spcPts val="0"/>
              </a:spcAft>
              <a:buSzPts val="2200"/>
              <a:buChar char="●"/>
            </a:pPr>
            <a:r>
              <a:rPr lang="en-GB"/>
              <a:t>Ảnh + Họ và Tên của các thành viên :</a:t>
            </a:r>
            <a:endParaRPr lang="en-GB"/>
          </a:p>
        </p:txBody>
      </p:sp>
      <p:pic>
        <p:nvPicPr>
          <p:cNvPr id="1057" name="Google Shape;1057;p144"/>
          <p:cNvPicPr preferRelativeResize="0"/>
          <p:nvPr/>
        </p:nvPicPr>
        <p:blipFill>
          <a:blip r:embed="rId1"/>
          <a:stretch>
            <a:fillRect/>
          </a:stretch>
        </p:blipFill>
        <p:spPr>
          <a:xfrm>
            <a:off x="729675" y="2907250"/>
            <a:ext cx="1444076" cy="1444076"/>
          </a:xfrm>
          <a:prstGeom prst="rect">
            <a:avLst/>
          </a:prstGeom>
          <a:noFill/>
          <a:ln>
            <a:noFill/>
          </a:ln>
        </p:spPr>
      </p:pic>
      <p:pic>
        <p:nvPicPr>
          <p:cNvPr id="1058" name="Google Shape;1058;p144"/>
          <p:cNvPicPr preferRelativeResize="0"/>
          <p:nvPr/>
        </p:nvPicPr>
        <p:blipFill>
          <a:blip r:embed="rId2"/>
          <a:stretch>
            <a:fillRect/>
          </a:stretch>
        </p:blipFill>
        <p:spPr>
          <a:xfrm>
            <a:off x="3835500" y="2907250"/>
            <a:ext cx="1444075" cy="1444075"/>
          </a:xfrm>
          <a:prstGeom prst="rect">
            <a:avLst/>
          </a:prstGeom>
          <a:noFill/>
          <a:ln>
            <a:noFill/>
          </a:ln>
        </p:spPr>
      </p:pic>
      <p:pic>
        <p:nvPicPr>
          <p:cNvPr id="1059" name="Google Shape;1059;p144"/>
          <p:cNvPicPr preferRelativeResize="0"/>
          <p:nvPr/>
        </p:nvPicPr>
        <p:blipFill>
          <a:blip r:embed="rId3"/>
          <a:stretch>
            <a:fillRect/>
          </a:stretch>
        </p:blipFill>
        <p:spPr>
          <a:xfrm>
            <a:off x="6621225" y="2861100"/>
            <a:ext cx="1490225" cy="1490225"/>
          </a:xfrm>
          <a:prstGeom prst="rect">
            <a:avLst/>
          </a:prstGeom>
          <a:noFill/>
          <a:ln>
            <a:noFill/>
          </a:ln>
        </p:spPr>
      </p:pic>
      <p:sp>
        <p:nvSpPr>
          <p:cNvPr id="1060" name="Google Shape;1060;p144"/>
          <p:cNvSpPr txBox="1"/>
          <p:nvPr/>
        </p:nvSpPr>
        <p:spPr>
          <a:xfrm>
            <a:off x="495013" y="4351325"/>
            <a:ext cx="191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Nguyễn Hoàng Hải</a:t>
            </a:r>
            <a:endParaRPr>
              <a:latin typeface="Roboto" panose="02000000000000000000"/>
              <a:ea typeface="Roboto" panose="02000000000000000000"/>
              <a:cs typeface="Roboto" panose="02000000000000000000"/>
              <a:sym typeface="Roboto" panose="02000000000000000000"/>
            </a:endParaRPr>
          </a:p>
        </p:txBody>
      </p:sp>
      <p:sp>
        <p:nvSpPr>
          <p:cNvPr id="1061" name="Google Shape;1061;p144"/>
          <p:cNvSpPr txBox="1"/>
          <p:nvPr/>
        </p:nvSpPr>
        <p:spPr>
          <a:xfrm>
            <a:off x="3626238" y="4351325"/>
            <a:ext cx="191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Trần Đình Phú</a:t>
            </a:r>
            <a:endParaRPr>
              <a:latin typeface="Roboto" panose="02000000000000000000"/>
              <a:ea typeface="Roboto" panose="02000000000000000000"/>
              <a:cs typeface="Roboto" panose="02000000000000000000"/>
              <a:sym typeface="Roboto" panose="02000000000000000000"/>
            </a:endParaRPr>
          </a:p>
        </p:txBody>
      </p:sp>
      <p:sp>
        <p:nvSpPr>
          <p:cNvPr id="1062" name="Google Shape;1062;p144"/>
          <p:cNvSpPr txBox="1"/>
          <p:nvPr/>
        </p:nvSpPr>
        <p:spPr>
          <a:xfrm>
            <a:off x="6454063" y="4328700"/>
            <a:ext cx="191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Dương Minh Khang</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66" name="Shape 1066"/>
        <p:cNvGrpSpPr/>
        <p:nvPr/>
      </p:nvGrpSpPr>
      <p:grpSpPr>
        <a:xfrm>
          <a:off x="0" y="0"/>
          <a:ext cx="0" cy="0"/>
          <a:chOff x="0" y="0"/>
          <a:chExt cx="0" cy="0"/>
        </a:xfrm>
      </p:grpSpPr>
      <p:sp>
        <p:nvSpPr>
          <p:cNvPr id="1067" name="Google Shape;1067;p145"/>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Giới thiệu</a:t>
            </a:r>
            <a:endParaRPr lang="en-GB"/>
          </a:p>
        </p:txBody>
      </p:sp>
      <p:sp>
        <p:nvSpPr>
          <p:cNvPr id="1068" name="Google Shape;1068;p145"/>
          <p:cNvSpPr txBox="1"/>
          <p:nvPr>
            <p:ph type="body" idx="1"/>
          </p:nvPr>
        </p:nvSpPr>
        <p:spPr>
          <a:xfrm>
            <a:off x="471900" y="820500"/>
            <a:ext cx="4105200" cy="3908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a:solidFill>
                  <a:srgbClr val="202124"/>
                </a:solidFill>
                <a:highlight>
                  <a:srgbClr val="F8F9FA"/>
                </a:highlight>
                <a:latin typeface="Times New Roman" panose="02020603050405020304"/>
                <a:ea typeface="Times New Roman" panose="02020603050405020304"/>
                <a:cs typeface="Times New Roman" panose="02020603050405020304"/>
                <a:sym typeface="Times New Roman" panose="02020603050405020304"/>
              </a:rPr>
              <a:t>Chatbot là một phần mềm máy tính giúp phát triển cuộc trò chuyện với người dùng một cách tự nhiên. Sự phát triển không ngừng của Công nghệ thông tin và truyền thông đã làm cho trí thông minh phức tạp hơn. Các hệ thống Trí tuệ nhân tạo đang sử dụng các hoạt động của con người như thực hiện quyết định vào một thời điểm cụ thể, thực hiện các công việc hàng ngày, trả lời người dùng một cách nhanh chóng và giải quyết truy vấn theo cách giống như con người sẽ làm. Và vấn đề về tư vấn, giải đáp thắc mắc liên quan đến trường học cũng không ngoại lệ.</a:t>
            </a:r>
            <a:endParaRPr lang="en-GB" sz="1400">
              <a:solidFill>
                <a:srgbClr val="202124"/>
              </a:solidFill>
              <a:highlight>
                <a:srgbClr val="F8F9FA"/>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069" name="Google Shape;1069;p145"/>
          <p:cNvPicPr preferRelativeResize="0"/>
          <p:nvPr/>
        </p:nvPicPr>
        <p:blipFill>
          <a:blip r:embed="rId1"/>
          <a:stretch>
            <a:fillRect/>
          </a:stretch>
        </p:blipFill>
        <p:spPr>
          <a:xfrm>
            <a:off x="4729500" y="880775"/>
            <a:ext cx="4262100" cy="26211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3" name="Shape 1073"/>
        <p:cNvGrpSpPr/>
        <p:nvPr/>
      </p:nvGrpSpPr>
      <p:grpSpPr>
        <a:xfrm>
          <a:off x="0" y="0"/>
          <a:ext cx="0" cy="0"/>
          <a:chOff x="0" y="0"/>
          <a:chExt cx="0" cy="0"/>
        </a:xfrm>
      </p:grpSpPr>
      <p:sp>
        <p:nvSpPr>
          <p:cNvPr id="1074" name="Google Shape;1074;p146"/>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Mục tiêu</a:t>
            </a:r>
            <a:endParaRPr lang="en-GB"/>
          </a:p>
        </p:txBody>
      </p:sp>
      <p:sp>
        <p:nvSpPr>
          <p:cNvPr id="1075" name="Google Shape;1075;p146"/>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87350" algn="l" rtl="0">
              <a:lnSpc>
                <a:spcPct val="150000"/>
              </a:lnSpc>
              <a:spcBef>
                <a:spcPts val="0"/>
              </a:spcBef>
              <a:spcAft>
                <a:spcPts val="0"/>
              </a:spcAft>
              <a:buSzPts val="2500"/>
              <a:buFont typeface="Times New Roman" panose="02020603050405020304"/>
              <a:buChar char="●"/>
            </a:pPr>
            <a:r>
              <a:rPr lang="en-GB" sz="2500">
                <a:latin typeface="Times New Roman" panose="02020603050405020304"/>
                <a:ea typeface="Times New Roman" panose="02020603050405020304"/>
                <a:cs typeface="Times New Roman" panose="02020603050405020304"/>
                <a:sym typeface="Times New Roman" panose="02020603050405020304"/>
              </a:rPr>
              <a:t>Tìm hiểu tổng quan về hệ thống Chatbot và một số framework cho xây dựng chatbot</a:t>
            </a:r>
            <a:endParaRPr sz="2500">
              <a:latin typeface="Times New Roman" panose="02020603050405020304"/>
              <a:ea typeface="Times New Roman" panose="02020603050405020304"/>
              <a:cs typeface="Times New Roman" panose="02020603050405020304"/>
              <a:sym typeface="Times New Roman" panose="02020603050405020304"/>
            </a:endParaRPr>
          </a:p>
          <a:p>
            <a:pPr marL="457200" lvl="0" indent="-387350" algn="l" rtl="0">
              <a:lnSpc>
                <a:spcPct val="150000"/>
              </a:lnSpc>
              <a:spcBef>
                <a:spcPts val="0"/>
              </a:spcBef>
              <a:spcAft>
                <a:spcPts val="0"/>
              </a:spcAft>
              <a:buSzPts val="2500"/>
              <a:buFont typeface="Times New Roman" panose="02020603050405020304"/>
              <a:buChar char="●"/>
            </a:pPr>
            <a:r>
              <a:rPr lang="en-GB" sz="2500">
                <a:latin typeface="Times New Roman" panose="02020603050405020304"/>
                <a:ea typeface="Times New Roman" panose="02020603050405020304"/>
                <a:cs typeface="Times New Roman" panose="02020603050405020304"/>
                <a:sym typeface="Times New Roman" panose="02020603050405020304"/>
              </a:rPr>
              <a:t>Xây dựng bộ dữ liệu để phục vụ cho việc xây dựng hệ thống Chatbot giải quyết các vấn đề về tuyển sinh.</a:t>
            </a:r>
            <a:endParaRPr sz="2500">
              <a:latin typeface="Times New Roman" panose="02020603050405020304"/>
              <a:ea typeface="Times New Roman" panose="02020603050405020304"/>
              <a:cs typeface="Times New Roman" panose="02020603050405020304"/>
              <a:sym typeface="Times New Roman" panose="02020603050405020304"/>
            </a:endParaRPr>
          </a:p>
          <a:p>
            <a:pPr marL="457200" lvl="0" indent="-387350" algn="l" rtl="0">
              <a:lnSpc>
                <a:spcPct val="150000"/>
              </a:lnSpc>
              <a:spcBef>
                <a:spcPts val="0"/>
              </a:spcBef>
              <a:spcAft>
                <a:spcPts val="0"/>
              </a:spcAft>
              <a:buSzPts val="2500"/>
              <a:buFont typeface="Times New Roman" panose="02020603050405020304"/>
              <a:buChar char="●"/>
            </a:pPr>
            <a:r>
              <a:rPr lang="en-GB" sz="2500">
                <a:latin typeface="Times New Roman" panose="02020603050405020304"/>
                <a:ea typeface="Times New Roman" panose="02020603050405020304"/>
                <a:cs typeface="Times New Roman" panose="02020603050405020304"/>
                <a:sym typeface="Times New Roman" panose="02020603050405020304"/>
              </a:rPr>
              <a:t>Xây dựng ứng dụng minh họa.</a:t>
            </a:r>
            <a:endParaRPr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1600"/>
              </a:spcAft>
              <a:buNone/>
            </a:pPr>
            <a:endParaRPr sz="3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79" name="Shape 1079"/>
        <p:cNvGrpSpPr/>
        <p:nvPr/>
      </p:nvGrpSpPr>
      <p:grpSpPr>
        <a:xfrm>
          <a:off x="0" y="0"/>
          <a:ext cx="0" cy="0"/>
          <a:chOff x="0" y="0"/>
          <a:chExt cx="0" cy="0"/>
        </a:xfrm>
      </p:grpSpPr>
      <p:sp>
        <p:nvSpPr>
          <p:cNvPr id="1080" name="Google Shape;1080;p147"/>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Nội dung và phương pháp</a:t>
            </a:r>
            <a:endParaRPr lang="en-GB"/>
          </a:p>
        </p:txBody>
      </p:sp>
      <p:sp>
        <p:nvSpPr>
          <p:cNvPr id="1081" name="Google Shape;1081;p147"/>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2100">
                <a:latin typeface="Times New Roman" panose="02020603050405020304"/>
                <a:ea typeface="Times New Roman" panose="02020603050405020304"/>
                <a:cs typeface="Times New Roman" panose="02020603050405020304"/>
                <a:sym typeface="Times New Roman" panose="02020603050405020304"/>
              </a:rPr>
              <a:t>Để đạt được những mục tiêu, chúng tôi sẽ tiến hành nghiên cứu và tìm hiểu về:</a:t>
            </a:r>
            <a:endParaRPr sz="210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150000"/>
              </a:lnSpc>
              <a:spcBef>
                <a:spcPts val="0"/>
              </a:spcBef>
              <a:spcAft>
                <a:spcPts val="0"/>
              </a:spcAft>
              <a:buSzPts val="2100"/>
              <a:buFont typeface="Times New Roman" panose="02020603050405020304"/>
              <a:buChar char="-"/>
            </a:pPr>
            <a:r>
              <a:rPr lang="en-GB" sz="2100">
                <a:latin typeface="Times New Roman" panose="02020603050405020304"/>
                <a:ea typeface="Times New Roman" panose="02020603050405020304"/>
                <a:cs typeface="Times New Roman" panose="02020603050405020304"/>
                <a:sym typeface="Times New Roman" panose="02020603050405020304"/>
              </a:rPr>
              <a:t>Tổng quan về Chatbot, đặc biệt là kiến trúc thành phần của hệ thống Chatbot nhằm để hiểu rõ về nguyên lý hoạt động của nó.</a:t>
            </a:r>
            <a:endParaRPr sz="210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150000"/>
              </a:lnSpc>
              <a:spcBef>
                <a:spcPts val="0"/>
              </a:spcBef>
              <a:spcAft>
                <a:spcPts val="0"/>
              </a:spcAft>
              <a:buSzPts val="2100"/>
              <a:buFont typeface="Times New Roman" panose="02020603050405020304"/>
              <a:buChar char="-"/>
            </a:pPr>
            <a:r>
              <a:rPr lang="en-GB" sz="2100">
                <a:latin typeface="Times New Roman" panose="02020603050405020304"/>
                <a:ea typeface="Times New Roman" panose="02020603050405020304"/>
                <a:cs typeface="Times New Roman" panose="02020603050405020304"/>
                <a:sym typeface="Times New Roman" panose="02020603050405020304"/>
              </a:rPr>
              <a:t>Xây dựng bộ dữ liệu để phục vụ cho việc training chatbot sử dụng tensorflow.</a:t>
            </a:r>
            <a:endParaRPr sz="2100">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just" rtl="0">
              <a:lnSpc>
                <a:spcPct val="150000"/>
              </a:lnSpc>
              <a:spcBef>
                <a:spcPts val="0"/>
              </a:spcBef>
              <a:spcAft>
                <a:spcPts val="0"/>
              </a:spcAft>
              <a:buSzPts val="2100"/>
              <a:buFont typeface="Times New Roman" panose="02020603050405020304"/>
              <a:buChar char="-"/>
            </a:pPr>
            <a:r>
              <a:rPr lang="en-GB" sz="2100">
                <a:latin typeface="Times New Roman" panose="02020603050405020304"/>
                <a:ea typeface="Times New Roman" panose="02020603050405020304"/>
                <a:cs typeface="Times New Roman" panose="02020603050405020304"/>
                <a:sym typeface="Times New Roman" panose="02020603050405020304"/>
              </a:rPr>
              <a:t>Xây dựng ứng dụng minh họa.</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85" name="Shape 1085"/>
        <p:cNvGrpSpPr/>
        <p:nvPr/>
      </p:nvGrpSpPr>
      <p:grpSpPr>
        <a:xfrm>
          <a:off x="0" y="0"/>
          <a:ext cx="0" cy="0"/>
          <a:chOff x="0" y="0"/>
          <a:chExt cx="0" cy="0"/>
        </a:xfrm>
      </p:grpSpPr>
      <p:sp>
        <p:nvSpPr>
          <p:cNvPr id="1086" name="Google Shape;1086;p148"/>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Nội dung và phương pháp</a:t>
            </a:r>
            <a:endParaRPr lang="en-GB"/>
          </a:p>
        </p:txBody>
      </p:sp>
      <p:sp>
        <p:nvSpPr>
          <p:cNvPr id="1087" name="Google Shape;1087;p148"/>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Nội dung 1:</a:t>
            </a:r>
            <a:r>
              <a:rPr lang="en-GB" sz="2000" b="1">
                <a:latin typeface="Times New Roman" panose="02020603050405020304"/>
                <a:ea typeface="Times New Roman" panose="02020603050405020304"/>
                <a:cs typeface="Times New Roman" panose="02020603050405020304"/>
                <a:sym typeface="Times New Roman" panose="02020603050405020304"/>
              </a:rPr>
              <a:t>Kiến trúc thành phần của hệ thống Chatbot</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600"/>
              </a:spcBef>
              <a:spcAft>
                <a:spcPts val="1600"/>
              </a:spcAft>
              <a:buNone/>
            </a:pPr>
          </a:p>
        </p:txBody>
      </p:sp>
      <p:pic>
        <p:nvPicPr>
          <p:cNvPr id="1088" name="Google Shape;1088;p148"/>
          <p:cNvPicPr preferRelativeResize="0"/>
          <p:nvPr/>
        </p:nvPicPr>
        <p:blipFill>
          <a:blip r:embed="rId1"/>
          <a:stretch>
            <a:fillRect/>
          </a:stretch>
        </p:blipFill>
        <p:spPr>
          <a:xfrm>
            <a:off x="1887038" y="1412925"/>
            <a:ext cx="5391826" cy="331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92" name="Shape 1092"/>
        <p:cNvGrpSpPr/>
        <p:nvPr/>
      </p:nvGrpSpPr>
      <p:grpSpPr>
        <a:xfrm>
          <a:off x="0" y="0"/>
          <a:ext cx="0" cy="0"/>
          <a:chOff x="0" y="0"/>
          <a:chExt cx="0" cy="0"/>
        </a:xfrm>
      </p:grpSpPr>
      <p:sp>
        <p:nvSpPr>
          <p:cNvPr id="1093" name="Google Shape;1093;p149"/>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Nội dung và phương pháp</a:t>
            </a:r>
            <a:endParaRPr lang="en-GB"/>
          </a:p>
        </p:txBody>
      </p:sp>
      <p:sp>
        <p:nvSpPr>
          <p:cNvPr id="1094" name="Google Shape;1094;p149"/>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Nội dung 2: </a:t>
            </a:r>
            <a:r>
              <a:rPr lang="en-GB" sz="2300" b="1">
                <a:latin typeface="Times New Roman" panose="02020603050405020304"/>
                <a:ea typeface="Times New Roman" panose="02020603050405020304"/>
                <a:cs typeface="Times New Roman" panose="02020603050405020304"/>
                <a:sym typeface="Times New Roman" panose="02020603050405020304"/>
              </a:rPr>
              <a:t>Xây dựng bộ dữ liệu để phục vụ cho việc training chatbot sử dụng tensorflow.</a:t>
            </a:r>
            <a:endParaRPr sz="23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60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-Xác định các Tag, patterns </a:t>
            </a:r>
            <a:br>
              <a:rPr lang="en-GB" sz="2000">
                <a:latin typeface="Times New Roman" panose="02020603050405020304"/>
                <a:ea typeface="Times New Roman" panose="02020603050405020304"/>
                <a:cs typeface="Times New Roman" panose="02020603050405020304"/>
                <a:sym typeface="Times New Roman" panose="02020603050405020304"/>
              </a:rPr>
            </a:br>
            <a:r>
              <a:rPr lang="en-GB" sz="2000">
                <a:latin typeface="Times New Roman" panose="02020603050405020304"/>
                <a:ea typeface="Times New Roman" panose="02020603050405020304"/>
                <a:cs typeface="Times New Roman" panose="02020603050405020304"/>
                <a:sym typeface="Times New Roman" panose="02020603050405020304"/>
              </a:rPr>
              <a:t>và response để làm tài liệu</a:t>
            </a:r>
            <a:br>
              <a:rPr lang="en-GB" sz="2000">
                <a:latin typeface="Times New Roman" panose="02020603050405020304"/>
                <a:ea typeface="Times New Roman" panose="02020603050405020304"/>
                <a:cs typeface="Times New Roman" panose="02020603050405020304"/>
                <a:sym typeface="Times New Roman" panose="02020603050405020304"/>
              </a:rPr>
            </a:br>
            <a:r>
              <a:rPr lang="en-GB" sz="2000">
                <a:latin typeface="Times New Roman" panose="02020603050405020304"/>
                <a:ea typeface="Times New Roman" panose="02020603050405020304"/>
                <a:cs typeface="Times New Roman" panose="02020603050405020304"/>
                <a:sym typeface="Times New Roman" panose="02020603050405020304"/>
              </a:rPr>
              <a:t> training</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1600"/>
              </a:spcAft>
              <a:buNone/>
            </a:pPr>
          </a:p>
        </p:txBody>
      </p:sp>
      <p:pic>
        <p:nvPicPr>
          <p:cNvPr id="1095" name="Google Shape;1095;p149"/>
          <p:cNvPicPr preferRelativeResize="0"/>
          <p:nvPr/>
        </p:nvPicPr>
        <p:blipFill>
          <a:blip r:embed="rId1"/>
          <a:stretch>
            <a:fillRect/>
          </a:stretch>
        </p:blipFill>
        <p:spPr>
          <a:xfrm>
            <a:off x="4162150" y="1468725"/>
            <a:ext cx="4531851" cy="3098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99" name="Shape 1099"/>
        <p:cNvGrpSpPr/>
        <p:nvPr/>
      </p:nvGrpSpPr>
      <p:grpSpPr>
        <a:xfrm>
          <a:off x="0" y="0"/>
          <a:ext cx="0" cy="0"/>
          <a:chOff x="0" y="0"/>
          <a:chExt cx="0" cy="0"/>
        </a:xfrm>
      </p:grpSpPr>
      <p:sp>
        <p:nvSpPr>
          <p:cNvPr id="1100" name="Google Shape;1100;p150"/>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Nội dung và phương pháp</a:t>
            </a:r>
            <a:endParaRPr lang="en-GB"/>
          </a:p>
        </p:txBody>
      </p:sp>
      <p:sp>
        <p:nvSpPr>
          <p:cNvPr id="1101" name="Google Shape;1101;p150"/>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Nội dung 2: </a:t>
            </a:r>
            <a:r>
              <a:rPr lang="en-GB" sz="2300" b="1">
                <a:latin typeface="Times New Roman" panose="02020603050405020304"/>
                <a:ea typeface="Times New Roman" panose="02020603050405020304"/>
                <a:cs typeface="Times New Roman" panose="02020603050405020304"/>
                <a:sym typeface="Times New Roman" panose="02020603050405020304"/>
              </a:rPr>
              <a:t>Xây dựng bộ dữ liệu để phục vụ cho việc training chatbot sử dụng tensorflow.</a:t>
            </a:r>
            <a:endParaRPr sz="23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600"/>
              </a:spcBef>
              <a:spcAft>
                <a:spcPts val="0"/>
              </a:spcAft>
              <a:buNone/>
            </a:pPr>
            <a:r>
              <a:rPr lang="en-GB" sz="1800">
                <a:latin typeface="Times New Roman" panose="02020603050405020304"/>
                <a:ea typeface="Times New Roman" panose="02020603050405020304"/>
                <a:cs typeface="Times New Roman" panose="02020603050405020304"/>
                <a:sym typeface="Times New Roman" panose="02020603050405020304"/>
              </a:rPr>
              <a:t>- Training model bằng TFLearn,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800">
                <a:latin typeface="Times New Roman" panose="02020603050405020304"/>
                <a:ea typeface="Times New Roman" panose="02020603050405020304"/>
                <a:cs typeface="Times New Roman" panose="02020603050405020304"/>
                <a:sym typeface="Times New Roman" panose="02020603050405020304"/>
              </a:rPr>
              <a:t>một High Level API của Tensorflow,</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800">
                <a:latin typeface="Times New Roman" panose="02020603050405020304"/>
                <a:ea typeface="Times New Roman" panose="02020603050405020304"/>
                <a:cs typeface="Times New Roman" panose="02020603050405020304"/>
                <a:sym typeface="Times New Roman" panose="02020603050405020304"/>
              </a:rPr>
              <a:t> sử dụng python và các thư viện liên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800">
                <a:latin typeface="Times New Roman" panose="02020603050405020304"/>
                <a:ea typeface="Times New Roman" panose="02020603050405020304"/>
                <a:cs typeface="Times New Roman" panose="02020603050405020304"/>
                <a:sym typeface="Times New Roman" panose="02020603050405020304"/>
              </a:rPr>
              <a:t>quan đến NLP như tensorflow,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000"/>
              </a:spcBef>
              <a:spcAft>
                <a:spcPts val="0"/>
              </a:spcAft>
              <a:buNone/>
            </a:pPr>
            <a:r>
              <a:rPr lang="en-GB" sz="1800">
                <a:latin typeface="Times New Roman" panose="02020603050405020304"/>
                <a:ea typeface="Times New Roman" panose="02020603050405020304"/>
                <a:cs typeface="Times New Roman" panose="02020603050405020304"/>
                <a:sym typeface="Times New Roman" panose="02020603050405020304"/>
              </a:rPr>
              <a:t>NLTK,...</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50000"/>
              </a:lnSpc>
              <a:spcBef>
                <a:spcPts val="10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1600"/>
              </a:spcAft>
              <a:buNone/>
            </a:pPr>
          </a:p>
        </p:txBody>
      </p:sp>
      <p:pic>
        <p:nvPicPr>
          <p:cNvPr id="1102" name="Google Shape;1102;p150"/>
          <p:cNvPicPr preferRelativeResize="0"/>
          <p:nvPr/>
        </p:nvPicPr>
        <p:blipFill>
          <a:blip r:embed="rId1"/>
          <a:stretch>
            <a:fillRect/>
          </a:stretch>
        </p:blipFill>
        <p:spPr>
          <a:xfrm>
            <a:off x="4273825" y="1386900"/>
            <a:ext cx="4624776" cy="1383850"/>
          </a:xfrm>
          <a:prstGeom prst="rect">
            <a:avLst/>
          </a:prstGeom>
          <a:noFill/>
          <a:ln>
            <a:noFill/>
          </a:ln>
        </p:spPr>
      </p:pic>
      <p:pic>
        <p:nvPicPr>
          <p:cNvPr id="1103" name="Google Shape;1103;p150"/>
          <p:cNvPicPr preferRelativeResize="0"/>
          <p:nvPr/>
        </p:nvPicPr>
        <p:blipFill>
          <a:blip r:embed="rId2"/>
          <a:stretch>
            <a:fillRect/>
          </a:stretch>
        </p:blipFill>
        <p:spPr>
          <a:xfrm>
            <a:off x="4273825" y="3624724"/>
            <a:ext cx="4624776" cy="595126"/>
          </a:xfrm>
          <a:prstGeom prst="rect">
            <a:avLst/>
          </a:prstGeom>
          <a:noFill/>
          <a:ln>
            <a:noFill/>
          </a:ln>
        </p:spPr>
      </p:pic>
      <p:sp>
        <p:nvSpPr>
          <p:cNvPr id="1104" name="Google Shape;1104;p150"/>
          <p:cNvSpPr txBox="1"/>
          <p:nvPr/>
        </p:nvSpPr>
        <p:spPr>
          <a:xfrm>
            <a:off x="4316875" y="3061600"/>
            <a:ext cx="32454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panose="02000000000000000000"/>
              <a:buChar char="-"/>
            </a:pPr>
            <a:r>
              <a:rPr lang="en-GB">
                <a:latin typeface="Roboto" panose="02000000000000000000"/>
                <a:ea typeface="Roboto" panose="02000000000000000000"/>
                <a:cs typeface="Roboto" panose="02000000000000000000"/>
                <a:sym typeface="Roboto" panose="02000000000000000000"/>
              </a:rPr>
              <a:t>Load training data</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4027</Words>
  <Application>WPS Presentation</Application>
  <PresentationFormat/>
  <Paragraphs>107</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Arial</vt:lpstr>
      <vt:lpstr>Roboto</vt:lpstr>
      <vt:lpstr>Microsoft YaHei</vt:lpstr>
      <vt:lpstr>Arial Unicode MS</vt:lpstr>
      <vt:lpstr>Times New Roman</vt:lpstr>
      <vt:lpstr>Courier New</vt:lpstr>
      <vt:lpstr>Cambria</vt:lpstr>
      <vt:lpstr>Impact</vt:lpstr>
      <vt:lpstr>Times</vt:lpstr>
      <vt:lpstr>Times New Roman</vt:lpstr>
      <vt:lpstr>Tahoma</vt:lpstr>
      <vt:lpstr>Calibri</vt:lpstr>
      <vt:lpstr>Material - R01</vt:lpstr>
      <vt:lpstr>GV: PGS.TS. Lê Đình Duy</vt:lpstr>
      <vt:lpstr>Phát triển Chatbot cho Học viện Giáo dục Chatbot Development for Educational Institute</vt:lpstr>
      <vt:lpstr>Tóm tắt</vt:lpstr>
      <vt:lpstr>Giới thiệu</vt:lpstr>
      <vt:lpstr>Mục tiêu</vt:lpstr>
      <vt:lpstr>Nội dung và phương pháp</vt:lpstr>
      <vt:lpstr>Nội dung và phương pháp</vt:lpstr>
      <vt:lpstr>Nội dung và phương pháp</vt:lpstr>
      <vt:lpstr>Nội dung và phương pháp</vt:lpstr>
      <vt:lpstr>Nội dung và phương pháp</vt:lpstr>
      <vt:lpstr>Nội dung và phương pháp</vt:lpstr>
      <vt:lpstr>Kết quả mong đợi</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dc:creator/>
  <cp:lastModifiedBy>Nguyễn Hoàng Hải</cp:lastModifiedBy>
  <cp:revision>1</cp:revision>
  <dcterms:created xsi:type="dcterms:W3CDTF">2022-01-30T18:30:59Z</dcterms:created>
  <dcterms:modified xsi:type="dcterms:W3CDTF">2022-01-30T18:30:59Z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E3C37D62D3294967BF90262D2DE051DF</vt:lpwstr>
  </property>
  <property fmtid="{D5CDD505-2E9C-101B-9397-08002B2CF9AE}" pid="3" name="KSOProductBuildVer">
    <vt:lpwstr>1033-11.2.0.10463</vt:lpwstr>
  </property>
</Properties>
</file>